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4ED3E-3445-4E74-9DC6-9201E9F68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8F6C7C-58CE-45CB-9012-5585A1DEB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5FC43A2-B659-4B88-B246-04EA509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9301B0-E584-4D63-93D2-B0686A50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802C4E-A4E0-4D96-865F-7E5C6822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4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054D19-0836-4476-89FC-17FECB20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B148429-C146-4164-8E7C-2D38B699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FBE885-0A71-4756-B58B-2DE2892A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90BFE6B-1ED1-41DE-9653-52FD5115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9AF02B-4177-48C8-AA07-ED844DC4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96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B7130FE-B50D-483F-BEC9-679F3BBEA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C7E9F7C-0872-4610-9E9A-80952EADD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6F4177-0BCF-4153-8859-8AE2ED08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674D7E-552D-4011-9A55-A1B86C47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69CA7D2-1D84-4AB6-BFAA-FFEB8874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43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94B43D-3914-4F30-8A59-CC2BCB0D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62AA2B-86BB-483B-9FDB-BE546238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78E9678-4232-47D0-A786-3CD1FBC0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EF47623-9970-44A5-89C7-282C773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60A7A1B-41B1-4A59-A7DC-EDEE9695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78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89C61E-DC1F-4225-9ECF-EBAEB37F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295BEE-73A1-46D8-B880-9BF1259C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9B2CFDA-0F11-4333-9686-B9F3A961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694B260-3EFA-47B4-AEE5-7970D6AC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1A7D722-70BF-4315-B474-C686774C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86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B94A52-DEDE-4405-9F66-93FEA3B2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AAC97A-5AB6-4152-9D58-EDFA373A3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0C41A5F-3C67-4B15-9055-3B578F268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1FFCD06-B324-4455-857E-83BEAC1B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136CA7E-9C95-4B6A-8560-866661F5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8C41467-7F78-49AB-8A91-90C414B5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60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A33AD-D947-4176-98DD-8FD892A4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A00B9D-F530-49B1-8DDC-D20704E3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CF5DD21-3AF1-49BA-A254-19103EB8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1733895-70E9-4B3B-9FC7-47B9F782F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2870DD-4CD9-4CB0-ABA9-1E6EF9A9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BA69526-6116-4C61-8E98-32A3BB22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FEA2E18-CC99-421C-B0AD-20BE7E6B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5999E81-3430-40EB-8F44-7F97E64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182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4DFCF-94D7-4932-B7AE-0002CDA8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BF20FFE-721D-4C52-A14B-BA5B4425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41320F7-636E-409B-AFFB-19ED5D2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2A3BFAF-9854-4831-A066-8E12230C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597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C82B8CD-C4DD-4F99-B34D-4F99C45D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FB76ABF-964B-40FD-8F4E-AB6BAEFB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BAD4425-88E7-4C2D-8F79-75F9E82F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612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3DE08-8B05-4E01-9AB5-C8A5DB96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0FCA82-4FF6-4FBB-998B-BC5EA545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3546D42-970F-444D-84EF-4B2A8484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42D6C5-4BEC-482D-B4D5-FC723040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AE39C9-381F-4239-B2A7-B8C81483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CE8642D-261C-4593-AC3C-E16A4291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78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F78B-493A-4EE7-9A1B-21B64FD9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4579BAA-B055-4AF3-B55E-210AB8F8F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4403796-10C4-4DFD-A477-C899258F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F3F79EE-6D5F-4B0F-A89D-16695A73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C06A7EE-1F3D-4D93-BA9D-9B1BF26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9A37D41-38A6-4F7C-910E-F820A84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062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3C30FE6-77D7-4A1B-BD61-C4F76247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8FC3E6-C847-4FBA-918B-97015BED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B382970-7AF6-4D82-B93F-8ED8148F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53EB-D475-4123-8D62-4F3B99DB66DD}" type="datetimeFigureOut">
              <a:rPr lang="sk-SK" smtClean="0"/>
              <a:t>20.11.2020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949869-1ABB-4E96-B352-DFCA75E65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66BD104-8BEF-49FB-93A9-1D4EDE1F4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E965-60A1-4A0D-9F1B-2D78C8147D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15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26686-0C7A-4D8C-9B37-83BB9AB25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0372" y="2093310"/>
            <a:ext cx="9144000" cy="2387600"/>
          </a:xfrm>
        </p:spPr>
        <p:txBody>
          <a:bodyPr/>
          <a:lstStyle/>
          <a:p>
            <a:r>
              <a:rPr lang="sk-SK" b="1" dirty="0">
                <a:latin typeface="Segoe Script" panose="030B0504020000000003" pitchFamily="66" charset="0"/>
              </a:rPr>
              <a:t>Babylonská ríša</a:t>
            </a:r>
            <a:br>
              <a:rPr lang="sk-SK" b="1" dirty="0">
                <a:latin typeface="Segoe Script" panose="030B0504020000000003" pitchFamily="66" charset="0"/>
              </a:rPr>
            </a:br>
            <a:r>
              <a:rPr lang="sk-SK" b="1" dirty="0">
                <a:latin typeface="Segoe Script" panose="030B0504020000000003" pitchFamily="66" charset="0"/>
              </a:rPr>
              <a:t>Staroveký Egypt</a:t>
            </a:r>
          </a:p>
        </p:txBody>
      </p:sp>
    </p:spTree>
    <p:extLst>
      <p:ext uri="{BB962C8B-B14F-4D97-AF65-F5344CB8AC3E}">
        <p14:creationId xmlns:p14="http://schemas.microsoft.com/office/powerpoint/2010/main" val="342586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834" y="2142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Egyptskí faraóni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838200" y="1302544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mocný vládca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1115411" y="2731691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potomkovia boha ,,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Hóra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“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F50D80A7-DEB1-49B1-B839-D2AE5DA06534}"/>
              </a:ext>
            </a:extLst>
          </p:cNvPr>
          <p:cNvSpPr/>
          <p:nvPr/>
        </p:nvSpPr>
        <p:spPr>
          <a:xfrm>
            <a:off x="1143000" y="4298950"/>
            <a:ext cx="43591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,,božský panovník“</a:t>
            </a:r>
          </a:p>
        </p:txBody>
      </p:sp>
      <p:pic>
        <p:nvPicPr>
          <p:cNvPr id="9218" name="Picture 2" descr="Kto boli faraóni, kde a ako ich pochovávali? - Škola - Užitočná pravda -  Pravda.sk">
            <a:extLst>
              <a:ext uri="{FF2B5EF4-FFF2-40B4-BE49-F238E27FC236}">
                <a16:creationId xmlns:a16="http://schemas.microsoft.com/office/drawing/2014/main" id="{3C7A7F03-B61F-46CD-BF60-2D6FF629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290" y="1643391"/>
            <a:ext cx="6022427" cy="4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73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Egyptské pyramídy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223345" y="1233487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symbol faraónovej moci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872360" y="2315533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monumentálna pamiatka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F50D80A7-DEB1-49B1-B839-D2AE5DA06534}"/>
              </a:ext>
            </a:extLst>
          </p:cNvPr>
          <p:cNvSpPr/>
          <p:nvPr/>
        </p:nvSpPr>
        <p:spPr>
          <a:xfrm>
            <a:off x="553107" y="3636169"/>
            <a:ext cx="43591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viera v posmrtný život</a:t>
            </a:r>
          </a:p>
        </p:txBody>
      </p:sp>
      <p:sp>
        <p:nvSpPr>
          <p:cNvPr id="7" name="Bublina: šípka nahor 6">
            <a:extLst>
              <a:ext uri="{FF2B5EF4-FFF2-40B4-BE49-F238E27FC236}">
                <a16:creationId xmlns:a16="http://schemas.microsoft.com/office/drawing/2014/main" id="{56E0570C-C2E6-4F1A-A685-F20C781EDA9C}"/>
              </a:ext>
            </a:extLst>
          </p:cNvPr>
          <p:cNvSpPr/>
          <p:nvPr/>
        </p:nvSpPr>
        <p:spPr>
          <a:xfrm>
            <a:off x="386254" y="4931378"/>
            <a:ext cx="43591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mumifikácia tela</a:t>
            </a:r>
          </a:p>
        </p:txBody>
      </p:sp>
      <p:pic>
        <p:nvPicPr>
          <p:cNvPr id="10242" name="Picture 2" descr="70 dní - trvala mumifikácia | #numbersia">
            <a:extLst>
              <a:ext uri="{FF2B5EF4-FFF2-40B4-BE49-F238E27FC236}">
                <a16:creationId xmlns:a16="http://schemas.microsoft.com/office/drawing/2014/main" id="{3F7356EE-CFFC-49AE-8630-7BE40EBB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15" y="1440656"/>
            <a:ext cx="6667500" cy="50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Údolie kráľov</a:t>
            </a:r>
          </a:p>
        </p:txBody>
      </p:sp>
      <p:sp>
        <p:nvSpPr>
          <p:cNvPr id="3" name="Bublina: šípka doľava 2">
            <a:extLst>
              <a:ext uri="{FF2B5EF4-FFF2-40B4-BE49-F238E27FC236}">
                <a16:creationId xmlns:a16="http://schemas.microsoft.com/office/drawing/2014/main" id="{43337C8C-7817-4D0B-8528-646B7C147BB9}"/>
              </a:ext>
            </a:extLst>
          </p:cNvPr>
          <p:cNvSpPr/>
          <p:nvPr/>
        </p:nvSpPr>
        <p:spPr>
          <a:xfrm>
            <a:off x="6416567" y="1830688"/>
            <a:ext cx="5444358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pohrebisko faraónov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zachovaných 65 hrobiek</a:t>
            </a:r>
          </a:p>
        </p:txBody>
      </p:sp>
      <p:pic>
        <p:nvPicPr>
          <p:cNvPr id="11266" name="Picture 2" descr="Údolie kráľov - Dovolenka Egypt">
            <a:extLst>
              <a:ext uri="{FF2B5EF4-FFF2-40B4-BE49-F238E27FC236}">
                <a16:creationId xmlns:a16="http://schemas.microsoft.com/office/drawing/2014/main" id="{E70104AC-9D54-4542-A24A-3E52BA57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" y="1643391"/>
            <a:ext cx="6432495" cy="489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4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Hrobka </a:t>
            </a:r>
            <a:r>
              <a:rPr lang="sk-SK" sz="6600" b="1" dirty="0" err="1">
                <a:latin typeface="Segoe Script" panose="030B0504020000000003" pitchFamily="66" charset="0"/>
              </a:rPr>
              <a:t>Tutanchamona</a:t>
            </a:r>
            <a:endParaRPr lang="sk-SK" sz="6600" b="1" dirty="0">
              <a:latin typeface="Segoe Script" panose="030B0504020000000003" pitchFamily="66" charset="0"/>
            </a:endParaRPr>
          </a:p>
        </p:txBody>
      </p:sp>
      <p:pic>
        <p:nvPicPr>
          <p:cNvPr id="12290" name="Picture 2" descr="Keď sa prepisovali dejiny. Presuň sa vďaka kolorizovaným záberom do  momentov objavovania hrobky Tutanchamóna | REFRESHER.sk">
            <a:extLst>
              <a:ext uri="{FF2B5EF4-FFF2-40B4-BE49-F238E27FC236}">
                <a16:creationId xmlns:a16="http://schemas.microsoft.com/office/drawing/2014/main" id="{8857BFFB-64A3-451B-B205-009ECFFF7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8" y="1482626"/>
            <a:ext cx="6336971" cy="52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V hrobke Tutanchamóna su ďalšie skryté miestnosti">
            <a:extLst>
              <a:ext uri="{FF2B5EF4-FFF2-40B4-BE49-F238E27FC236}">
                <a16:creationId xmlns:a16="http://schemas.microsoft.com/office/drawing/2014/main" id="{221B090A-706F-4616-8293-13C036F7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95" y="1482626"/>
            <a:ext cx="5065383" cy="52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Viera Egypťanov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223345" y="1233487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polyteizmus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23345" y="244165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budovanie chrámov</a:t>
            </a:r>
          </a:p>
        </p:txBody>
      </p:sp>
      <p:sp>
        <p:nvSpPr>
          <p:cNvPr id="8" name="Bublina: šípka nahor 7">
            <a:extLst>
              <a:ext uri="{FF2B5EF4-FFF2-40B4-BE49-F238E27FC236}">
                <a16:creationId xmlns:a16="http://schemas.microsoft.com/office/drawing/2014/main" id="{07D5EB7B-7F0E-4F81-A7D6-B6D0B0D660A8}"/>
              </a:ext>
            </a:extLst>
          </p:cNvPr>
          <p:cNvSpPr/>
          <p:nvPr/>
        </p:nvSpPr>
        <p:spPr>
          <a:xfrm>
            <a:off x="365235" y="507649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Bohovia – výzor žien i mužov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id="{06DC7D2C-1846-4842-8AE2-B7D7FED9F143}"/>
              </a:ext>
            </a:extLst>
          </p:cNvPr>
          <p:cNvSpPr/>
          <p:nvPr/>
        </p:nvSpPr>
        <p:spPr>
          <a:xfrm>
            <a:off x="365235" y="375907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chrámové školy</a:t>
            </a:r>
          </a:p>
        </p:txBody>
      </p:sp>
      <p:pic>
        <p:nvPicPr>
          <p:cNvPr id="13314" name="Picture 2" descr="Boh mŕtvych medzi Egypťanmi. Egyptský boh slnka">
            <a:extLst>
              <a:ext uri="{FF2B5EF4-FFF2-40B4-BE49-F238E27FC236}">
                <a16:creationId xmlns:a16="http://schemas.microsoft.com/office/drawing/2014/main" id="{9BB7C82A-A06E-4607-8A82-BF53D856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91" y="1446322"/>
            <a:ext cx="3883080" cy="52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id="{99652500-7B6A-4D15-AB6B-54C58D1F76B7}"/>
              </a:ext>
            </a:extLst>
          </p:cNvPr>
          <p:cNvSpPr/>
          <p:nvPr/>
        </p:nvSpPr>
        <p:spPr>
          <a:xfrm>
            <a:off x="7788165" y="1830688"/>
            <a:ext cx="4072759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Re – boh Slnka</a:t>
            </a:r>
          </a:p>
        </p:txBody>
      </p:sp>
    </p:spTree>
    <p:extLst>
      <p:ext uri="{BB962C8B-B14F-4D97-AF65-F5344CB8AC3E}">
        <p14:creationId xmlns:p14="http://schemas.microsoft.com/office/powerpoint/2010/main" val="260036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Viera Egypťanov</a:t>
            </a:r>
          </a:p>
        </p:txBody>
      </p:sp>
      <p:pic>
        <p:nvPicPr>
          <p:cNvPr id="14338" name="Picture 2" descr="ANUBIS - mojenajANIME">
            <a:extLst>
              <a:ext uri="{FF2B5EF4-FFF2-40B4-BE49-F238E27FC236}">
                <a16:creationId xmlns:a16="http://schemas.microsoft.com/office/drawing/2014/main" id="{C25FBA4A-FD87-4C88-AEF1-439EFD15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6" y="1183112"/>
            <a:ext cx="2645048" cy="53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id="{99652500-7B6A-4D15-AB6B-54C58D1F76B7}"/>
              </a:ext>
            </a:extLst>
          </p:cNvPr>
          <p:cNvSpPr/>
          <p:nvPr/>
        </p:nvSpPr>
        <p:spPr>
          <a:xfrm>
            <a:off x="2023242" y="1643391"/>
            <a:ext cx="3226676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Anubis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 – boh balzamovania</a:t>
            </a:r>
          </a:p>
        </p:txBody>
      </p:sp>
      <p:pic>
        <p:nvPicPr>
          <p:cNvPr id="14340" name="Picture 4" descr="Náboženství v Egyptě a egyptští bohové | Egypt | MAHALO.cz">
            <a:extLst>
              <a:ext uri="{FF2B5EF4-FFF2-40B4-BE49-F238E27FC236}">
                <a16:creationId xmlns:a16="http://schemas.microsoft.com/office/drawing/2014/main" id="{E7812F6F-2DFD-4181-865B-0DF28339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12" y="1433193"/>
            <a:ext cx="2482575" cy="53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ublina: šípka doľava 11">
            <a:extLst>
              <a:ext uri="{FF2B5EF4-FFF2-40B4-BE49-F238E27FC236}">
                <a16:creationId xmlns:a16="http://schemas.microsoft.com/office/drawing/2014/main" id="{457A7970-B17C-4DF2-9DCB-A226F31ADF5A}"/>
              </a:ext>
            </a:extLst>
          </p:cNvPr>
          <p:cNvSpPr/>
          <p:nvPr/>
        </p:nvSpPr>
        <p:spPr>
          <a:xfrm>
            <a:off x="7788166" y="1711490"/>
            <a:ext cx="3226676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Amon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 – kráľ bohov</a:t>
            </a:r>
          </a:p>
        </p:txBody>
      </p:sp>
    </p:spTree>
    <p:extLst>
      <p:ext uri="{BB962C8B-B14F-4D97-AF65-F5344CB8AC3E}">
        <p14:creationId xmlns:p14="http://schemas.microsoft.com/office/powerpoint/2010/main" val="12781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Vektor Osiris, izolován od staroegyptského Boha #71983755 | fotobanka  Fotky&amp;Foto">
            <a:extLst>
              <a:ext uri="{FF2B5EF4-FFF2-40B4-BE49-F238E27FC236}">
                <a16:creationId xmlns:a16="http://schemas.microsoft.com/office/drawing/2014/main" id="{1E5E6D63-EC89-45BF-8C0F-78819E02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2" y="1285874"/>
            <a:ext cx="2710741" cy="53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Viera Egypťanov</a:t>
            </a:r>
          </a:p>
        </p:txBody>
      </p:sp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id="{99652500-7B6A-4D15-AB6B-54C58D1F76B7}"/>
              </a:ext>
            </a:extLst>
          </p:cNvPr>
          <p:cNvSpPr/>
          <p:nvPr/>
        </p:nvSpPr>
        <p:spPr>
          <a:xfrm>
            <a:off x="2023242" y="1643391"/>
            <a:ext cx="3226676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Oziris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 – boh mŕtvych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38B5579-98FE-4F54-93CC-78A1A133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21" y="1377500"/>
            <a:ext cx="2497624" cy="5480500"/>
          </a:xfrm>
          <a:prstGeom prst="rect">
            <a:avLst/>
          </a:prstGeom>
        </p:spPr>
      </p:pic>
      <p:sp>
        <p:nvSpPr>
          <p:cNvPr id="12" name="Bublina: šípka doľava 11">
            <a:extLst>
              <a:ext uri="{FF2B5EF4-FFF2-40B4-BE49-F238E27FC236}">
                <a16:creationId xmlns:a16="http://schemas.microsoft.com/office/drawing/2014/main" id="{457A7970-B17C-4DF2-9DCB-A226F31ADF5A}"/>
              </a:ext>
            </a:extLst>
          </p:cNvPr>
          <p:cNvSpPr/>
          <p:nvPr/>
        </p:nvSpPr>
        <p:spPr>
          <a:xfrm>
            <a:off x="7788166" y="1711490"/>
            <a:ext cx="3226676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Izis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 – bohyňa remesiel</a:t>
            </a:r>
          </a:p>
        </p:txBody>
      </p:sp>
    </p:spTree>
    <p:extLst>
      <p:ext uri="{BB962C8B-B14F-4D97-AF65-F5344CB8AC3E}">
        <p14:creationId xmlns:p14="http://schemas.microsoft.com/office/powerpoint/2010/main" val="138171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Pokus o reformu...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223345" y="1233487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Amenhotep</a:t>
            </a: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 IV.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23345" y="244165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kult boha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Atona</a:t>
            </a:r>
            <a:endParaRPr lang="sk-SK" sz="3200" b="1" dirty="0">
              <a:solidFill>
                <a:schemeClr val="accent2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8" name="Bublina: šípka nahor 7">
            <a:extLst>
              <a:ext uri="{FF2B5EF4-FFF2-40B4-BE49-F238E27FC236}">
                <a16:creationId xmlns:a16="http://schemas.microsoft.com/office/drawing/2014/main" id="{07D5EB7B-7F0E-4F81-A7D6-B6D0B0D660A8}"/>
              </a:ext>
            </a:extLst>
          </p:cNvPr>
          <p:cNvSpPr/>
          <p:nvPr/>
        </p:nvSpPr>
        <p:spPr>
          <a:xfrm>
            <a:off x="365235" y="507649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neúspešný pokus o monoteizmus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id="{06DC7D2C-1846-4842-8AE2-B7D7FED9F143}"/>
              </a:ext>
            </a:extLst>
          </p:cNvPr>
          <p:cNvSpPr/>
          <p:nvPr/>
        </p:nvSpPr>
        <p:spPr>
          <a:xfrm>
            <a:off x="365235" y="375907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,,faraón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Achnaton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“</a:t>
            </a:r>
          </a:p>
        </p:txBody>
      </p:sp>
      <p:pic>
        <p:nvPicPr>
          <p:cNvPr id="16386" name="Picture 2" descr="Achnaton – Wikipédia">
            <a:extLst>
              <a:ext uri="{FF2B5EF4-FFF2-40B4-BE49-F238E27FC236}">
                <a16:creationId xmlns:a16="http://schemas.microsoft.com/office/drawing/2014/main" id="{B6B98F13-57AC-4D1B-99AA-DAF3CE08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14" y="1598773"/>
            <a:ext cx="3074275" cy="510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ton – Wikipédia">
            <a:extLst>
              <a:ext uri="{FF2B5EF4-FFF2-40B4-BE49-F238E27FC236}">
                <a16:creationId xmlns:a16="http://schemas.microsoft.com/office/drawing/2014/main" id="{5E2EDC92-3F3E-4023-B51E-0904EB886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89" y="1784898"/>
            <a:ext cx="4009698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4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Nepriatelia Egypťanov...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223345" y="1233487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1.) Chetiti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23345" y="2441657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bitka pri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Kádeši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: 1258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pnl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. - mier</a:t>
            </a:r>
          </a:p>
        </p:txBody>
      </p:sp>
      <p:sp>
        <p:nvSpPr>
          <p:cNvPr id="8" name="Bublina: šípka nahor 7">
            <a:extLst>
              <a:ext uri="{FF2B5EF4-FFF2-40B4-BE49-F238E27FC236}">
                <a16:creationId xmlns:a16="http://schemas.microsoft.com/office/drawing/2014/main" id="{07D5EB7B-7F0E-4F81-A7D6-B6D0B0D660A8}"/>
              </a:ext>
            </a:extLst>
          </p:cNvPr>
          <p:cNvSpPr/>
          <p:nvPr/>
        </p:nvSpPr>
        <p:spPr>
          <a:xfrm>
            <a:off x="268013" y="5351395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3.) Peržania  - pád Egyptu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id="{06DC7D2C-1846-4842-8AE2-B7D7FED9F143}"/>
              </a:ext>
            </a:extLst>
          </p:cNvPr>
          <p:cNvSpPr/>
          <p:nvPr/>
        </p:nvSpPr>
        <p:spPr>
          <a:xfrm>
            <a:off x="223345" y="3905332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2.) morské národy</a:t>
            </a:r>
          </a:p>
        </p:txBody>
      </p:sp>
      <p:pic>
        <p:nvPicPr>
          <p:cNvPr id="17410" name="Picture 2" descr="Bitka pri Kadeši - Wikiwand">
            <a:extLst>
              <a:ext uri="{FF2B5EF4-FFF2-40B4-BE49-F238E27FC236}">
                <a16:creationId xmlns:a16="http://schemas.microsoft.com/office/drawing/2014/main" id="{A55F0D63-7227-4DF3-89FA-6D30EC3E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17" y="1538640"/>
            <a:ext cx="3866493" cy="516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Bitka pri Kadeši – Wikipédia">
            <a:extLst>
              <a:ext uri="{FF2B5EF4-FFF2-40B4-BE49-F238E27FC236}">
                <a16:creationId xmlns:a16="http://schemas.microsoft.com/office/drawing/2014/main" id="{E862A2A1-36EC-41FD-A254-C87A315B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322" y="1538640"/>
            <a:ext cx="3398784" cy="51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3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ank You Message GIFs - Get the best GIF on GIPHY">
            <a:extLst>
              <a:ext uri="{FF2B5EF4-FFF2-40B4-BE49-F238E27FC236}">
                <a16:creationId xmlns:a16="http://schemas.microsoft.com/office/drawing/2014/main" id="{50AE57E9-1FB1-4F35-9B2E-DFE8B524CC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" y="994540"/>
            <a:ext cx="11254609" cy="57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Babylonská ríša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680545" y="137160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Babylončania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109952" y="2835275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Mezopotámia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F50D80A7-DEB1-49B1-B839-D2AE5DA06534}"/>
              </a:ext>
            </a:extLst>
          </p:cNvPr>
          <p:cNvSpPr/>
          <p:nvPr/>
        </p:nvSpPr>
        <p:spPr>
          <a:xfrm>
            <a:off x="1143000" y="429895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mesto Babylon</a:t>
            </a:r>
          </a:p>
        </p:txBody>
      </p:sp>
      <p:pic>
        <p:nvPicPr>
          <p:cNvPr id="1026" name="Picture 2" descr="Svetové mocnosti útočia na Zasľúbenú krajinu — INTERNETOVÁ KNIŽNICA  Strážnej veže">
            <a:extLst>
              <a:ext uri="{FF2B5EF4-FFF2-40B4-BE49-F238E27FC236}">
                <a16:creationId xmlns:a16="http://schemas.microsoft.com/office/drawing/2014/main" id="{3EECD340-BBE1-4D04-B618-9BC0ABEA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7" y="1224489"/>
            <a:ext cx="5602013" cy="550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Babylonská ríša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28A988-EEC4-47B7-A617-00CA4825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" y="1486509"/>
            <a:ext cx="6353504" cy="519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ublina: šípka doľava 2">
            <a:extLst>
              <a:ext uri="{FF2B5EF4-FFF2-40B4-BE49-F238E27FC236}">
                <a16:creationId xmlns:a16="http://schemas.microsoft.com/office/drawing/2014/main" id="{43337C8C-7817-4D0B-8528-646B7C147BB9}"/>
              </a:ext>
            </a:extLst>
          </p:cNvPr>
          <p:cNvSpPr/>
          <p:nvPr/>
        </p:nvSpPr>
        <p:spPr>
          <a:xfrm>
            <a:off x="6857999" y="1830688"/>
            <a:ext cx="5212081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Babylonská veža – </a:t>
            </a:r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zikkurat </a:t>
            </a:r>
            <a:r>
              <a:rPr lang="sk-SK" sz="3200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Etemenanki</a:t>
            </a:r>
            <a:endParaRPr lang="sk-SK" sz="3200" dirty="0">
              <a:solidFill>
                <a:schemeClr val="accent2">
                  <a:lumMod val="50000"/>
                </a:schemeClr>
              </a:solidFill>
              <a:latin typeface="Segoe Script" panose="030B0504020000000003" pitchFamily="66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biblický príbeh </a:t>
            </a:r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– kniha Genezis</a:t>
            </a:r>
          </a:p>
        </p:txBody>
      </p:sp>
    </p:spTree>
    <p:extLst>
      <p:ext uri="{BB962C8B-B14F-4D97-AF65-F5344CB8AC3E}">
        <p14:creationId xmlns:p14="http://schemas.microsoft.com/office/powerpoint/2010/main" val="20863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Babylonská ríša</a:t>
            </a:r>
          </a:p>
        </p:txBody>
      </p:sp>
      <p:sp>
        <p:nvSpPr>
          <p:cNvPr id="3" name="Bublina: šípka doľava 2">
            <a:extLst>
              <a:ext uri="{FF2B5EF4-FFF2-40B4-BE49-F238E27FC236}">
                <a16:creationId xmlns:a16="http://schemas.microsoft.com/office/drawing/2014/main" id="{43337C8C-7817-4D0B-8528-646B7C147BB9}"/>
              </a:ext>
            </a:extLst>
          </p:cNvPr>
          <p:cNvSpPr/>
          <p:nvPr/>
        </p:nvSpPr>
        <p:spPr>
          <a:xfrm>
            <a:off x="6857999" y="1830688"/>
            <a:ext cx="5002925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IŠTARINA BRÁNA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vstupná brána Babylonu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zasvätená bohyni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Ištar</a:t>
            </a:r>
            <a:endParaRPr lang="sk-SK" sz="3200" b="1" dirty="0">
              <a:solidFill>
                <a:schemeClr val="accent2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  <p:pic>
        <p:nvPicPr>
          <p:cNvPr id="3074" name="Picture 2" descr="The Magnificent Ishtar Gate of Babylon | Gate of babylon, Ancient babylon,  Ishtar">
            <a:extLst>
              <a:ext uri="{FF2B5EF4-FFF2-40B4-BE49-F238E27FC236}">
                <a16:creationId xmlns:a16="http://schemas.microsoft.com/office/drawing/2014/main" id="{A1DC23EE-DF3C-4FAA-9FF9-FE39ED7E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7723"/>
            <a:ext cx="5715000" cy="504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2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CHAMMURAPI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6D3ECF1C-04F8-467D-B54D-CB254D2A3C03}"/>
              </a:ext>
            </a:extLst>
          </p:cNvPr>
          <p:cNvSpPr/>
          <p:nvPr/>
        </p:nvSpPr>
        <p:spPr>
          <a:xfrm>
            <a:off x="680545" y="137160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18.st.pnl.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348CDEC0-450E-478D-906C-95154EF8FDF1}"/>
              </a:ext>
            </a:extLst>
          </p:cNvPr>
          <p:cNvSpPr/>
          <p:nvPr/>
        </p:nvSpPr>
        <p:spPr>
          <a:xfrm>
            <a:off x="1274379" y="2766218"/>
            <a:ext cx="5079124" cy="197920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najvýznamnejší panovník Babylonu</a:t>
            </a:r>
          </a:p>
        </p:txBody>
      </p:sp>
      <p:sp>
        <p:nvSpPr>
          <p:cNvPr id="7" name="Bublina: šípka nahor 6">
            <a:extLst>
              <a:ext uri="{FF2B5EF4-FFF2-40B4-BE49-F238E27FC236}">
                <a16:creationId xmlns:a16="http://schemas.microsoft.com/office/drawing/2014/main" id="{5456F63B-5F65-4DC3-BCE4-404ABA83286E}"/>
              </a:ext>
            </a:extLst>
          </p:cNvPr>
          <p:cNvSpPr/>
          <p:nvPr/>
        </p:nvSpPr>
        <p:spPr>
          <a:xfrm>
            <a:off x="2146737" y="5008179"/>
            <a:ext cx="4206766" cy="1707931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expanzia ríše vo všetkých smeroch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D51C83-74CA-45C3-AE7C-D13FFEF2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521" y="1467453"/>
            <a:ext cx="5444213" cy="507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A0572023-1B1C-433E-8B3C-7CFA35ED93F4}"/>
              </a:ext>
            </a:extLst>
          </p:cNvPr>
          <p:cNvSpPr txBox="1"/>
          <p:nvPr/>
        </p:nvSpPr>
        <p:spPr>
          <a:xfrm>
            <a:off x="6520521" y="1643391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sk-SK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 územný rozsah na začiatku vlády </a:t>
            </a:r>
            <a:br>
              <a:rPr lang="sk-SK" b="1" dirty="0"/>
            </a:br>
            <a:r>
              <a:rPr lang="sk-SK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   územný rozsah na konci vlády </a:t>
            </a:r>
            <a:endParaRPr lang="sk-SK" b="1" dirty="0"/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79132E06-74B0-4BE8-9FCC-07B57D143EA3}"/>
              </a:ext>
            </a:extLst>
          </p:cNvPr>
          <p:cNvSpPr/>
          <p:nvPr/>
        </p:nvSpPr>
        <p:spPr>
          <a:xfrm>
            <a:off x="6498352" y="1751504"/>
            <a:ext cx="262757" cy="2150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B19943B4-CF14-4687-A8EE-BFF438C8A7D8}"/>
              </a:ext>
            </a:extLst>
          </p:cNvPr>
          <p:cNvSpPr/>
          <p:nvPr/>
        </p:nvSpPr>
        <p:spPr>
          <a:xfrm>
            <a:off x="6496054" y="2074670"/>
            <a:ext cx="262757" cy="21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97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Prvý zákonník sveta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680545" y="137160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najstarší právny dokument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109952" y="2835275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vytesaný do skaly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F50D80A7-DEB1-49B1-B839-D2AE5DA06534}"/>
              </a:ext>
            </a:extLst>
          </p:cNvPr>
          <p:cNvSpPr/>
          <p:nvPr/>
        </p:nvSpPr>
        <p:spPr>
          <a:xfrm>
            <a:off x="1143000" y="429895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krutý, ale spravodlivý</a:t>
            </a:r>
          </a:p>
        </p:txBody>
      </p:sp>
      <p:pic>
        <p:nvPicPr>
          <p:cNvPr id="5122" name="Picture 2" descr="Chammurapi – Wikipédia">
            <a:extLst>
              <a:ext uri="{FF2B5EF4-FFF2-40B4-BE49-F238E27FC236}">
                <a16:creationId xmlns:a16="http://schemas.microsoft.com/office/drawing/2014/main" id="{04C572A1-4A3E-4061-9C4E-902A101DF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807" y="1643391"/>
            <a:ext cx="4763648" cy="49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3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Čítame a diskutujeme...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id="{7271E9B1-6FC0-4735-9235-4EC11B53E731}"/>
              </a:ext>
            </a:extLst>
          </p:cNvPr>
          <p:cNvSpPr/>
          <p:nvPr/>
        </p:nvSpPr>
        <p:spPr>
          <a:xfrm>
            <a:off x="141889" y="1513490"/>
            <a:ext cx="7756635" cy="52026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,,Ak sa niekto dopustil lúpeže a chytili ho pri nej, bude potrestaný smrťou. </a:t>
            </a:r>
          </a:p>
          <a:p>
            <a:pPr marL="514350" indent="-514350" algn="ctr">
              <a:buAutoNum type="arabicPeriod"/>
            </a:pP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Ak dieťa udrelo svojho otca, nech mu utnú ruku. </a:t>
            </a:r>
          </a:p>
          <a:p>
            <a:pPr marL="514350" indent="-514350" algn="ctr">
              <a:buAutoNum type="arabicPeriod"/>
            </a:pP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Ak právoplatný občas vyrazil oko inému právoplatnému občanovi, nech aj jemu vyrazia oko. </a:t>
            </a:r>
          </a:p>
          <a:p>
            <a:pPr marL="514350" indent="-514350" algn="ctr">
              <a:buAutoNum type="arabicPeriod"/>
            </a:pP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Ak lekár nedbalosťou zapríčinil smrť dieťaťa právoplatného občana, nech je aj jeho dieťa usmrtené.“</a:t>
            </a:r>
          </a:p>
        </p:txBody>
      </p:sp>
      <p:sp>
        <p:nvSpPr>
          <p:cNvPr id="8" name="Bublina: šípka doľava 7">
            <a:extLst>
              <a:ext uri="{FF2B5EF4-FFF2-40B4-BE49-F238E27FC236}">
                <a16:creationId xmlns:a16="http://schemas.microsoft.com/office/drawing/2014/main" id="{C07F62D7-F542-483E-95E3-A82DA1A6B958}"/>
              </a:ext>
            </a:extLst>
          </p:cNvPr>
          <p:cNvSpPr/>
          <p:nvPr/>
        </p:nvSpPr>
        <p:spPr>
          <a:xfrm>
            <a:off x="7535917" y="1830688"/>
            <a:ext cx="4325007" cy="4666593"/>
          </a:xfrm>
          <a:prstGeom prst="left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just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Segoe Script" panose="030B0504020000000003" pitchFamily="66" charset="0"/>
              </a:rPr>
              <a:t>Ako na Vás pôsobí zákonník?</a:t>
            </a:r>
          </a:p>
          <a:p>
            <a:pPr marL="514350" indent="-514350" algn="just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Segoe Script" panose="030B0504020000000003" pitchFamily="66" charset="0"/>
              </a:rPr>
              <a:t>Mohol by fungovať aj v dnešnej spoločnosti?</a:t>
            </a:r>
          </a:p>
          <a:p>
            <a:pPr marL="514350" indent="-514350" algn="just">
              <a:buAutoNum type="arabicPeriod"/>
            </a:pPr>
            <a:r>
              <a:rPr lang="sk-SK" sz="2000" b="1" dirty="0">
                <a:solidFill>
                  <a:srgbClr val="C00000"/>
                </a:solidFill>
                <a:latin typeface="Segoe Script" panose="030B0504020000000003" pitchFamily="66" charset="0"/>
              </a:rPr>
              <a:t>Ako by ste na základe ukážky vysvetlili zásadu ,,oko za oko, zub za zub“?</a:t>
            </a:r>
          </a:p>
        </p:txBody>
      </p:sp>
    </p:spTree>
    <p:extLst>
      <p:ext uri="{BB962C8B-B14F-4D97-AF65-F5344CB8AC3E}">
        <p14:creationId xmlns:p14="http://schemas.microsoft.com/office/powerpoint/2010/main" val="346454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Staroveký Egypt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680545" y="137160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rieka Níl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109952" y="2697163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každoročné záplavy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F50D80A7-DEB1-49B1-B839-D2AE5DA06534}"/>
              </a:ext>
            </a:extLst>
          </p:cNvPr>
          <p:cNvSpPr/>
          <p:nvPr/>
        </p:nvSpPr>
        <p:spPr>
          <a:xfrm>
            <a:off x="1143000" y="4298950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zavlažovací systém</a:t>
            </a:r>
          </a:p>
        </p:txBody>
      </p:sp>
      <p:pic>
        <p:nvPicPr>
          <p:cNvPr id="6146" name="Picture 2" descr="Ancient Egypt Map Stock Illustration - Download Image Now - iStock">
            <a:extLst>
              <a:ext uri="{FF2B5EF4-FFF2-40B4-BE49-F238E27FC236}">
                <a16:creationId xmlns:a16="http://schemas.microsoft.com/office/drawing/2014/main" id="{D4057BF6-CD6A-4F06-8C9A-6C88ABEB0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22" y="1429626"/>
            <a:ext cx="5168026" cy="51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ublina: šípka nahor 7">
            <a:extLst>
              <a:ext uri="{FF2B5EF4-FFF2-40B4-BE49-F238E27FC236}">
                <a16:creationId xmlns:a16="http://schemas.microsoft.com/office/drawing/2014/main" id="{84E14602-21F2-4216-837F-3C08D7BCDE6A}"/>
              </a:ext>
            </a:extLst>
          </p:cNvPr>
          <p:cNvSpPr/>
          <p:nvPr/>
        </p:nvSpPr>
        <p:spPr>
          <a:xfrm>
            <a:off x="2493579" y="5418073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kultúrne plodiny</a:t>
            </a:r>
          </a:p>
        </p:txBody>
      </p:sp>
    </p:spTree>
    <p:extLst>
      <p:ext uri="{BB962C8B-B14F-4D97-AF65-F5344CB8AC3E}">
        <p14:creationId xmlns:p14="http://schemas.microsoft.com/office/powerpoint/2010/main" val="289976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2C8D7-AC2C-4B6D-A388-D8018DB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anose="030B0504020000000003" pitchFamily="66" charset="0"/>
              </a:rPr>
              <a:t>Zjednotenie Egypta</a:t>
            </a:r>
          </a:p>
        </p:txBody>
      </p:sp>
      <p:sp>
        <p:nvSpPr>
          <p:cNvPr id="4" name="Bublina: šípka nahor 3">
            <a:extLst>
              <a:ext uri="{FF2B5EF4-FFF2-40B4-BE49-F238E27FC236}">
                <a16:creationId xmlns:a16="http://schemas.microsoft.com/office/drawing/2014/main" id="{F57C2A36-2F9F-4EA0-9615-2EC93F6F4F0C}"/>
              </a:ext>
            </a:extLst>
          </p:cNvPr>
          <p:cNvSpPr/>
          <p:nvPr/>
        </p:nvSpPr>
        <p:spPr>
          <a:xfrm>
            <a:off x="838200" y="1302544"/>
            <a:ext cx="42067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Dolný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vs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. Horný Egypt</a:t>
            </a:r>
          </a:p>
        </p:txBody>
      </p:sp>
      <p:sp>
        <p:nvSpPr>
          <p:cNvPr id="5" name="Bublina: šípka nahor 4">
            <a:extLst>
              <a:ext uri="{FF2B5EF4-FFF2-40B4-BE49-F238E27FC236}">
                <a16:creationId xmlns:a16="http://schemas.microsoft.com/office/drawing/2014/main" id="{16BF5DA6-B192-44D4-A331-3152E04AF74A}"/>
              </a:ext>
            </a:extLst>
          </p:cNvPr>
          <p:cNvSpPr/>
          <p:nvPr/>
        </p:nvSpPr>
        <p:spPr>
          <a:xfrm>
            <a:off x="2109952" y="2697163"/>
            <a:ext cx="4206766" cy="1463675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rozdielny vývoj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id="{F50D80A7-DEB1-49B1-B839-D2AE5DA06534}"/>
              </a:ext>
            </a:extLst>
          </p:cNvPr>
          <p:cNvSpPr/>
          <p:nvPr/>
        </p:nvSpPr>
        <p:spPr>
          <a:xfrm>
            <a:off x="1143000" y="4298950"/>
            <a:ext cx="43591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3000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pnl</a:t>
            </a:r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. – kráľ </a:t>
            </a:r>
            <a:r>
              <a:rPr lang="sk-SK" sz="3200" b="1" dirty="0" err="1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Meni</a:t>
            </a:r>
            <a:endParaRPr lang="sk-SK" sz="3200" b="1" dirty="0">
              <a:solidFill>
                <a:schemeClr val="accent2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id="{CC9D9875-ED68-403C-8F33-074A362E729D}"/>
              </a:ext>
            </a:extLst>
          </p:cNvPr>
          <p:cNvSpPr/>
          <p:nvPr/>
        </p:nvSpPr>
        <p:spPr>
          <a:xfrm>
            <a:off x="2155056" y="5349017"/>
            <a:ext cx="4359166" cy="1325563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2">
                    <a:lumMod val="50000"/>
                  </a:schemeClr>
                </a:solidFill>
                <a:latin typeface="Segoe Script" panose="030B0504020000000003" pitchFamily="66" charset="0"/>
              </a:rPr>
              <a:t>počiatok slávy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562E2B-CA95-47FD-A040-D2F12D01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512458"/>
            <a:ext cx="4687121" cy="50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3503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317</Words>
  <Application>Microsoft Office PowerPoint</Application>
  <PresentationFormat>Širokouhlá</PresentationFormat>
  <Paragraphs>74</Paragraphs>
  <Slides>19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Script</vt:lpstr>
      <vt:lpstr>Motív Office</vt:lpstr>
      <vt:lpstr>Babylonská ríša Staroveký Egypt</vt:lpstr>
      <vt:lpstr>Babylonská ríša</vt:lpstr>
      <vt:lpstr>Babylonská ríša</vt:lpstr>
      <vt:lpstr>Babylonská ríša</vt:lpstr>
      <vt:lpstr>CHAMMURAPI</vt:lpstr>
      <vt:lpstr>Prvý zákonník sveta</vt:lpstr>
      <vt:lpstr>Čítame a diskutujeme...</vt:lpstr>
      <vt:lpstr>Staroveký Egypt</vt:lpstr>
      <vt:lpstr>Zjednotenie Egypta</vt:lpstr>
      <vt:lpstr>Egyptskí faraóni</vt:lpstr>
      <vt:lpstr>Egyptské pyramídy</vt:lpstr>
      <vt:lpstr>Údolie kráľov</vt:lpstr>
      <vt:lpstr>Hrobka Tutanchamona</vt:lpstr>
      <vt:lpstr>Viera Egypťanov</vt:lpstr>
      <vt:lpstr>Viera Egypťanov</vt:lpstr>
      <vt:lpstr>Viera Egypťanov</vt:lpstr>
      <vt:lpstr>Pokus o reformu...</vt:lpstr>
      <vt:lpstr>Nepriatelia Egypťanov...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Babylonská ríša Staroveký Egypt</dc:title>
  <dc:creator>Hrebenakova Nikola</dc:creator>
  <cp:lastModifiedBy>Hrebenakova Nikola</cp:lastModifiedBy>
  <cp:revision>12</cp:revision>
  <dcterms:created xsi:type="dcterms:W3CDTF">2020-11-19T13:51:40Z</dcterms:created>
  <dcterms:modified xsi:type="dcterms:W3CDTF">2020-11-20T08:13:41Z</dcterms:modified>
</cp:coreProperties>
</file>