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19501C6-F015-4273-AF88-E0F6C8538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A677DB7-5829-45BD-9754-5EC484CC42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54F2B84-C19C-4BBF-86CE-BCD4F2F7E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404872"/>
            <a:ext cx="3044950" cy="1627792"/>
          </a:xfrm>
        </p:spPr>
        <p:txBody>
          <a:bodyPr>
            <a:normAutofit/>
          </a:bodyPr>
          <a:lstStyle/>
          <a:p>
            <a:r>
              <a:rPr lang="sk-SK" sz="2600"/>
              <a:t>Demokracia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13AB806E-A23E-4979-9CE8-ED651783E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22" y="4352544"/>
            <a:ext cx="2410650" cy="1239894"/>
          </a:xfrm>
        </p:spPr>
        <p:txBody>
          <a:bodyPr>
            <a:normAutofit/>
          </a:bodyPr>
          <a:lstStyle/>
          <a:p>
            <a:r>
              <a:rPr lang="sk-SK" sz="1800">
                <a:solidFill>
                  <a:srgbClr val="FFFFFF"/>
                </a:solidFill>
              </a:rPr>
              <a:t>Mgr. Jana Virágová</a:t>
            </a: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107FD152-0D47-4B0D-8101-A1702A503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1189591"/>
            <a:ext cx="6257544" cy="41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AEFFFF2-9EB4-4B6C-B9F8-2BA3EF89A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D65299F-028F-4AFC-B46A-8DB33E20F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AC87F6E-526A-49B5-995D-42DB65659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29B301C-F947-4556-8F1C-AA108756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sk-SK" sz="3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vZNIK a pôvod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FF0430B-64C6-426D-8C74-1DD2BF18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kolískou demokracie bolo Grécko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historicky prvá forma sa zrodila v gréckych mestských štátoch (polis, napr. Atény)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 6. – 4. stor. pred n. l., v ktorých sa slobodní občania priamo podieľali na rozhodovaní hlasovaním (priama demokracia)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b="1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demos</a:t>
            </a:r>
            <a:r>
              <a:rPr lang="sk-SK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ľud, </a:t>
            </a:r>
            <a:r>
              <a:rPr lang="sk-SK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kratos</a:t>
            </a:r>
            <a:r>
              <a:rPr lang="sk-SK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vláda; demokracia = vláda ľudu – najvyššia moc prináleží občanom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základným princípom demokracie je, že sa občania spolupodieľajú na politickom rozhodovaní, na riadení štátu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6963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847A1CF-545D-42D9-94F6-B8900327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k-SK" sz="2400" b="1" i="0">
                <a:solidFill>
                  <a:schemeClr val="tx1"/>
                </a:solidFill>
                <a:effectLst/>
                <a:latin typeface="PT Sans" panose="020B0604020202020204" pitchFamily="34" charset="-18"/>
              </a:rPr>
              <a:t>ZÁKLADNÉ ČRTY DEMOKRACIE</a:t>
            </a:r>
            <a:br>
              <a:rPr lang="sk-SK" sz="2400" b="1" i="0">
                <a:solidFill>
                  <a:schemeClr val="tx1"/>
                </a:solidFill>
                <a:effectLst/>
                <a:latin typeface="PT Sans" panose="020B0604020202020204" pitchFamily="34" charset="-18"/>
              </a:rPr>
            </a:br>
            <a:endParaRPr lang="sk-SK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7E52A286-C447-44D0-84C9-CDE034FB5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7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trojrozdelenie moci v štáte;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7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moc obmedzená zákonom;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7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princíp parlamentarizmu (zákonodarná moc obnovovaná prostredníctvom volieb v pravidelných časových obdobiach);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7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zabezpečený systém ochrany;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7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právne zakotvené ľudské práva a slobody; vláda väčšiny zaručuje základné práva, slobody všetkých občanov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7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vzťah občan- štát vymedzený právnym poriadkom;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7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politický pluralizmus (väčšie množstvo politických strán, hnutí...)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7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rozvoj kultúry demokracie – tolerancia, schopnosť kompromisov, dosahovanie konsenzov;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7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zrovnoprávnené všetky tri formy vlastníctva (štátne, družstevné, súkromné)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7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demokratické princípy sú zhrnuté v ústavách štátov</a:t>
            </a:r>
          </a:p>
          <a:p>
            <a:pPr marL="0" indent="0">
              <a:lnSpc>
                <a:spcPct val="90000"/>
              </a:lnSpc>
              <a:buNone/>
            </a:pPr>
            <a:endParaRPr lang="sk-SK" sz="1700" b="0" i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</a:pPr>
            <a:endParaRPr lang="sk-SK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81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FEEAB96-CC46-471B-B354-B90393B8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sk-SK" b="1" i="0">
                <a:effectLst/>
                <a:latin typeface="PT Sans" panose="020B0503020203020204" pitchFamily="34" charset="-18"/>
              </a:rPr>
              <a:t>PILIERE DEMOKRACIE</a:t>
            </a:r>
            <a:br>
              <a:rPr lang="sk-SK" b="1" i="0">
                <a:effectLst/>
                <a:latin typeface="PT Sans" panose="020B0503020203020204" pitchFamily="34" charset="-18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DDE95E2-3FDD-47B6-872E-C6E8EDDC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700" b="1" i="0">
                <a:solidFill>
                  <a:srgbClr val="404040"/>
                </a:solidFill>
                <a:effectLst/>
                <a:latin typeface="Georgia" panose="02040502050405020303" pitchFamily="18" charset="0"/>
              </a:rPr>
              <a:t>princíp tradičných občianskych práv</a:t>
            </a:r>
            <a:r>
              <a:rPr lang="sk-SK" sz="1700" b="0" i="0">
                <a:solidFill>
                  <a:srgbClr val="404040"/>
                </a:solidFill>
                <a:effectLst/>
                <a:latin typeface="Georgia" panose="02040502050405020303" pitchFamily="18" charset="0"/>
              </a:rPr>
              <a:t> – právo na slobodu, na rozvoj osobnosti, na slobodu prejavu, vyznania, zhromažďovania a združovania, na súkromné vlastníctvo, na rovnosť pred zákonom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700" b="1" i="0">
                <a:solidFill>
                  <a:srgbClr val="404040"/>
                </a:solidFill>
                <a:effectLst/>
                <a:latin typeface="Georgia" panose="02040502050405020303" pitchFamily="18" charset="0"/>
              </a:rPr>
              <a:t>princíp suverenity</a:t>
            </a:r>
            <a:r>
              <a:rPr lang="sk-SK" sz="1700" b="0" i="0">
                <a:solidFill>
                  <a:srgbClr val="404040"/>
                </a:solidFill>
                <a:effectLst/>
                <a:latin typeface="Georgia" panose="02040502050405020303" pitchFamily="18" charset="0"/>
              </a:rPr>
              <a:t> – platí, že suverénom moci je ľud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700" b="1" i="0">
                <a:solidFill>
                  <a:srgbClr val="404040"/>
                </a:solidFill>
                <a:effectLst/>
                <a:latin typeface="Georgia" panose="02040502050405020303" pitchFamily="18" charset="0"/>
              </a:rPr>
              <a:t>princíp deľby štátnej moci</a:t>
            </a:r>
            <a:r>
              <a:rPr lang="sk-SK" sz="1700" b="0" i="0">
                <a:solidFill>
                  <a:srgbClr val="404040"/>
                </a:solidFill>
                <a:effectLst/>
                <a:latin typeface="Georgia" panose="02040502050405020303" pitchFamily="18" charset="0"/>
              </a:rPr>
              <a:t> – na zákonodarnú, výkonnú a súdnu moc, pričom je garantovaná nezávislosť súdnej moci od zákonodarnej a výkonnej (všetky zložky štátnej moci sa musia riadiť iba platnými zákonmi, ktoré vymedzujú ich právomoci)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700" b="1" i="0">
                <a:solidFill>
                  <a:srgbClr val="404040"/>
                </a:solidFill>
                <a:effectLst/>
                <a:latin typeface="Georgia" panose="02040502050405020303" pitchFamily="18" charset="0"/>
              </a:rPr>
              <a:t>princíp realizácie</a:t>
            </a:r>
            <a:r>
              <a:rPr lang="sk-SK" sz="1700" b="0" i="0">
                <a:solidFill>
                  <a:srgbClr val="404040"/>
                </a:solidFill>
                <a:effectLst/>
                <a:latin typeface="Georgia" panose="02040502050405020303" pitchFamily="18" charset="0"/>
              </a:rPr>
              <a:t> vôle ľudu – prostredníctvom slobodných, všeobecných, priamych a tajných volieb pri rôznosti volebných systémov, ale pri existencii slobodného výberu kandidáta</a:t>
            </a:r>
          </a:p>
          <a:p>
            <a:pPr>
              <a:lnSpc>
                <a:spcPct val="90000"/>
              </a:lnSpc>
            </a:pPr>
            <a:endParaRPr lang="sk-SK" sz="17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43FFF1D-B51E-46F4-B029-AED66DFC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k-SK" sz="2400" b="1" i="0">
                <a:solidFill>
                  <a:schemeClr val="tx1"/>
                </a:solidFill>
                <a:effectLst/>
                <a:latin typeface="PT Sans" panose="020B0503020203020204" pitchFamily="34" charset="-18"/>
              </a:rPr>
              <a:t>ROZDELENIE DEMOKRACIE</a:t>
            </a:r>
            <a:br>
              <a:rPr lang="sk-SK" sz="2400" b="1" i="0">
                <a:solidFill>
                  <a:schemeClr val="tx1"/>
                </a:solidFill>
                <a:effectLst/>
                <a:latin typeface="PT Sans" panose="020B0503020203020204" pitchFamily="34" charset="-18"/>
              </a:rPr>
            </a:br>
            <a:endParaRPr lang="sk-SK" sz="2400">
              <a:solidFill>
                <a:schemeClr val="tx1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C64E661-1BE3-4AC3-BFFA-0FDC95E2F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sk-SK" sz="1300" b="1" i="0">
                <a:solidFill>
                  <a:schemeClr val="bg1"/>
                </a:solidFill>
                <a:effectLst/>
                <a:latin typeface="PT Sans" panose="020B0503020203020204" pitchFamily="34" charset="-18"/>
              </a:rPr>
              <a:t>PRIAMA DEMOKRACIA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3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ľudia sa priamo rozhodujú, bez sprostredkovateľov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300" b="1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referendum</a:t>
            </a:r>
            <a:r>
              <a:rPr lang="sk-SK" sz="13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 – priame hlasovanie občanov o návrhu zákona alebo o prijatom zákone (Maďarsko); prijate zákona ľudovým hlasovaním; referendum vyhlasuje prezident na podnet – petíciou ho žiada 350000 občanov = ľudové referendum, alebo ak sa na tom uznesie vláda = vládne referendum; výsledky referenda sú platné ak sa na ňom zúčastnila nadpolovičná väčšina oprávnených voličov a ak bolo rozhodnutie prijaté nadpolovičnou väčšinou účastníkov referenda; návrh prijatý v referende vyhlasuje NR SR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300" b="1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obligatórne</a:t>
            </a:r>
            <a:r>
              <a:rPr lang="sk-SK" sz="13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 – ústava nám predpisuje v akých prípadoch musí byť referendum; referendum o vstupe a výstupe zo štátneho zväzku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300" b="1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fakultatívne</a:t>
            </a:r>
            <a:r>
              <a:rPr lang="sk-SK" sz="13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 – akákoľvek otázka môže byť predmetom referenda, môže a nemusí sa konať; nesmie byť referendum o ľudských právach a slobodách, daniach, odvodoch, štátnom rozpočte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300" b="1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ratifikačné</a:t>
            </a:r>
            <a:r>
              <a:rPr lang="sk-SK" sz="13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 – ľudia odhlasujú už schválený zákon, ktorý schválil parlament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300" b="1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plebiscit</a:t>
            </a:r>
            <a:r>
              <a:rPr lang="sk-SK" sz="13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 – verejné hlasovanie o akejkoľvek otázke verejného záujmu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300" b="1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iniciatíva</a:t>
            </a:r>
            <a:r>
              <a:rPr lang="sk-SK" sz="13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 – súvisí s právom občanov iniciovať zákony- cez petíciu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300" b="1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odvolanie</a:t>
            </a:r>
            <a:r>
              <a:rPr lang="sk-SK" sz="13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 – volených zástupcov na rôznych úrovniach, zrealizovateľné cez petíciu</a:t>
            </a:r>
          </a:p>
          <a:p>
            <a:pPr>
              <a:lnSpc>
                <a:spcPct val="90000"/>
              </a:lnSpc>
            </a:pPr>
            <a:endParaRPr lang="sk-SK" sz="1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744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41CA4F6-67D2-40EC-B250-14A21245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k-SK" sz="2400">
                <a:solidFill>
                  <a:schemeClr val="tx1"/>
                </a:solidFill>
              </a:rPr>
              <a:t>NEPRIAMA DEMOKRACIA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A7216BE-5EB9-4DB9-95A4-BA5B1D30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400" b="1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sprostredkovaná účasť občanov na politickom rozhodovaní;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4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občania volia svojich zástupcov (poslancov), ktorí rozhodujú o verejných veciach v mene ľudu; občania sú zdrojom moci;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4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zvolení poslanci sú nositeľmi moci;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4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najčastejšia forma nepriamej demokracie sú voľby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400" b="1">
                <a:solidFill>
                  <a:schemeClr val="bg1"/>
                </a:solidFill>
                <a:latin typeface="Georgia" panose="02040502050405020303" pitchFamily="18" charset="0"/>
              </a:rPr>
              <a:t>Z</a:t>
            </a:r>
            <a:r>
              <a:rPr lang="sk-SK" sz="1400" b="1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naky</a:t>
            </a:r>
            <a:r>
              <a:rPr lang="sk-SK" sz="14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: pluralita (možnosť výberu spomedzi konkrétnych politických subjektov),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4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rovnosť (občania sú si rovní vo voľbách, v možnostiach zastávať funkciu),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4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kontrola (moc pod kontrolou opozície, kontrolných orgánov, médií),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4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dočasnosť (zástupcovia rozhodujú len v presne stanovenom volebnom období),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4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princíp väčšiny (politické rozhodnutia – rozhodnutia väčšiny),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14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princíp konsenzu (napriek pluralitnému systému – hľadanie súladu v zásadných otázkach), liberálnosť voči občanom (garantovanie ľudských a občianskych práv a slobôd)</a:t>
            </a:r>
          </a:p>
          <a:p>
            <a:pPr>
              <a:lnSpc>
                <a:spcPct val="90000"/>
              </a:lnSpc>
            </a:pPr>
            <a:endParaRPr lang="sk-SK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Balík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TM10001115[[fn=Balík]]</Template>
  <TotalTime>18</TotalTime>
  <Words>61</Words>
  <Application>Microsoft Office PowerPoint</Application>
  <PresentationFormat>Širokouhlá</PresentationFormat>
  <Paragraphs>45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2" baseType="lpstr">
      <vt:lpstr>Arial</vt:lpstr>
      <vt:lpstr>Georgia</vt:lpstr>
      <vt:lpstr>Gill Sans MT</vt:lpstr>
      <vt:lpstr>PT Sans</vt:lpstr>
      <vt:lpstr>Times New Roman</vt:lpstr>
      <vt:lpstr>Balík</vt:lpstr>
      <vt:lpstr>Demokracia</vt:lpstr>
      <vt:lpstr>vZNIK a pôvod</vt:lpstr>
      <vt:lpstr>ZÁKLADNÉ ČRTY DEMOKRACIE </vt:lpstr>
      <vt:lpstr>PILIERE DEMOKRACIE </vt:lpstr>
      <vt:lpstr>ROZDELENIE DEMOKRACIE </vt:lpstr>
      <vt:lpstr>NEPRIAMA DEMOKRACIA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Demokracia</dc:title>
  <dc:creator>Mgr. Jana Virágová</dc:creator>
  <cp:lastModifiedBy>Windows-felhasználó</cp:lastModifiedBy>
  <cp:revision>1</cp:revision>
  <dcterms:created xsi:type="dcterms:W3CDTF">2021-12-08T17:18:22Z</dcterms:created>
  <dcterms:modified xsi:type="dcterms:W3CDTF">2023-11-09T07:51:38Z</dcterms:modified>
</cp:coreProperties>
</file>