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udio/unknown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78" r:id="rId3"/>
    <p:sldId id="279" r:id="rId4"/>
    <p:sldId id="280" r:id="rId5"/>
    <p:sldId id="257" r:id="rId6"/>
    <p:sldId id="258" r:id="rId7"/>
    <p:sldId id="263" r:id="rId8"/>
    <p:sldId id="259" r:id="rId9"/>
    <p:sldId id="260" r:id="rId10"/>
    <p:sldId id="261" r:id="rId11"/>
    <p:sldId id="262" r:id="rId12"/>
    <p:sldId id="265" r:id="rId13"/>
    <p:sldId id="266" r:id="rId14"/>
    <p:sldId id="267" r:id="rId15"/>
    <p:sldId id="268" r:id="rId16"/>
    <p:sldId id="277" r:id="rId17"/>
    <p:sldId id="273" r:id="rId18"/>
    <p:sldId id="274" r:id="rId19"/>
    <p:sldId id="275" r:id="rId20"/>
    <p:sldId id="276" r:id="rId21"/>
    <p:sldId id="282" r:id="rId22"/>
    <p:sldId id="281" r:id="rId23"/>
    <p:sldId id="283" r:id="rId24"/>
    <p:sldId id="271" r:id="rId2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Štýl s motívom 1 - zvýrazneni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9FB96-76B1-49A9-B381-00B81376B4DC}" type="datetimeFigureOut">
              <a:rPr lang="sk-SK" smtClean="0"/>
              <a:pPr/>
              <a:t>9.9.2010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D2C82-0A7E-4AFA-9871-3A646F8B3EA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F553-7B9B-474E-99FF-C6CE84DA0953}" type="datetimeFigureOut">
              <a:rPr lang="sk-SK" smtClean="0"/>
              <a:pPr/>
              <a:t>9.9.2010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EAA0A6-5F6B-46DB-BD8F-B58E7FF30C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slow">
    <p:newsflash/>
    <p:sndAc>
      <p:stSnd>
        <p:snd r:embed="rId1" name="push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F553-7B9B-474E-99FF-C6CE84DA0953}" type="datetimeFigureOut">
              <a:rPr lang="sk-SK" smtClean="0"/>
              <a:pPr/>
              <a:t>9.9.2010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0A6-5F6B-46DB-BD8F-B58E7FF30C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newsflash/>
    <p:sndAc>
      <p:stSnd>
        <p:snd r:embed="rId1" name="push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F553-7B9B-474E-99FF-C6CE84DA0953}" type="datetimeFigureOut">
              <a:rPr lang="sk-SK" smtClean="0"/>
              <a:pPr/>
              <a:t>9.9.2010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0A6-5F6B-46DB-BD8F-B58E7FF30C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newsflash/>
    <p:sndAc>
      <p:stSnd>
        <p:snd r:embed="rId1" name="push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A89F553-7B9B-474E-99FF-C6CE84DA0953}" type="datetimeFigureOut">
              <a:rPr lang="sk-SK" smtClean="0"/>
              <a:pPr/>
              <a:t>9.9.2010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5EAA0A6-5F6B-46DB-BD8F-B58E7FF30C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  <p:transition spd="slow">
    <p:newsflash/>
    <p:sndAc>
      <p:stSnd>
        <p:snd r:embed="rId1" name="push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F553-7B9B-474E-99FF-C6CE84DA0953}" type="datetimeFigureOut">
              <a:rPr lang="sk-SK" smtClean="0"/>
              <a:pPr/>
              <a:t>9.9.2010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0A6-5F6B-46DB-BD8F-B58E7FF30C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newsflash/>
    <p:sndAc>
      <p:stSnd>
        <p:snd r:embed="rId1" name="push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F553-7B9B-474E-99FF-C6CE84DA0953}" type="datetimeFigureOut">
              <a:rPr lang="sk-SK" smtClean="0"/>
              <a:pPr/>
              <a:t>9.9.2010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0A6-5F6B-46DB-BD8F-B58E7FF30C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  <p:transition spd="slow">
    <p:newsflash/>
    <p:sndAc>
      <p:stSnd>
        <p:snd r:embed="rId1" name="push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0A6-5F6B-46DB-BD8F-B58E7FF30C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F553-7B9B-474E-99FF-C6CE84DA0953}" type="datetimeFigureOut">
              <a:rPr lang="sk-SK" smtClean="0"/>
              <a:pPr/>
              <a:t>9.9.2010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newsflash/>
    <p:sndAc>
      <p:stSnd>
        <p:snd r:embed="rId1" name="push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F553-7B9B-474E-99FF-C6CE84DA0953}" type="datetimeFigureOut">
              <a:rPr lang="sk-SK" smtClean="0"/>
              <a:pPr/>
              <a:t>9.9.2010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0A6-5F6B-46DB-BD8F-B58E7FF30C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  <p:transition spd="slow">
    <p:newsflash/>
    <p:sndAc>
      <p:stSnd>
        <p:snd r:embed="rId1" name="push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F553-7B9B-474E-99FF-C6CE84DA0953}" type="datetimeFigureOut">
              <a:rPr lang="sk-SK" smtClean="0"/>
              <a:pPr/>
              <a:t>9.9.2010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A0A6-5F6B-46DB-BD8F-B58E7FF30C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newsflash/>
    <p:sndAc>
      <p:stSnd>
        <p:snd r:embed="rId1" name="push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A89F553-7B9B-474E-99FF-C6CE84DA0953}" type="datetimeFigureOut">
              <a:rPr lang="sk-SK" smtClean="0"/>
              <a:pPr/>
              <a:t>9.9.2010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EAA0A6-5F6B-46DB-BD8F-B58E7FF30C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slow">
    <p:newsflash/>
    <p:sndAc>
      <p:stSnd>
        <p:snd r:embed="rId1" name="push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F553-7B9B-474E-99FF-C6CE84DA0953}" type="datetimeFigureOut">
              <a:rPr lang="sk-SK" smtClean="0"/>
              <a:pPr/>
              <a:t>9.9.2010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EAA0A6-5F6B-46DB-BD8F-B58E7FF30C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slow">
    <p:newsflash/>
    <p:sndAc>
      <p:stSnd>
        <p:snd r:embed="rId1" name="push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A89F553-7B9B-474E-99FF-C6CE84DA0953}" type="datetimeFigureOut">
              <a:rPr lang="sk-SK" smtClean="0"/>
              <a:pPr/>
              <a:t>9.9.2010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5EAA0A6-5F6B-46DB-BD8F-B58E7FF30C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newsflash/>
    <p:sndAc>
      <p:stSnd>
        <p:snd r:embed="rId13" name="push.wav"/>
      </p:stSnd>
    </p:sndAc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12" Type="http://schemas.openxmlformats.org/officeDocument/2006/relationships/image" Target="../media/image30.jpeg"/><Relationship Id="rId2" Type="http://schemas.openxmlformats.org/officeDocument/2006/relationships/audio" Target="../media/audio8.bin"/><Relationship Id="rId16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11" Type="http://schemas.openxmlformats.org/officeDocument/2006/relationships/image" Target="../media/image29.jpeg"/><Relationship Id="rId5" Type="http://schemas.openxmlformats.org/officeDocument/2006/relationships/image" Target="../media/image23.jpeg"/><Relationship Id="rId15" Type="http://schemas.openxmlformats.org/officeDocument/2006/relationships/image" Target="../media/image33.jpe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Relationship Id="rId14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11" Type="http://schemas.openxmlformats.org/officeDocument/2006/relationships/image" Target="../media/image42.jpeg"/><Relationship Id="rId5" Type="http://schemas.openxmlformats.org/officeDocument/2006/relationships/image" Target="../media/image37.jpeg"/><Relationship Id="rId10" Type="http://schemas.openxmlformats.org/officeDocument/2006/relationships/image" Target="../media/image8.jpeg"/><Relationship Id="rId4" Type="http://schemas.openxmlformats.org/officeDocument/2006/relationships/image" Target="../media/image36.jpeg"/><Relationship Id="rId9" Type="http://schemas.openxmlformats.org/officeDocument/2006/relationships/image" Target="../media/image4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43.jpeg"/><Relationship Id="rId7" Type="http://schemas.openxmlformats.org/officeDocument/2006/relationships/image" Target="../media/image46.jpeg"/><Relationship Id="rId2" Type="http://schemas.openxmlformats.org/officeDocument/2006/relationships/audio" Target="../media/audio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10" Type="http://schemas.openxmlformats.org/officeDocument/2006/relationships/image" Target="../media/image49.jpeg"/><Relationship Id="rId4" Type="http://schemas.openxmlformats.org/officeDocument/2006/relationships/image" Target="../media/image9.jpeg"/><Relationship Id="rId9" Type="http://schemas.openxmlformats.org/officeDocument/2006/relationships/image" Target="../media/image4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13" Type="http://schemas.openxmlformats.org/officeDocument/2006/relationships/image" Target="../media/image59.jpeg"/><Relationship Id="rId3" Type="http://schemas.openxmlformats.org/officeDocument/2006/relationships/image" Target="../media/image50.jpeg"/><Relationship Id="rId7" Type="http://schemas.openxmlformats.org/officeDocument/2006/relationships/image" Target="../media/image54.jpeg"/><Relationship Id="rId12" Type="http://schemas.openxmlformats.org/officeDocument/2006/relationships/image" Target="../media/image58.jpeg"/><Relationship Id="rId2" Type="http://schemas.openxmlformats.org/officeDocument/2006/relationships/audio" Target="../media/audio10.bin"/><Relationship Id="rId16" Type="http://schemas.openxmlformats.org/officeDocument/2006/relationships/image" Target="../media/image6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jpeg"/><Relationship Id="rId11" Type="http://schemas.openxmlformats.org/officeDocument/2006/relationships/image" Target="../media/image57.jpeg"/><Relationship Id="rId5" Type="http://schemas.openxmlformats.org/officeDocument/2006/relationships/image" Target="../media/image52.jpeg"/><Relationship Id="rId15" Type="http://schemas.openxmlformats.org/officeDocument/2006/relationships/image" Target="../media/image61.jpeg"/><Relationship Id="rId10" Type="http://schemas.openxmlformats.org/officeDocument/2006/relationships/image" Target="../media/image56.jpeg"/><Relationship Id="rId4" Type="http://schemas.openxmlformats.org/officeDocument/2006/relationships/image" Target="../media/image51.jpeg"/><Relationship Id="rId9" Type="http://schemas.openxmlformats.org/officeDocument/2006/relationships/image" Target="../media/image10.jpeg"/><Relationship Id="rId14" Type="http://schemas.openxmlformats.org/officeDocument/2006/relationships/image" Target="../media/image6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66.jpe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jpeg"/><Relationship Id="rId5" Type="http://schemas.openxmlformats.org/officeDocument/2006/relationships/image" Target="../media/image64.jpeg"/><Relationship Id="rId4" Type="http://schemas.openxmlformats.org/officeDocument/2006/relationships/image" Target="../media/image6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audio" Target="../media/audio1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audio" Target="../media/audio5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gif"/><Relationship Id="rId2" Type="http://schemas.openxmlformats.org/officeDocument/2006/relationships/audio" Target="../media/audio4.bin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dosadz.sk/" TargetMode="External"/><Relationship Id="rId4" Type="http://schemas.openxmlformats.org/officeDocument/2006/relationships/hyperlink" Target="http://www.mladyzachranar.s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audio" Target="../media/audio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audio" Target="../media/audio5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audio" Target="../media/audio6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000100" y="1785926"/>
            <a:ext cx="7160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>
                  <a:solidFill>
                    <a:schemeClr val="bg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DOPRAVNÉ ZNAČKY</a:t>
            </a:r>
            <a:endParaRPr lang="sk-SK" sz="5400" b="1" cap="none" spc="0" dirty="0">
              <a:ln w="11430">
                <a:solidFill>
                  <a:schemeClr val="bg2">
                    <a:lumMod val="50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642910" y="5715016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ZŠ s MŠ V. okružná Partizánske</a:t>
            </a:r>
            <a:endParaRPr lang="sk-SK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572132" y="571501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Školský rok 2010/2011</a:t>
            </a:r>
            <a:endParaRPr lang="sk-SK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2571736" y="857232"/>
            <a:ext cx="37866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3200" b="1" cap="none" spc="50" dirty="0" smtClean="0">
                <a:ln w="11430"/>
                <a:solidFill>
                  <a:schemeClr val="bg2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Dopravná výchova</a:t>
            </a:r>
            <a:endParaRPr lang="sk-SK" sz="3200" b="1" cap="none" spc="50" dirty="0">
              <a:ln w="11430"/>
              <a:solidFill>
                <a:schemeClr val="bg2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6390" name="Picture 6" descr="http://images.inmagine.com/img/westend61/wses007/wses0070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996952"/>
            <a:ext cx="3167058" cy="2375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newsflash/>
    <p:sndAc>
      <p:stSnd>
        <p:snd r:embed="rId2" name="cashreg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259632" y="404664"/>
            <a:ext cx="703170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Ako delíme </a:t>
            </a:r>
          </a:p>
          <a:p>
            <a:pPr algn="ctr"/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dopravné značky?</a:t>
            </a:r>
            <a:endParaRPr lang="sk-SK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644008" y="2348880"/>
            <a:ext cx="30011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4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Vodorovné</a:t>
            </a:r>
            <a:endParaRPr lang="sk-SK" sz="44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203848" y="5517232"/>
            <a:ext cx="17908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4400" b="1" cap="none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Zvislé</a:t>
            </a:r>
            <a:endParaRPr lang="sk-SK" sz="4400" b="1" cap="none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>
            <a:lum contrast="30000"/>
          </a:blip>
          <a:srcRect/>
          <a:stretch>
            <a:fillRect/>
          </a:stretch>
        </p:blipFill>
        <p:spPr bwMode="auto">
          <a:xfrm>
            <a:off x="5220072" y="3140968"/>
            <a:ext cx="1440160" cy="214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202351">
            <a:off x="6842906" y="3100653"/>
            <a:ext cx="1283766" cy="191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 cstate="print">
            <a:lum bright="10000" contrast="30000"/>
          </a:blip>
          <a:srcRect/>
          <a:stretch>
            <a:fillRect/>
          </a:stretch>
        </p:blipFill>
        <p:spPr bwMode="auto">
          <a:xfrm>
            <a:off x="899592" y="3429000"/>
            <a:ext cx="2155448" cy="2874864"/>
          </a:xfrm>
          <a:prstGeom prst="rect">
            <a:avLst/>
          </a:prstGeom>
          <a:ln w="127000" cap="rnd">
            <a:solidFill>
              <a:schemeClr val="accent2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slow">
    <p:newsflash/>
    <p:sndAc>
      <p:stSnd>
        <p:snd r:embed="rId2" name="applaus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71736" y="285728"/>
            <a:ext cx="34708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5400" b="1" cap="none" spc="50" dirty="0" smtClean="0">
                <a:ln w="11430">
                  <a:solidFill>
                    <a:schemeClr val="bg2">
                      <a:lumMod val="50000"/>
                    </a:schemeClr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Zvislé sú:</a:t>
            </a:r>
            <a:endParaRPr lang="sk-SK" sz="5400" b="1" cap="none" spc="50" dirty="0">
              <a:ln w="11430">
                <a:solidFill>
                  <a:schemeClr val="bg2">
                    <a:lumMod val="50000"/>
                  </a:schemeClr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500298" y="714356"/>
            <a:ext cx="40126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4400" b="1" cap="none" spc="50" dirty="0" smtClean="0">
                <a:ln w="11430"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a) Výstražné </a:t>
            </a:r>
            <a:endParaRPr lang="sk-SK" sz="4400" b="1" cap="none" spc="50" dirty="0">
              <a:ln w="11430">
                <a:solidFill>
                  <a:schemeClr val="bg2">
                    <a:lumMod val="50000"/>
                  </a:schemeClr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7410" name="Picture 2" descr="http://www.sates.eu.sk/dz/A1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643050"/>
            <a:ext cx="1143000" cy="1009650"/>
          </a:xfrm>
          <a:prstGeom prst="rect">
            <a:avLst/>
          </a:prstGeom>
          <a:noFill/>
        </p:spPr>
      </p:pic>
      <p:pic>
        <p:nvPicPr>
          <p:cNvPr id="17412" name="Picture 4" descr="http://www.sates.eu.sk/dz/A1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1643050"/>
            <a:ext cx="1143000" cy="1009650"/>
          </a:xfrm>
          <a:prstGeom prst="rect">
            <a:avLst/>
          </a:prstGeom>
          <a:noFill/>
        </p:spPr>
      </p:pic>
      <p:pic>
        <p:nvPicPr>
          <p:cNvPr id="17414" name="Picture 6" descr="http://www.sates.eu.sk/dz/A2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1643050"/>
            <a:ext cx="1143000" cy="1009650"/>
          </a:xfrm>
          <a:prstGeom prst="rect">
            <a:avLst/>
          </a:prstGeom>
          <a:noFill/>
        </p:spPr>
      </p:pic>
      <p:pic>
        <p:nvPicPr>
          <p:cNvPr id="17416" name="Picture 8" descr="http://www.sates.eu.sk/dz/A2b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38" y="1643050"/>
            <a:ext cx="1143000" cy="1009650"/>
          </a:xfrm>
          <a:prstGeom prst="rect">
            <a:avLst/>
          </a:prstGeom>
          <a:noFill/>
        </p:spPr>
      </p:pic>
      <p:pic>
        <p:nvPicPr>
          <p:cNvPr id="17418" name="Picture 10" descr="http://www.sates.eu.sk/dz/A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29322" y="1643050"/>
            <a:ext cx="1143000" cy="1009650"/>
          </a:xfrm>
          <a:prstGeom prst="rect">
            <a:avLst/>
          </a:prstGeom>
          <a:noFill/>
        </p:spPr>
      </p:pic>
      <p:pic>
        <p:nvPicPr>
          <p:cNvPr id="17420" name="Picture 12" descr="http://www.sates.eu.sk/dz/A7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15206" y="1643050"/>
            <a:ext cx="1143000" cy="1009650"/>
          </a:xfrm>
          <a:prstGeom prst="rect">
            <a:avLst/>
          </a:prstGeom>
          <a:noFill/>
        </p:spPr>
      </p:pic>
      <p:pic>
        <p:nvPicPr>
          <p:cNvPr id="17422" name="Picture 14" descr="http://www.sates.eu.sk/dz/A8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4348" y="2786058"/>
            <a:ext cx="1143000" cy="1009650"/>
          </a:xfrm>
          <a:prstGeom prst="rect">
            <a:avLst/>
          </a:prstGeom>
          <a:noFill/>
        </p:spPr>
      </p:pic>
      <p:pic>
        <p:nvPicPr>
          <p:cNvPr id="17424" name="Picture 16" descr="http://www.sates.eu.sk/dz/A10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00232" y="2786058"/>
            <a:ext cx="1143000" cy="1009650"/>
          </a:xfrm>
          <a:prstGeom prst="rect">
            <a:avLst/>
          </a:prstGeom>
          <a:noFill/>
        </p:spPr>
      </p:pic>
      <p:pic>
        <p:nvPicPr>
          <p:cNvPr id="17426" name="Picture 18" descr="http://www.sates.eu.sk/dz/A11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86116" y="2786058"/>
            <a:ext cx="1143000" cy="1009650"/>
          </a:xfrm>
          <a:prstGeom prst="rect">
            <a:avLst/>
          </a:prstGeom>
          <a:noFill/>
        </p:spPr>
      </p:pic>
      <p:pic>
        <p:nvPicPr>
          <p:cNvPr id="17428" name="Picture 20" descr="http://www.sates.eu.sk/dz/A12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0" y="2786058"/>
            <a:ext cx="1143000" cy="1009650"/>
          </a:xfrm>
          <a:prstGeom prst="rect">
            <a:avLst/>
          </a:prstGeom>
          <a:noFill/>
        </p:spPr>
      </p:pic>
      <p:pic>
        <p:nvPicPr>
          <p:cNvPr id="17430" name="Picture 22" descr="http://www.sates.eu.sk/dz/A13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57884" y="2786058"/>
            <a:ext cx="1143000" cy="1009650"/>
          </a:xfrm>
          <a:prstGeom prst="rect">
            <a:avLst/>
          </a:prstGeom>
          <a:noFill/>
        </p:spPr>
      </p:pic>
      <p:pic>
        <p:nvPicPr>
          <p:cNvPr id="17432" name="Picture 24" descr="http://www.sates.eu.sk/dz/A14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15206" y="2786058"/>
            <a:ext cx="1143000" cy="1009650"/>
          </a:xfrm>
          <a:prstGeom prst="rect">
            <a:avLst/>
          </a:prstGeom>
          <a:noFill/>
        </p:spPr>
      </p:pic>
      <p:pic>
        <p:nvPicPr>
          <p:cNvPr id="17436" name="Picture 28" descr="http://www.sates.eu.sk/dz/A20c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286116" y="3857628"/>
            <a:ext cx="1143000" cy="1009650"/>
          </a:xfrm>
          <a:prstGeom prst="rect">
            <a:avLst/>
          </a:prstGeom>
          <a:noFill/>
        </p:spPr>
      </p:pic>
      <p:pic>
        <p:nvPicPr>
          <p:cNvPr id="17440" name="Picture 32" descr="http://www.sates.eu.sk/dz/A24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572000" y="3857628"/>
            <a:ext cx="1143000" cy="1009650"/>
          </a:xfrm>
          <a:prstGeom prst="rect">
            <a:avLst/>
          </a:prstGeom>
          <a:noFill/>
        </p:spPr>
      </p:pic>
      <p:sp>
        <p:nvSpPr>
          <p:cNvPr id="24" name="BlokTextu 23"/>
          <p:cNvSpPr txBox="1"/>
          <p:nvPr/>
        </p:nvSpPr>
        <p:spPr>
          <a:xfrm>
            <a:off x="2285984" y="5357826"/>
            <a:ext cx="4643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Zákruta vpravo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2285984" y="5286388"/>
            <a:ext cx="471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Zákruta vľavo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7" name="BlokTextu 26"/>
          <p:cNvSpPr txBox="1"/>
          <p:nvPr/>
        </p:nvSpPr>
        <p:spPr>
          <a:xfrm>
            <a:off x="642910" y="5357826"/>
            <a:ext cx="7715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Dvojitá zákruta, prvá vpravo 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8" name="BlokTextu 27"/>
          <p:cNvSpPr txBox="1"/>
          <p:nvPr/>
        </p:nvSpPr>
        <p:spPr>
          <a:xfrm>
            <a:off x="571472" y="5357826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Dvojitá zákruta, prvá vľavo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9" name="BlokTextu 28"/>
          <p:cNvSpPr txBox="1"/>
          <p:nvPr/>
        </p:nvSpPr>
        <p:spPr>
          <a:xfrm>
            <a:off x="1714480" y="5286388"/>
            <a:ext cx="5715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Nerovnosť vozovky 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" name="BlokTextu 29"/>
          <p:cNvSpPr txBox="1"/>
          <p:nvPr/>
        </p:nvSpPr>
        <p:spPr>
          <a:xfrm>
            <a:off x="857224" y="5357826"/>
            <a:ext cx="7286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Nebezpečenstvo šmyku 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1" name="BlokTextu 30"/>
          <p:cNvSpPr txBox="1"/>
          <p:nvPr/>
        </p:nvSpPr>
        <p:spPr>
          <a:xfrm>
            <a:off x="1285852" y="5286388"/>
            <a:ext cx="600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Sneh alebo poľadovica 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2" name="BlokTextu 31"/>
          <p:cNvSpPr txBox="1"/>
          <p:nvPr/>
        </p:nvSpPr>
        <p:spPr>
          <a:xfrm>
            <a:off x="2143108" y="5357826"/>
            <a:ext cx="4857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Svetelné signály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3" name="BlokTextu 32"/>
          <p:cNvSpPr txBox="1"/>
          <p:nvPr/>
        </p:nvSpPr>
        <p:spPr>
          <a:xfrm>
            <a:off x="571472" y="5286388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Pozor, priechod pre chodcov 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4" name="BlokTextu 33"/>
          <p:cNvSpPr txBox="1"/>
          <p:nvPr/>
        </p:nvSpPr>
        <p:spPr>
          <a:xfrm>
            <a:off x="2428860" y="5357826"/>
            <a:ext cx="4286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Pozor, chodci 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5" name="BlokTextu 34"/>
          <p:cNvSpPr txBox="1"/>
          <p:nvPr/>
        </p:nvSpPr>
        <p:spPr>
          <a:xfrm>
            <a:off x="3071802" y="5429264"/>
            <a:ext cx="3929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Pozor, deti 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6" name="BlokTextu 35"/>
          <p:cNvSpPr txBox="1"/>
          <p:nvPr/>
        </p:nvSpPr>
        <p:spPr>
          <a:xfrm>
            <a:off x="2714612" y="5286388"/>
            <a:ext cx="3857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Pozor, cyklisti 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7" name="BlokTextu 36"/>
          <p:cNvSpPr txBox="1"/>
          <p:nvPr/>
        </p:nvSpPr>
        <p:spPr>
          <a:xfrm>
            <a:off x="1071538" y="5286388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Pozor okružná križovatka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" name="BlokTextu 37"/>
          <p:cNvSpPr txBox="1"/>
          <p:nvPr/>
        </p:nvSpPr>
        <p:spPr>
          <a:xfrm>
            <a:off x="357158" y="5429264"/>
            <a:ext cx="8786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Železničné priecestie bez závor 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newsflash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5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0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200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200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00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24" grpId="0"/>
      <p:bldP spid="24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643174" y="785794"/>
            <a:ext cx="36054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4400" b="1" cap="none" spc="50" dirty="0" smtClean="0">
                <a:ln w="11430"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b) </a:t>
            </a:r>
            <a:r>
              <a:rPr lang="sk-SK" sz="4400" b="1" cap="none" spc="50" dirty="0" smtClean="0">
                <a:ln w="11430"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Zákazové</a:t>
            </a:r>
            <a:r>
              <a:rPr lang="sk-SK" sz="4400" b="1" cap="none" spc="50" dirty="0" smtClean="0">
                <a:ln w="11430"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sk-SK" sz="4400" b="1" cap="none" spc="50" dirty="0">
              <a:ln w="11430">
                <a:solidFill>
                  <a:schemeClr val="bg2">
                    <a:lumMod val="50000"/>
                  </a:schemeClr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2530" name="Picture 2" descr="http://www.sates.eu.sk/dz/B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857364"/>
            <a:ext cx="1143000" cy="1143001"/>
          </a:xfrm>
          <a:prstGeom prst="rect">
            <a:avLst/>
          </a:prstGeom>
          <a:noFill/>
        </p:spPr>
      </p:pic>
      <p:pic>
        <p:nvPicPr>
          <p:cNvPr id="22534" name="Picture 6" descr="http://www.sates.eu.sk/dz/B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1857364"/>
            <a:ext cx="1143000" cy="1143001"/>
          </a:xfrm>
          <a:prstGeom prst="rect">
            <a:avLst/>
          </a:prstGeom>
          <a:noFill/>
        </p:spPr>
      </p:pic>
      <p:pic>
        <p:nvPicPr>
          <p:cNvPr id="22536" name="Picture 8" descr="http://www.sates.eu.sk/dz/B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1857364"/>
            <a:ext cx="1143000" cy="1143001"/>
          </a:xfrm>
          <a:prstGeom prst="rect">
            <a:avLst/>
          </a:prstGeom>
          <a:noFill/>
        </p:spPr>
      </p:pic>
      <p:pic>
        <p:nvPicPr>
          <p:cNvPr id="22538" name="Picture 10" descr="http://www.sates.eu.sk/dz/B9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1857364"/>
            <a:ext cx="1143000" cy="1143001"/>
          </a:xfrm>
          <a:prstGeom prst="rect">
            <a:avLst/>
          </a:prstGeom>
          <a:noFill/>
        </p:spPr>
      </p:pic>
      <p:pic>
        <p:nvPicPr>
          <p:cNvPr id="22540" name="Picture 12" descr="http://www.sates.eu.sk/dz/B1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29322" y="1857364"/>
            <a:ext cx="1143000" cy="1143001"/>
          </a:xfrm>
          <a:prstGeom prst="rect">
            <a:avLst/>
          </a:prstGeom>
          <a:noFill/>
        </p:spPr>
      </p:pic>
      <p:pic>
        <p:nvPicPr>
          <p:cNvPr id="22542" name="Picture 14" descr="http://www.sates.eu.sk/dz/B18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15206" y="1857364"/>
            <a:ext cx="1143000" cy="1143001"/>
          </a:xfrm>
          <a:prstGeom prst="rect">
            <a:avLst/>
          </a:prstGeom>
          <a:noFill/>
        </p:spPr>
      </p:pic>
      <p:pic>
        <p:nvPicPr>
          <p:cNvPr id="22550" name="Picture 22" descr="http://www.sates.eu.sk/dz/B27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3071810"/>
            <a:ext cx="1143000" cy="1143001"/>
          </a:xfrm>
          <a:prstGeom prst="rect">
            <a:avLst/>
          </a:prstGeom>
          <a:noFill/>
        </p:spPr>
      </p:pic>
      <p:pic>
        <p:nvPicPr>
          <p:cNvPr id="22556" name="Picture 28" descr="http://www.sates.eu.sk/dz/B36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3071810"/>
            <a:ext cx="1143000" cy="1143001"/>
          </a:xfrm>
          <a:prstGeom prst="rect">
            <a:avLst/>
          </a:prstGeom>
          <a:noFill/>
        </p:spPr>
      </p:pic>
      <p:pic>
        <p:nvPicPr>
          <p:cNvPr id="22558" name="Picture 30" descr="http://www.sates.eu.sk/dz/B37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071934" y="4357694"/>
            <a:ext cx="1143000" cy="1143001"/>
          </a:xfrm>
          <a:prstGeom prst="rect">
            <a:avLst/>
          </a:prstGeom>
          <a:noFill/>
        </p:spPr>
      </p:pic>
      <p:sp>
        <p:nvSpPr>
          <p:cNvPr id="18" name="BlokTextu 17"/>
          <p:cNvSpPr txBox="1"/>
          <p:nvPr/>
        </p:nvSpPr>
        <p:spPr>
          <a:xfrm>
            <a:off x="428596" y="5643578"/>
            <a:ext cx="8501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Zákaz vjazdu všetkých vozidiel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1571604" y="4929198"/>
            <a:ext cx="63579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Zákaz vjazdu všetkých motorových vozidiel 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1214414" y="5500702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Zákaz vjazdu motocyklov 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1428728" y="5500702"/>
            <a:ext cx="6357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Zákaz vjazdu mopedov 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1643042" y="5500702"/>
            <a:ext cx="6286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Zákaz vjazdu bicyklov 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1000100" y="5000636"/>
            <a:ext cx="72866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Zákaz vjazdu vyznačených vozidiel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5" name="BlokTextu 24"/>
          <p:cNvSpPr txBox="1"/>
          <p:nvPr/>
        </p:nvSpPr>
        <p:spPr>
          <a:xfrm>
            <a:off x="714348" y="5429264"/>
            <a:ext cx="792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Najvyššia dovolená rýchlosť 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1643042" y="5429264"/>
            <a:ext cx="5929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Zákaz vstupu chodcov 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7" name="BlokTextu 26"/>
          <p:cNvSpPr txBox="1"/>
          <p:nvPr/>
        </p:nvSpPr>
        <p:spPr>
          <a:xfrm>
            <a:off x="1071538" y="5572140"/>
            <a:ext cx="7286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Koniec viacerých zákazov 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newsflash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4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8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786050" y="785794"/>
            <a:ext cx="35429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4400" b="1" spc="50" dirty="0" smtClean="0">
                <a:ln w="11430"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c) Príkazové</a:t>
            </a:r>
            <a:endParaRPr lang="sk-SK" sz="4400" b="1" cap="none" spc="50" dirty="0">
              <a:ln w="11430">
                <a:solidFill>
                  <a:schemeClr val="bg2">
                    <a:lumMod val="50000"/>
                  </a:schemeClr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23554" name="Picture 2" descr="http://www.sates.eu.sk/dz/C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1928802"/>
            <a:ext cx="1214446" cy="1072761"/>
          </a:xfrm>
          <a:prstGeom prst="rect">
            <a:avLst/>
          </a:prstGeom>
          <a:noFill/>
        </p:spPr>
      </p:pic>
      <p:pic>
        <p:nvPicPr>
          <p:cNvPr id="23556" name="Picture 4" descr="http://www.sates.eu.sk/dz/C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1928802"/>
            <a:ext cx="1143000" cy="1143001"/>
          </a:xfrm>
          <a:prstGeom prst="rect">
            <a:avLst/>
          </a:prstGeom>
          <a:noFill/>
        </p:spPr>
      </p:pic>
      <p:pic>
        <p:nvPicPr>
          <p:cNvPr id="23558" name="Picture 6" descr="http://www.sates.eu.sk/dz/C4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3286124"/>
            <a:ext cx="1143000" cy="1143001"/>
          </a:xfrm>
          <a:prstGeom prst="rect">
            <a:avLst/>
          </a:prstGeom>
          <a:noFill/>
        </p:spPr>
      </p:pic>
      <p:pic>
        <p:nvPicPr>
          <p:cNvPr id="23560" name="Picture 8" descr="http://www.sates.eu.sk/dz/C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3108" y="3286124"/>
            <a:ext cx="1143000" cy="1143001"/>
          </a:xfrm>
          <a:prstGeom prst="rect">
            <a:avLst/>
          </a:prstGeom>
          <a:noFill/>
        </p:spPr>
      </p:pic>
      <p:pic>
        <p:nvPicPr>
          <p:cNvPr id="23562" name="Picture 10" descr="http://www.sates.eu.sk/dz/C7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8992" y="3286124"/>
            <a:ext cx="1143000" cy="1143001"/>
          </a:xfrm>
          <a:prstGeom prst="rect">
            <a:avLst/>
          </a:prstGeom>
          <a:noFill/>
        </p:spPr>
      </p:pic>
      <p:pic>
        <p:nvPicPr>
          <p:cNvPr id="23564" name="Picture 12" descr="http://www.sates.eu.sk/dz/C8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14876" y="3286124"/>
            <a:ext cx="1143000" cy="1143001"/>
          </a:xfrm>
          <a:prstGeom prst="rect">
            <a:avLst/>
          </a:prstGeom>
          <a:noFill/>
        </p:spPr>
      </p:pic>
      <p:pic>
        <p:nvPicPr>
          <p:cNvPr id="23566" name="Picture 14" descr="http://www.sates.eu.sk/dz/C9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00760" y="3286124"/>
            <a:ext cx="1143000" cy="1143001"/>
          </a:xfrm>
          <a:prstGeom prst="rect">
            <a:avLst/>
          </a:prstGeom>
          <a:noFill/>
        </p:spPr>
      </p:pic>
      <p:pic>
        <p:nvPicPr>
          <p:cNvPr id="23568" name="Picture 16" descr="http://www.sates.eu.sk/dz/C12a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86644" y="3286124"/>
            <a:ext cx="1143000" cy="1143001"/>
          </a:xfrm>
          <a:prstGeom prst="rect">
            <a:avLst/>
          </a:prstGeom>
          <a:noFill/>
        </p:spPr>
      </p:pic>
      <p:sp>
        <p:nvSpPr>
          <p:cNvPr id="12" name="BlokTextu 11"/>
          <p:cNvSpPr txBox="1"/>
          <p:nvPr/>
        </p:nvSpPr>
        <p:spPr>
          <a:xfrm>
            <a:off x="1785918" y="5357826"/>
            <a:ext cx="6286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Daj prednosť v jazde!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1071538" y="5429264"/>
            <a:ext cx="7500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 smtClean="0">
                <a:solidFill>
                  <a:srgbClr val="000000"/>
                </a:solidFill>
                <a:latin typeface="Comic Sans MS" pitchFamily="66" charset="0"/>
              </a:rPr>
              <a:t>Stoj, daj prednosť v jazde!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1714480" y="5429264"/>
            <a:ext cx="6072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Prikázaný smer jazdy 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2428860" y="5500702"/>
            <a:ext cx="471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Kruhový objazd 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1571604" y="5500702"/>
            <a:ext cx="6786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Cestička pre cyklistov 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1643042" y="5429264"/>
            <a:ext cx="6072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Cestička pre chodcov 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642910" y="4857760"/>
            <a:ext cx="792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Cestička pre chodcov a cyklistov 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928662" y="5357826"/>
            <a:ext cx="7715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>
                <a:solidFill>
                  <a:srgbClr val="000000"/>
                </a:solidFill>
                <a:latin typeface="Comic Sans MS" pitchFamily="66" charset="0"/>
              </a:rPr>
              <a:t>Najnižšia dovolená rýchlosť </a:t>
            </a:r>
            <a:endParaRPr lang="sk-SK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newsflash/>
    <p:sndAc>
      <p:stSnd>
        <p:snd r:embed="rId2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285984" y="1071546"/>
            <a:ext cx="483497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4400" b="1" spc="50" dirty="0" smtClean="0">
                <a:ln w="11430"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d) Informatívne </a:t>
            </a:r>
            <a:endParaRPr lang="sk-SK" sz="4400" b="1" cap="none" spc="50" dirty="0">
              <a:ln w="11430">
                <a:solidFill>
                  <a:schemeClr val="bg2">
                    <a:lumMod val="50000"/>
                  </a:schemeClr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24578" name="Picture 2" descr="http://www.sates.eu.sk/dz/D1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785794"/>
            <a:ext cx="1143000" cy="1143001"/>
          </a:xfrm>
          <a:prstGeom prst="rect">
            <a:avLst/>
          </a:prstGeom>
          <a:noFill/>
        </p:spPr>
      </p:pic>
      <p:pic>
        <p:nvPicPr>
          <p:cNvPr id="24580" name="Picture 4" descr="http://www.sates.eu.sk/dz/D1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644" y="714356"/>
            <a:ext cx="1143000" cy="1171575"/>
          </a:xfrm>
          <a:prstGeom prst="rect">
            <a:avLst/>
          </a:prstGeom>
          <a:noFill/>
        </p:spPr>
      </p:pic>
      <p:pic>
        <p:nvPicPr>
          <p:cNvPr id="24588" name="Picture 12" descr="http://www.sates.eu.sk/dz/D6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8860" y="2143116"/>
            <a:ext cx="1143000" cy="1143001"/>
          </a:xfrm>
          <a:prstGeom prst="rect">
            <a:avLst/>
          </a:prstGeom>
          <a:noFill/>
        </p:spPr>
      </p:pic>
      <p:pic>
        <p:nvPicPr>
          <p:cNvPr id="24590" name="Picture 14" descr="http://www.sates.eu.sk/dz/D6b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43306" y="2143116"/>
            <a:ext cx="1143000" cy="1143001"/>
          </a:xfrm>
          <a:prstGeom prst="rect">
            <a:avLst/>
          </a:prstGeom>
          <a:noFill/>
        </p:spPr>
      </p:pic>
      <p:pic>
        <p:nvPicPr>
          <p:cNvPr id="24596" name="Picture 20" descr="http://www.sates.eu.sk/dz/D8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29190" y="2143116"/>
            <a:ext cx="1143000" cy="1143001"/>
          </a:xfrm>
          <a:prstGeom prst="rect">
            <a:avLst/>
          </a:prstGeom>
          <a:noFill/>
        </p:spPr>
      </p:pic>
      <p:pic>
        <p:nvPicPr>
          <p:cNvPr id="24600" name="Picture 24" descr="http://www.sates.eu.sk/dz/D1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15074" y="2143116"/>
            <a:ext cx="1143000" cy="1143001"/>
          </a:xfrm>
          <a:prstGeom prst="rect">
            <a:avLst/>
          </a:prstGeom>
          <a:noFill/>
        </p:spPr>
      </p:pic>
      <p:pic>
        <p:nvPicPr>
          <p:cNvPr id="24602" name="Picture 26" descr="http://www.sates.eu.sk/dz/D11a1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2976" y="3429000"/>
            <a:ext cx="1143000" cy="1600200"/>
          </a:xfrm>
          <a:prstGeom prst="rect">
            <a:avLst/>
          </a:prstGeom>
          <a:noFill/>
        </p:spPr>
      </p:pic>
      <p:pic>
        <p:nvPicPr>
          <p:cNvPr id="24604" name="Picture 28" descr="http://www.sates.eu.sk/dz/D14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57422" y="3429000"/>
            <a:ext cx="1143000" cy="1600200"/>
          </a:xfrm>
          <a:prstGeom prst="rect">
            <a:avLst/>
          </a:prstGeom>
          <a:noFill/>
        </p:spPr>
      </p:pic>
      <p:pic>
        <p:nvPicPr>
          <p:cNvPr id="24606" name="Picture 30" descr="http://www.sates.eu.sk/dz/D22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43306" y="3429000"/>
            <a:ext cx="1143000" cy="1600200"/>
          </a:xfrm>
          <a:prstGeom prst="rect">
            <a:avLst/>
          </a:prstGeom>
          <a:noFill/>
        </p:spPr>
      </p:pic>
      <p:pic>
        <p:nvPicPr>
          <p:cNvPr id="24608" name="Picture 32" descr="http://www.sates.eu.sk/dz/D23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857752" y="3429000"/>
            <a:ext cx="1143000" cy="1600200"/>
          </a:xfrm>
          <a:prstGeom prst="rect">
            <a:avLst/>
          </a:prstGeom>
          <a:noFill/>
        </p:spPr>
      </p:pic>
      <p:pic>
        <p:nvPicPr>
          <p:cNvPr id="24610" name="Picture 34" descr="http://www.sates.eu.sk/dz/D24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72198" y="3429000"/>
            <a:ext cx="1143000" cy="1600200"/>
          </a:xfrm>
          <a:prstGeom prst="rect">
            <a:avLst/>
          </a:prstGeom>
          <a:noFill/>
        </p:spPr>
      </p:pic>
      <p:pic>
        <p:nvPicPr>
          <p:cNvPr id="24612" name="Picture 36" descr="http://www.sates.eu.sk/dz/D34c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00628" y="5072074"/>
            <a:ext cx="1071562" cy="651867"/>
          </a:xfrm>
          <a:prstGeom prst="rect">
            <a:avLst/>
          </a:prstGeom>
          <a:noFill/>
        </p:spPr>
      </p:pic>
      <p:pic>
        <p:nvPicPr>
          <p:cNvPr id="24614" name="Picture 38" descr="http://www.sates.eu.sk/dz/D39d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286116" y="5143512"/>
            <a:ext cx="1500198" cy="512568"/>
          </a:xfrm>
          <a:prstGeom prst="rect">
            <a:avLst/>
          </a:prstGeom>
          <a:noFill/>
        </p:spPr>
      </p:pic>
      <p:pic>
        <p:nvPicPr>
          <p:cNvPr id="24616" name="Picture 40" descr="http://www.sates.eu.sk/dz/D57a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358082" y="3429000"/>
            <a:ext cx="1071562" cy="160734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newsflash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8" dur="20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71736" y="1142984"/>
            <a:ext cx="40879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4400" b="1" cap="none" spc="50" dirty="0" smtClean="0">
                <a:ln w="11430"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e) Dodatkové </a:t>
            </a:r>
            <a:endParaRPr lang="sk-SK" sz="4400" b="1" cap="none" spc="50" dirty="0">
              <a:ln w="11430">
                <a:solidFill>
                  <a:schemeClr val="bg2">
                    <a:lumMod val="50000"/>
                  </a:schemeClr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25602" name="Picture 2" descr="http://www.sates.eu.sk/dz/E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3357562"/>
            <a:ext cx="1143000" cy="1143001"/>
          </a:xfrm>
          <a:prstGeom prst="rect">
            <a:avLst/>
          </a:prstGeom>
          <a:noFill/>
        </p:spPr>
      </p:pic>
      <p:pic>
        <p:nvPicPr>
          <p:cNvPr id="25604" name="Picture 4" descr="http://www.sates.eu.sk/dz/E2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60" y="3357562"/>
            <a:ext cx="1143000" cy="1143001"/>
          </a:xfrm>
          <a:prstGeom prst="rect">
            <a:avLst/>
          </a:prstGeom>
          <a:noFill/>
        </p:spPr>
      </p:pic>
      <p:pic>
        <p:nvPicPr>
          <p:cNvPr id="25606" name="Picture 6" descr="http://www.sates.eu.sk/dz/E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182" y="3714752"/>
            <a:ext cx="1143000" cy="342900"/>
          </a:xfrm>
          <a:prstGeom prst="rect">
            <a:avLst/>
          </a:prstGeom>
          <a:noFill/>
        </p:spPr>
      </p:pic>
      <p:pic>
        <p:nvPicPr>
          <p:cNvPr id="25608" name="Picture 8" descr="http://www.sates.eu.sk/dz/E1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388" y="3429000"/>
            <a:ext cx="1143000" cy="1143001"/>
          </a:xfrm>
          <a:prstGeom prst="rect">
            <a:avLst/>
          </a:prstGeom>
          <a:noFill/>
        </p:spPr>
      </p:pic>
      <p:pic>
        <p:nvPicPr>
          <p:cNvPr id="25610" name="Picture 10" descr="http://www.sates.eu.sk/dz/E6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3504" y="3429000"/>
            <a:ext cx="1143000" cy="114300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newsflash/>
    <p:sndAc>
      <p:stSnd>
        <p:snd r:embed="rId2" name="cashreg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626803" y="1928802"/>
            <a:ext cx="603242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Niektoré značky </a:t>
            </a:r>
          </a:p>
          <a:p>
            <a:pPr algn="ctr"/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sú pre nás veľmi </a:t>
            </a:r>
          </a:p>
          <a:p>
            <a:pPr algn="ctr"/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dôležité...</a:t>
            </a:r>
          </a:p>
        </p:txBody>
      </p:sp>
    </p:spTree>
  </p:cSld>
  <p:clrMapOvr>
    <a:masterClrMapping/>
  </p:clrMapOvr>
  <p:transition spd="slow">
    <p:newsflash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zachranari\brozurka\powerpoint\chodzapopravejstrane.JPG"/>
          <p:cNvPicPr>
            <a:picLocks noChangeAspect="1" noChangeArrowheads="1"/>
          </p:cNvPicPr>
          <p:nvPr/>
        </p:nvPicPr>
        <p:blipFill>
          <a:blip r:embed="rId3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5289376" y="571480"/>
            <a:ext cx="3368866" cy="2286016"/>
          </a:xfrm>
          <a:prstGeom prst="rect">
            <a:avLst/>
          </a:prstGeom>
          <a:noFill/>
        </p:spPr>
      </p:pic>
      <p:pic>
        <p:nvPicPr>
          <p:cNvPr id="4" name="Picture 12" descr="http://www.sates.eu.sk/dz/C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071670"/>
            <a:ext cx="1357322" cy="1357324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642910" y="428604"/>
            <a:ext cx="478047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Vieš správne </a:t>
            </a:r>
          </a:p>
          <a:p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chodiť po </a:t>
            </a:r>
          </a:p>
          <a:p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ceste?</a:t>
            </a:r>
            <a:endParaRPr lang="sk-SK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55576" y="4149080"/>
            <a:ext cx="750099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k-SK" sz="2800" b="1" dirty="0">
                <a:solidFill>
                  <a:srgbClr val="000000"/>
                </a:solidFill>
                <a:latin typeface="Comic Sans MS" pitchFamily="66" charset="0"/>
              </a:rPr>
              <a:t>Ak je chodník súčasťou cesty, musíš ísť vždy po ňom!</a:t>
            </a:r>
          </a:p>
          <a:p>
            <a:endParaRPr lang="sk-SK" sz="2800" b="1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sk-SK" sz="2800" b="1" dirty="0">
                <a:solidFill>
                  <a:srgbClr val="000000"/>
                </a:solidFill>
                <a:latin typeface="Comic Sans MS" pitchFamily="66" charset="0"/>
              </a:rPr>
              <a:t>Po chodníku vždy kráčaj po </a:t>
            </a:r>
            <a:r>
              <a:rPr lang="sk-SK" sz="2800" b="1" dirty="0">
                <a:solidFill>
                  <a:srgbClr val="FF0000"/>
                </a:solidFill>
                <a:latin typeface="Comic Sans MS" pitchFamily="66" charset="0"/>
              </a:rPr>
              <a:t>pravej strane</a:t>
            </a:r>
            <a:r>
              <a:rPr lang="sk-SK" sz="2800" b="1" dirty="0" smtClean="0">
                <a:solidFill>
                  <a:srgbClr val="FF0000"/>
                </a:solidFill>
                <a:latin typeface="Comic Sans MS" pitchFamily="66" charset="0"/>
              </a:rPr>
              <a:t>!</a:t>
            </a:r>
            <a:endParaRPr lang="sk-SK" sz="28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newsflash/>
    <p:sndAc>
      <p:stSnd>
        <p:snd r:embed="rId2" name="explod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85786" y="4000504"/>
            <a:ext cx="7620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Ak chodník nie je súčasťou cesty, tak  platí pravidlo: </a:t>
            </a:r>
          </a:p>
        </p:txBody>
      </p:sp>
      <p:pic>
        <p:nvPicPr>
          <p:cNvPr id="3" name="Picture 5" descr="D:\zachranari\brozurka\powerpoint\chodcichodtevlavo.jpg"/>
          <p:cNvPicPr>
            <a:picLocks noChangeAspect="1" noChangeArrowheads="1"/>
          </p:cNvPicPr>
          <p:nvPr/>
        </p:nvPicPr>
        <p:blipFill>
          <a:blip r:embed="rId3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2571736" y="1000108"/>
            <a:ext cx="3810008" cy="2612577"/>
          </a:xfrm>
          <a:prstGeom prst="rect">
            <a:avLst/>
          </a:prstGeom>
          <a:noFill/>
        </p:spPr>
      </p:pic>
      <p:sp>
        <p:nvSpPr>
          <p:cNvPr id="4" name="BlokTextu 3"/>
          <p:cNvSpPr txBox="1"/>
          <p:nvPr/>
        </p:nvSpPr>
        <p:spPr>
          <a:xfrm>
            <a:off x="1285852" y="5500702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CHODCI, CHOĎTE VĽAVO</a:t>
            </a:r>
            <a:r>
              <a:rPr lang="sk-SK" sz="36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! </a:t>
            </a:r>
            <a:endParaRPr lang="sk-SK" sz="3600" dirty="0" smtClean="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slow">
    <p:newsflash/>
    <p:sndAc>
      <p:stSnd>
        <p:snd r:embed="rId2" name="drumroll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:\zachranari\brozurka\powerpoint\priechodprechodcov.jpg"/>
          <p:cNvPicPr>
            <a:picLocks noChangeAspect="1" noChangeArrowheads="1"/>
          </p:cNvPicPr>
          <p:nvPr/>
        </p:nvPicPr>
        <p:blipFill>
          <a:blip r:embed="rId3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1763688" y="3429000"/>
            <a:ext cx="4238602" cy="3009912"/>
          </a:xfrm>
          <a:prstGeom prst="rect">
            <a:avLst/>
          </a:prstGeom>
          <a:noFill/>
        </p:spPr>
      </p:pic>
      <p:sp>
        <p:nvSpPr>
          <p:cNvPr id="3" name="Obdĺžnik 2"/>
          <p:cNvSpPr/>
          <p:nvPr/>
        </p:nvSpPr>
        <p:spPr>
          <a:xfrm>
            <a:off x="642910" y="428604"/>
            <a:ext cx="728917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Vieš správne chodiť </a:t>
            </a:r>
          </a:p>
          <a:p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cez priechod </a:t>
            </a:r>
          </a:p>
          <a:p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pre chodcov? </a:t>
            </a:r>
            <a:endParaRPr lang="sk-SK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4" name="Picture 12" descr="http://www.sates.eu.sk/dz/D6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212976"/>
            <a:ext cx="1571636" cy="1571637"/>
          </a:xfrm>
          <a:prstGeom prst="rect">
            <a:avLst/>
          </a:prstGeom>
          <a:noFill/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560" y="836712"/>
            <a:ext cx="78486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600" b="1" dirty="0" smtClean="0">
                <a:solidFill>
                  <a:srgbClr val="000000"/>
                </a:solidFill>
                <a:latin typeface="Comic Sans MS" pitchFamily="66" charset="0"/>
                <a:cs typeface="Tahoma" pitchFamily="34" charset="0"/>
              </a:rPr>
              <a:t>Keď budeš prechádzať cez cestu s priechodom pre chodcov, tak sa tiež vždy musíš pred vstúpením na priechod aspoň dvakrát pozorne pozrieť vľavo a vpravo.</a:t>
            </a:r>
            <a:endParaRPr lang="sk-SK" sz="2600" b="1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3707904" y="3429000"/>
            <a:ext cx="47863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3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Pamätaj, </a:t>
            </a:r>
          </a:p>
          <a:p>
            <a:pPr algn="r"/>
            <a:r>
              <a:rPr lang="sk-SK" sz="3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že autá </a:t>
            </a:r>
          </a:p>
          <a:p>
            <a:pPr algn="r"/>
            <a:r>
              <a:rPr lang="sk-SK" sz="3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nedokážu </a:t>
            </a:r>
          </a:p>
          <a:p>
            <a:pPr algn="r"/>
            <a:r>
              <a:rPr lang="sk-SK" sz="3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zabrzdiť </a:t>
            </a:r>
          </a:p>
          <a:p>
            <a:pPr algn="r"/>
            <a:r>
              <a:rPr lang="sk-SK" sz="3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okamžite!</a:t>
            </a:r>
            <a:endParaRPr lang="sk-SK" sz="3200" b="1" dirty="0" smtClean="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slow">
    <p:newsflash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403648" y="764704"/>
            <a:ext cx="633417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Prečo je dôležitá </a:t>
            </a:r>
          </a:p>
          <a:p>
            <a:pPr algn="ctr"/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dopravná výchova?</a:t>
            </a:r>
            <a:endParaRPr lang="sk-SK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3563888" y="3356992"/>
            <a:ext cx="49330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  <a:latin typeface="Comic Sans MS" pitchFamily="66" charset="0"/>
              </a:rPr>
              <a:t>Na slovenských cestách ročne zomiera približne 600 účastníkov cestnej premávky! </a:t>
            </a:r>
            <a:endParaRPr lang="sk-SK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lum contrast="30000"/>
          </a:blip>
          <a:srcRect/>
          <a:stretch>
            <a:fillRect/>
          </a:stretch>
        </p:blipFill>
        <p:spPr bwMode="auto">
          <a:xfrm>
            <a:off x="467544" y="3356992"/>
            <a:ext cx="3101883" cy="201622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newsflash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42910" y="428604"/>
            <a:ext cx="780534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Prechádzaš cez </a:t>
            </a:r>
          </a:p>
          <a:p>
            <a:pPr algn="ctr"/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podchody a nadchody?</a:t>
            </a:r>
            <a:endParaRPr lang="sk-SK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4" name="Picture 5" descr="D:\zachranari\brozurka\powerpoint\nadchodypodchody.jpg"/>
          <p:cNvPicPr>
            <a:picLocks noChangeAspect="1" noChangeArrowheads="1"/>
          </p:cNvPicPr>
          <p:nvPr/>
        </p:nvPicPr>
        <p:blipFill>
          <a:blip r:embed="rId3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4429124" y="2357430"/>
            <a:ext cx="4391432" cy="3143272"/>
          </a:xfrm>
          <a:prstGeom prst="rect">
            <a:avLst/>
          </a:prstGeom>
          <a:noFill/>
        </p:spPr>
      </p:pic>
      <p:pic>
        <p:nvPicPr>
          <p:cNvPr id="5" name="Picture 20" descr="http://www.sates.eu.sk/dz/D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2132856"/>
            <a:ext cx="1143000" cy="1143001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357158" y="2643182"/>
            <a:ext cx="42148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000" b="1" dirty="0" smtClean="0">
                <a:solidFill>
                  <a:srgbClr val="000000"/>
                </a:solidFill>
                <a:latin typeface="Comic Sans MS" pitchFamily="66" charset="0"/>
                <a:cs typeface="Tahoma" pitchFamily="34" charset="0"/>
              </a:rPr>
              <a:t>Podchody a nadchody sú najbezpečnejšou možnosťou prechádzania cez cestu.</a:t>
            </a:r>
            <a:endParaRPr lang="sk-SK" sz="3000" b="1" dirty="0">
              <a:latin typeface="Comic Sans MS" pitchFamily="66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755576" y="5157192"/>
            <a:ext cx="756084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b="1" dirty="0" smtClean="0">
                <a:solidFill>
                  <a:srgbClr val="FF0000"/>
                </a:solidFill>
                <a:latin typeface="Comic Sans MS" pitchFamily="66" charset="0"/>
                <a:cs typeface="Tahoma" pitchFamily="34" charset="0"/>
              </a:rPr>
              <a:t>Cez cestu takto nikdy neprebiehaj! </a:t>
            </a:r>
          </a:p>
          <a:p>
            <a:pPr algn="ctr">
              <a:spcBef>
                <a:spcPct val="50000"/>
              </a:spcBef>
            </a:pPr>
            <a:r>
              <a:rPr lang="sk-SK" sz="3200" b="1" dirty="0" smtClean="0">
                <a:solidFill>
                  <a:srgbClr val="FF0000"/>
                </a:solidFill>
                <a:latin typeface="Comic Sans MS" pitchFamily="66" charset="0"/>
                <a:cs typeface="Tahoma" pitchFamily="34" charset="0"/>
              </a:rPr>
              <a:t>Je to životu nebezpečné!</a:t>
            </a:r>
            <a:endParaRPr lang="sk-SK" sz="32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newsflash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42910" y="428604"/>
            <a:ext cx="8016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Tak si to zopakujme...</a:t>
            </a:r>
            <a:endParaRPr lang="sk-SK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643042" y="1928802"/>
            <a:ext cx="628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Aké druhy značiek poznáme?</a:t>
            </a:r>
            <a:endParaRPr lang="sk-SK" sz="320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285984" y="4143380"/>
            <a:ext cx="41889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4400" cap="none" spc="50" dirty="0" smtClean="0">
                <a:ln w="11430"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FF0066"/>
                </a:solidFill>
                <a:latin typeface="Comic Sans MS" pitchFamily="66" charset="0"/>
              </a:rPr>
              <a:t>3. PRÍKAZOVÉ</a:t>
            </a:r>
            <a:endParaRPr lang="sk-SK" sz="4400" cap="none" spc="50" dirty="0">
              <a:ln w="11430">
                <a:solidFill>
                  <a:schemeClr val="bg2">
                    <a:lumMod val="50000"/>
                  </a:schemeClr>
                </a:solidFill>
              </a:ln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2285984" y="4786322"/>
            <a:ext cx="56124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4400" cap="none" spc="50" dirty="0" smtClean="0">
                <a:ln w="11430"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FF0066"/>
                </a:solidFill>
                <a:latin typeface="Comic Sans MS" pitchFamily="66" charset="0"/>
              </a:rPr>
              <a:t>4. INFORMATÍVNE</a:t>
            </a:r>
            <a:endParaRPr lang="sk-SK" sz="4400" cap="none" spc="50" dirty="0">
              <a:ln w="11430">
                <a:solidFill>
                  <a:schemeClr val="bg2">
                    <a:lumMod val="50000"/>
                  </a:schemeClr>
                </a:solidFill>
              </a:ln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2285984" y="2714620"/>
            <a:ext cx="428514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4400" cap="none" spc="50" dirty="0" smtClean="0">
                <a:ln w="11430"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FF0066"/>
                </a:solidFill>
                <a:latin typeface="Comic Sans MS" pitchFamily="66" charset="0"/>
              </a:rPr>
              <a:t>1. VÝSTRAŽNÉ</a:t>
            </a:r>
            <a:endParaRPr lang="sk-SK" sz="4400" cap="none" spc="50" dirty="0">
              <a:ln w="11430">
                <a:solidFill>
                  <a:schemeClr val="bg2">
                    <a:lumMod val="50000"/>
                  </a:schemeClr>
                </a:solidFill>
              </a:ln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2285984" y="3429000"/>
            <a:ext cx="40302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4400" cap="none" spc="50" dirty="0" smtClean="0">
                <a:ln w="11430"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FF0066"/>
                </a:solidFill>
                <a:latin typeface="Comic Sans MS" pitchFamily="66" charset="0"/>
              </a:rPr>
              <a:t>2. ZÁKAZOVÉ</a:t>
            </a:r>
            <a:endParaRPr lang="sk-SK" sz="4400" cap="none" spc="50" dirty="0">
              <a:ln w="11430">
                <a:solidFill>
                  <a:schemeClr val="bg2">
                    <a:lumMod val="50000"/>
                  </a:schemeClr>
                </a:solidFill>
              </a:ln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2285984" y="5429264"/>
            <a:ext cx="449033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4400" cap="none" spc="50" dirty="0" smtClean="0">
                <a:ln w="11430"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FF0066"/>
                </a:solidFill>
                <a:latin typeface="Comic Sans MS" pitchFamily="66" charset="0"/>
              </a:rPr>
              <a:t>5. DODATKOVÉ</a:t>
            </a:r>
            <a:endParaRPr lang="sk-SK" sz="4400" cap="none" spc="50" dirty="0">
              <a:ln w="11430">
                <a:solidFill>
                  <a:schemeClr val="bg2">
                    <a:lumMod val="50000"/>
                  </a:schemeClr>
                </a:solidFill>
              </a:ln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467544" y="2636912"/>
            <a:ext cx="643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</a:t>
            </a:r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1043608" y="4653136"/>
            <a:ext cx="455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</a:t>
            </a:r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971600" y="3284984"/>
            <a:ext cx="593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Z</a:t>
            </a:r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395536" y="4005064"/>
            <a:ext cx="6286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395536" y="5157192"/>
            <a:ext cx="731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newsflash/>
    <p:sndAc>
      <p:stSnd>
        <p:snd r:embed="rId2" name="drumroll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1115616" y="188640"/>
            <a:ext cx="7005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A na záver krížovka</a:t>
            </a:r>
            <a:endParaRPr lang="sk-SK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mic Sans MS" pitchFamily="66" charset="0"/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611560" y="1340768"/>
          <a:ext cx="8064900" cy="5221446"/>
        </p:xfrm>
        <a:graphic>
          <a:graphicData uri="http://schemas.openxmlformats.org/drawingml/2006/table">
            <a:tbl>
              <a:tblPr/>
              <a:tblGrid>
                <a:gridCol w="536772"/>
                <a:gridCol w="536772"/>
                <a:gridCol w="53677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</a:tblGrid>
              <a:tr h="306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endParaRPr lang="sk-SK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endParaRPr lang="sk-SK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sk-SK" sz="1800" b="1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sk-SK" sz="1800" b="1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sk-SK" sz="1800" b="1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sk-SK" sz="1800" b="1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sk-SK" sz="1800" b="1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sk-SK" sz="1800" b="1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sk-SK" sz="1800" b="1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sk-SK" sz="1800" b="1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800" b="1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sk-SK" sz="1800" b="1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sk-SK" sz="1800" b="1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sk-SK" sz="1800" b="1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sk-SK" sz="1800" b="1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  <a:endParaRPr lang="sk-SK" sz="1800" b="1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sk-SK" sz="1800" b="1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newsflash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11560" y="620691"/>
            <a:ext cx="630019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Účastník cestnej premávky (VODIČ)</a:t>
            </a:r>
            <a:endParaRPr kumimoji="0" lang="sk-SK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Stoj, daj prednosť v jazde (STOP)</a:t>
            </a:r>
            <a:endParaRPr kumimoji="0" lang="sk-SK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Príslušník polície (POLICAJT)</a:t>
            </a:r>
            <a:endParaRPr kumimoji="0" lang="sk-SK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Miesto, na ktorom sa pretínajú rôzne dopravné trasy (KRIŽOVATKA)</a:t>
            </a:r>
            <a:endParaRPr kumimoji="0" lang="sk-SK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Plocha určená na parkovanie (PARKOVISKO)</a:t>
            </a:r>
            <a:endParaRPr kumimoji="0" lang="sk-SK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Typ značky (ZVISLÁ)</a:t>
            </a:r>
            <a:endParaRPr kumimoji="0" lang="sk-SK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Zariadenie určené na liečenie ľudí (NEMOCNICA)</a:t>
            </a:r>
            <a:endParaRPr kumimoji="0" lang="sk-SK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Typ značiek, ktoré nám niečo zakazujú (ZÁKAZOVÉ)</a:t>
            </a:r>
            <a:endParaRPr kumimoji="0" lang="sk-SK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Dopravný prostriedok pohybujúci sa na kolesách alebo pásoch po súši (VOZIDLO)</a:t>
            </a:r>
            <a:endParaRPr kumimoji="0" lang="sk-SK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Druh pozemnej dopravy (ŽELEZNICA)</a:t>
            </a:r>
            <a:endParaRPr kumimoji="0" lang="sk-SK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Cestná (PREMÁVKA)</a:t>
            </a:r>
            <a:endParaRPr kumimoji="0" lang="sk-SK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Ako chodíme cez cestu? (BEZPEČNE)</a:t>
            </a:r>
            <a:endParaRPr kumimoji="0" lang="sk-SK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Jednoduchý obrázok (PIKTOGRAM)</a:t>
            </a:r>
            <a:endParaRPr kumimoji="0" lang="sk-SK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Pozemný, pedálmi poháňaný dopravný prostriedok (BICYKEL)</a:t>
            </a:r>
            <a:endParaRPr kumimoji="0" lang="sk-SK" sz="2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slow">
    <p:newsflash/>
    <p:sndAc>
      <p:stSnd>
        <p:snd r:embed="rId2" name="push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971600" y="476672"/>
            <a:ext cx="6816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A to je už záver...</a:t>
            </a:r>
            <a:endParaRPr lang="sk-SK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3" name="Obrázok 2" descr="bike_animatio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1556792"/>
            <a:ext cx="3190875" cy="280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BlokTextu 6"/>
          <p:cNvSpPr txBox="1"/>
          <p:nvPr/>
        </p:nvSpPr>
        <p:spPr>
          <a:xfrm>
            <a:off x="539552" y="1556792"/>
            <a:ext cx="44291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FF0066"/>
                </a:solidFill>
                <a:latin typeface="Comic Sans MS" pitchFamily="66" charset="0"/>
              </a:rPr>
              <a:t>Pripravila a spracovala pre Vás pani učiteľka Bezdeková</a:t>
            </a:r>
            <a:endParaRPr lang="sk-SK" sz="3200" b="1" dirty="0">
              <a:solidFill>
                <a:srgbClr val="FF0066"/>
              </a:solidFill>
              <a:latin typeface="Comic Sans MS" pitchFamily="66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539552" y="3933056"/>
            <a:ext cx="52864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FF0066"/>
                </a:solidFill>
                <a:latin typeface="Comic Sans MS" pitchFamily="66" charset="0"/>
              </a:rPr>
              <a:t>Zdroj:</a:t>
            </a:r>
          </a:p>
          <a:p>
            <a:r>
              <a:rPr lang="sk-SK" sz="3200" b="1" dirty="0" smtClean="0">
                <a:solidFill>
                  <a:srgbClr val="FF0066"/>
                </a:solidFill>
                <a:latin typeface="Comic Sans MS" pitchFamily="66" charset="0"/>
                <a:hlinkClick r:id="rId4"/>
              </a:rPr>
              <a:t>www.mladyzachranar.sk</a:t>
            </a:r>
            <a:endParaRPr lang="sk-SK" sz="3200" b="1" dirty="0" smtClean="0">
              <a:solidFill>
                <a:srgbClr val="FF0066"/>
              </a:solidFill>
              <a:latin typeface="Comic Sans MS" pitchFamily="66" charset="0"/>
            </a:endParaRPr>
          </a:p>
          <a:p>
            <a:r>
              <a:rPr lang="sk-SK" sz="3200" b="1" dirty="0" smtClean="0">
                <a:solidFill>
                  <a:srgbClr val="FF0066"/>
                </a:solidFill>
                <a:latin typeface="Comic Sans MS" pitchFamily="66" charset="0"/>
                <a:hlinkClick r:id="rId5"/>
              </a:rPr>
              <a:t>www.dosadz.sk</a:t>
            </a:r>
            <a:endParaRPr lang="sk-SK" sz="3200" b="1" dirty="0" smtClean="0">
              <a:solidFill>
                <a:srgbClr val="FF0066"/>
              </a:solidFill>
              <a:latin typeface="Comic Sans MS" pitchFamily="66" charset="0"/>
            </a:endParaRPr>
          </a:p>
          <a:p>
            <a:r>
              <a:rPr lang="sk-SK" sz="3200" b="1" dirty="0" smtClean="0">
                <a:solidFill>
                  <a:srgbClr val="FF0066"/>
                </a:solidFill>
                <a:latin typeface="Comic Sans MS" pitchFamily="66" charset="0"/>
              </a:rPr>
              <a:t>A iné...</a:t>
            </a:r>
            <a:endParaRPr lang="sk-SK" sz="3200" b="1" dirty="0">
              <a:solidFill>
                <a:srgbClr val="FF0066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newsflash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lum contrast="30000"/>
          </a:blip>
          <a:srcRect/>
          <a:stretch>
            <a:fillRect/>
          </a:stretch>
        </p:blipFill>
        <p:spPr bwMode="auto">
          <a:xfrm>
            <a:off x="1043608" y="404664"/>
            <a:ext cx="6992776" cy="4090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Obdĺžnik 2"/>
          <p:cNvSpPr/>
          <p:nvPr/>
        </p:nvSpPr>
        <p:spPr>
          <a:xfrm>
            <a:off x="683568" y="4797152"/>
            <a:ext cx="7920880" cy="15081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sk-SK" sz="2400" b="1" dirty="0" smtClean="0">
                <a:solidFill>
                  <a:srgbClr val="000000"/>
                </a:solidFill>
                <a:latin typeface="Comic Sans MS" pitchFamily="66" charset="0"/>
              </a:rPr>
              <a:t>V roku 2008 bolo pri dopravných nehodách v Slovenskej republike usmrtených 23 detí do veku 15 rokov, z toho 10 cyklisti a 3 chodci.</a:t>
            </a:r>
            <a:r>
              <a:rPr lang="sk-SK" sz="2400" dirty="0" smtClean="0">
                <a:solidFill>
                  <a:srgbClr val="000000"/>
                </a:solidFill>
                <a:latin typeface="Comic Sans MS" pitchFamily="66" charset="0"/>
              </a:rPr>
              <a:t/>
            </a:r>
            <a:br>
              <a:rPr lang="sk-SK" sz="2400" dirty="0" smtClean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sk-SK" b="1" dirty="0" smtClean="0">
                <a:solidFill>
                  <a:srgbClr val="000000"/>
                </a:solidFill>
                <a:latin typeface="Comic Sans MS" pitchFamily="66" charset="0"/>
              </a:rPr>
              <a:t>Zdroj:</a:t>
            </a:r>
            <a:r>
              <a:rPr lang="sk-SK" dirty="0" smtClean="0">
                <a:solidFill>
                  <a:srgbClr val="000000"/>
                </a:solidFill>
                <a:latin typeface="Comic Sans MS" pitchFamily="66" charset="0"/>
              </a:rPr>
              <a:t> Prezídium Policajného zboru.</a:t>
            </a:r>
            <a:endParaRPr lang="sk-SK" sz="24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newsflash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467544" y="332656"/>
            <a:ext cx="8280920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400" b="1" dirty="0" smtClean="0">
                <a:solidFill>
                  <a:srgbClr val="000000"/>
                </a:solidFill>
                <a:latin typeface="Comic Sans MS" pitchFamily="66" charset="0"/>
              </a:rPr>
              <a:t>20. september 2008:</a:t>
            </a:r>
            <a:br>
              <a:rPr lang="sk-SK" sz="2400" b="1" dirty="0" smtClean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sk-SK" sz="2400" dirty="0" smtClean="0">
                <a:solidFill>
                  <a:srgbClr val="000000"/>
                </a:solidFill>
                <a:latin typeface="Comic Sans MS" pitchFamily="66" charset="0"/>
              </a:rPr>
              <a:t>Vrtuľník z Nitry letel dnes predpoludním k dopravnej nehode v obci Lipovník v okrese Topoľčany. Osobné auto sa tam vo veľkej rýchlosti zrazilo so 4 ročným cyklistom. Ten napriek resuscitácii lekárom LZZS podľahol pravdepodobne mnohopočetným vnútorným zraneniam. V aute sa ľahko zranili vodič a jeho spolujazdec.</a:t>
            </a:r>
            <a:endParaRPr lang="sk-SK" sz="2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467544" y="3573016"/>
            <a:ext cx="8280920" cy="26776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sk-SK" sz="2400" b="1" dirty="0" smtClean="0">
                <a:solidFill>
                  <a:srgbClr val="000000"/>
                </a:solidFill>
                <a:latin typeface="Comic Sans MS" pitchFamily="66" charset="0"/>
              </a:rPr>
              <a:t>21. Apríl 2009:</a:t>
            </a:r>
            <a:br>
              <a:rPr lang="sk-SK" sz="2400" b="1" dirty="0" smtClean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sk-SK" sz="2400" dirty="0" smtClean="0">
                <a:solidFill>
                  <a:srgbClr val="000000"/>
                </a:solidFill>
                <a:latin typeface="Comic Sans MS" pitchFamily="66" charset="0"/>
              </a:rPr>
              <a:t>Vrtuľník z Košíc letel k vážnej nehode v smere na Sninu, v oblasti </a:t>
            </a:r>
            <a:r>
              <a:rPr lang="sk-SK" sz="2400" dirty="0" err="1" smtClean="0">
                <a:solidFill>
                  <a:srgbClr val="000000"/>
                </a:solidFill>
                <a:latin typeface="Comic Sans MS" pitchFamily="66" charset="0"/>
              </a:rPr>
              <a:t>Ubľa</a:t>
            </a:r>
            <a:r>
              <a:rPr lang="sk-SK" sz="2400" dirty="0" smtClean="0">
                <a:solidFill>
                  <a:srgbClr val="000000"/>
                </a:solidFill>
                <a:latin typeface="Comic Sans MS" pitchFamily="66" charset="0"/>
              </a:rPr>
              <a:t> - Klenová. 8 ročný chlapec tam podbehol pod nákladné auto. U chlapca došlo k vysokej amputácii stehna, čím utrpel ťažký úraz s trvalým následkom. Vrtuľník ho transportoval na Oddelenie úrazovej chirurgie do Košíc.</a:t>
            </a:r>
            <a:endParaRPr lang="sk-SK" sz="24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newsflash/>
    <p:sndAc>
      <p:stSnd>
        <p:snd r:embed="rId2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714348" y="500042"/>
            <a:ext cx="776020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Vieme, </a:t>
            </a:r>
          </a:p>
          <a:p>
            <a:pPr algn="ctr"/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čo je dopravná značka?</a:t>
            </a:r>
            <a:endParaRPr lang="sk-SK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>
            <a:lum bright="-10000" contrast="30000"/>
          </a:blip>
          <a:srcRect l="24526"/>
          <a:stretch>
            <a:fillRect/>
          </a:stretch>
        </p:blipFill>
        <p:spPr bwMode="auto">
          <a:xfrm>
            <a:off x="2843808" y="2492896"/>
            <a:ext cx="3766964" cy="3762375"/>
          </a:xfrm>
          <a:prstGeom prst="rect">
            <a:avLst/>
          </a:prstGeom>
          <a:ln w="127000" cap="rnd">
            <a:solidFill>
              <a:schemeClr val="accent2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slow">
    <p:newsflash/>
    <p:sndAc>
      <p:stSnd>
        <p:snd r:embed="rId2" name="drumroll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683568" y="476672"/>
            <a:ext cx="7754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Dopravná značka je...</a:t>
            </a:r>
            <a:endParaRPr lang="sk-SK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95536" y="155679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...jednoduchý </a:t>
            </a:r>
            <a:r>
              <a:rPr lang="sk-SK" sz="2400" b="1" dirty="0" smtClean="0">
                <a:solidFill>
                  <a:srgbClr val="FF0066"/>
                </a:solidFill>
                <a:latin typeface="Comic Sans MS" pitchFamily="66" charset="0"/>
              </a:rPr>
              <a:t>piktogram</a:t>
            </a:r>
            <a:r>
              <a:rPr lang="sk-SK" sz="2400" b="1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 (obrázok) určený na riadenie a reguláciu cestnej premávky na pozemných komunikáciách.</a:t>
            </a:r>
            <a:endParaRPr lang="sk-SK" sz="2400" b="1" dirty="0">
              <a:solidFill>
                <a:schemeClr val="bg2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115616" y="3356992"/>
            <a:ext cx="4429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Ú</a:t>
            </a:r>
            <a:r>
              <a:rPr lang="sk-SK" sz="2000" b="1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častníkov cestnej premávky značky:</a:t>
            </a:r>
            <a:endParaRPr lang="sk-SK" sz="2000" b="1" dirty="0">
              <a:solidFill>
                <a:schemeClr val="bg2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899592" y="4365104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sk-SK" sz="2000" b="1" dirty="0" smtClean="0">
                <a:solidFill>
                  <a:srgbClr val="FF0000"/>
                </a:solidFill>
                <a:latin typeface="Comic Sans MS" pitchFamily="66" charset="0"/>
              </a:rPr>
              <a:t> upozorňujú na nebezpečenstvo</a:t>
            </a:r>
            <a:endParaRPr lang="sk-SK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971600" y="4725144"/>
            <a:ext cx="300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sk-SK" sz="2000" b="1" dirty="0" smtClean="0">
                <a:solidFill>
                  <a:srgbClr val="FF0000"/>
                </a:solidFill>
                <a:latin typeface="Comic Sans MS" pitchFamily="66" charset="0"/>
              </a:rPr>
              <a:t> ukladajú im zákazy</a:t>
            </a:r>
            <a:endParaRPr lang="sk-SK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1043608" y="5085184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sk-SK" sz="2000" b="1" dirty="0" smtClean="0">
                <a:solidFill>
                  <a:srgbClr val="FF0000"/>
                </a:solidFill>
                <a:latin typeface="Comic Sans MS" pitchFamily="66" charset="0"/>
              </a:rPr>
              <a:t> ukladajú im príkazy alebo obmedzenia</a:t>
            </a:r>
            <a:endParaRPr lang="sk-SK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115616" y="5445224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sk-SK" sz="2000" b="1" dirty="0" smtClean="0">
                <a:solidFill>
                  <a:srgbClr val="FF0000"/>
                </a:solidFill>
                <a:latin typeface="Comic Sans MS" pitchFamily="66" charset="0"/>
              </a:rPr>
              <a:t> poskytujú informácie</a:t>
            </a:r>
            <a:endParaRPr lang="sk-SK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1187624" y="5805264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sk-SK" sz="2000" b="1" dirty="0" smtClean="0">
                <a:solidFill>
                  <a:srgbClr val="FF0000"/>
                </a:solidFill>
                <a:latin typeface="Comic Sans MS" pitchFamily="66" charset="0"/>
              </a:rPr>
              <a:t> spresňujú, doplňujú alebo obmedzujú význam inej značky</a:t>
            </a:r>
            <a:endParaRPr lang="sk-SK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>
            <a:lum bright="-20000" contrast="30000"/>
          </a:blip>
          <a:srcRect l="5466" r="7068"/>
          <a:stretch>
            <a:fillRect/>
          </a:stretch>
        </p:blipFill>
        <p:spPr bwMode="auto">
          <a:xfrm>
            <a:off x="5004048" y="2564904"/>
            <a:ext cx="1152128" cy="1038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8" descr="http://www.sates.eu.sk/dz/B36.jpg"/>
          <p:cNvPicPr>
            <a:picLocks noChangeAspect="1" noChangeArrowheads="1"/>
          </p:cNvPicPr>
          <p:nvPr/>
        </p:nvPicPr>
        <p:blipFill>
          <a:blip r:embed="rId4" cstate="print">
            <a:lum bright="-10000" contrast="20000"/>
          </a:blip>
          <a:srcRect/>
          <a:stretch>
            <a:fillRect/>
          </a:stretch>
        </p:blipFill>
        <p:spPr bwMode="auto">
          <a:xfrm>
            <a:off x="5868144" y="3284984"/>
            <a:ext cx="1143000" cy="1143001"/>
          </a:xfrm>
          <a:prstGeom prst="rect">
            <a:avLst/>
          </a:prstGeom>
          <a:noFill/>
        </p:spPr>
      </p:pic>
      <p:pic>
        <p:nvPicPr>
          <p:cNvPr id="13" name="Picture 4" descr="http://www.sates.eu.sk/dz/C2.jpg"/>
          <p:cNvPicPr>
            <a:picLocks noChangeAspect="1" noChangeArrowheads="1"/>
          </p:cNvPicPr>
          <p:nvPr/>
        </p:nvPicPr>
        <p:blipFill>
          <a:blip r:embed="rId5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6732240" y="4221088"/>
            <a:ext cx="1143000" cy="1143001"/>
          </a:xfrm>
          <a:prstGeom prst="rect">
            <a:avLst/>
          </a:prstGeom>
          <a:noFill/>
        </p:spPr>
      </p:pic>
      <p:pic>
        <p:nvPicPr>
          <p:cNvPr id="14" name="Picture 26" descr="http://www.sates.eu.sk/dz/D11a1.jpg"/>
          <p:cNvPicPr>
            <a:picLocks noChangeAspect="1" noChangeArrowheads="1"/>
          </p:cNvPicPr>
          <p:nvPr/>
        </p:nvPicPr>
        <p:blipFill>
          <a:blip r:embed="rId6" cstate="print">
            <a:lum contrast="30000"/>
          </a:blip>
          <a:srcRect/>
          <a:stretch>
            <a:fillRect/>
          </a:stretch>
        </p:blipFill>
        <p:spPr bwMode="auto">
          <a:xfrm>
            <a:off x="7164288" y="2564904"/>
            <a:ext cx="937263" cy="1312168"/>
          </a:xfrm>
          <a:prstGeom prst="rect">
            <a:avLst/>
          </a:prstGeom>
          <a:noFill/>
        </p:spPr>
      </p:pic>
      <p:pic>
        <p:nvPicPr>
          <p:cNvPr id="15" name="Picture 2" descr="http://www.sates.eu.sk/dz/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72400" y="2564904"/>
            <a:ext cx="594866" cy="59486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newsflash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331640" y="332656"/>
            <a:ext cx="657744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Kto je účastníkom </a:t>
            </a:r>
          </a:p>
          <a:p>
            <a:pPr algn="ctr"/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cestnej premávky?</a:t>
            </a:r>
            <a:endParaRPr lang="sk-SK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115616" y="2204864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...je to osoba, ktorá sa zúčastňuje na cestnej     </a:t>
            </a:r>
          </a:p>
          <a:p>
            <a:r>
              <a:rPr lang="sk-SK" sz="2400" b="1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   premávke</a:t>
            </a:r>
            <a:endParaRPr lang="sk-SK" sz="2400" b="1" dirty="0">
              <a:solidFill>
                <a:schemeClr val="bg2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115616" y="3140968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...sú to najmä:</a:t>
            </a:r>
            <a:endParaRPr lang="sk-SK" sz="2400" b="1" dirty="0">
              <a:solidFill>
                <a:schemeClr val="bg2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 rot="21047162">
            <a:off x="3517096" y="3283749"/>
            <a:ext cx="182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sk-SK" sz="2400" b="1" dirty="0" smtClean="0">
                <a:solidFill>
                  <a:srgbClr val="FF0000"/>
                </a:solidFill>
                <a:latin typeface="Comic Sans MS" pitchFamily="66" charset="0"/>
              </a:rPr>
              <a:t> VODIČ</a:t>
            </a:r>
            <a:endParaRPr lang="sk-SK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8" name="Obrázok 7" descr="Car_animation_027_1_.gif"/>
          <p:cNvPicPr>
            <a:picLocks noChangeAspect="1"/>
          </p:cNvPicPr>
          <p:nvPr/>
        </p:nvPicPr>
        <p:blipFill>
          <a:blip r:embed="rId3" cstate="print">
            <a:lum bright="-10000" contrast="30000"/>
          </a:blip>
          <a:stretch>
            <a:fillRect/>
          </a:stretch>
        </p:blipFill>
        <p:spPr>
          <a:xfrm>
            <a:off x="3275856" y="4581128"/>
            <a:ext cx="2500330" cy="19702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Obdĺžnik 8"/>
          <p:cNvSpPr/>
          <p:nvPr/>
        </p:nvSpPr>
        <p:spPr>
          <a:xfrm rot="20886084">
            <a:off x="5175401" y="3258372"/>
            <a:ext cx="18854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buFont typeface="Wingdings" pitchFamily="2" charset="2"/>
              <a:buChar char="Ø"/>
            </a:pPr>
            <a:r>
              <a:rPr lang="sk-SK" sz="2400" b="1" cap="none" spc="50" dirty="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 CHODEC</a:t>
            </a:r>
            <a:endParaRPr lang="sk-SK" sz="2400" b="1" cap="none" spc="50" dirty="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0" name="Obrázok 9" descr="ToonMan2.gif"/>
          <p:cNvPicPr>
            <a:picLocks noChangeAspect="1"/>
          </p:cNvPicPr>
          <p:nvPr/>
        </p:nvPicPr>
        <p:blipFill>
          <a:blip r:embed="rId4" cstate="print">
            <a:lum bright="-10000" contrast="30000"/>
          </a:blip>
          <a:stretch>
            <a:fillRect/>
          </a:stretch>
        </p:blipFill>
        <p:spPr>
          <a:xfrm>
            <a:off x="3563888" y="4437112"/>
            <a:ext cx="1785947" cy="2024073"/>
          </a:xfrm>
          <a:prstGeom prst="rect">
            <a:avLst/>
          </a:prstGeom>
        </p:spPr>
      </p:pic>
      <p:sp>
        <p:nvSpPr>
          <p:cNvPr id="11" name="Obdĺžnik 10"/>
          <p:cNvSpPr/>
          <p:nvPr/>
        </p:nvSpPr>
        <p:spPr>
          <a:xfrm rot="20677189">
            <a:off x="6936693" y="3350477"/>
            <a:ext cx="21852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buFont typeface="Wingdings" pitchFamily="2" charset="2"/>
              <a:buChar char="Ø"/>
            </a:pPr>
            <a:r>
              <a:rPr lang="sk-SK" sz="2400" b="1" cap="none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 CYKLISTA</a:t>
            </a:r>
            <a:endParaRPr lang="sk-SK" sz="2400" b="1" cap="none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3" name="Obrázok 12" descr="BIKER.GIF"/>
          <p:cNvPicPr>
            <a:picLocks noChangeAspect="1"/>
          </p:cNvPicPr>
          <p:nvPr/>
        </p:nvPicPr>
        <p:blipFill>
          <a:blip r:embed="rId5" cstate="print">
            <a:lum bright="-10000" contrast="30000"/>
          </a:blip>
          <a:stretch>
            <a:fillRect/>
          </a:stretch>
        </p:blipFill>
        <p:spPr>
          <a:xfrm>
            <a:off x="3419872" y="4509120"/>
            <a:ext cx="2200275" cy="1828800"/>
          </a:xfrm>
          <a:prstGeom prst="rect">
            <a:avLst/>
          </a:prstGeom>
        </p:spPr>
      </p:pic>
    </p:spTree>
  </p:cSld>
  <p:clrMapOvr>
    <a:masterClrMapping/>
  </p:clrMapOvr>
  <p:transition spd="slow">
    <p:newsflash/>
    <p:sndAc>
      <p:stSnd>
        <p:snd r:embed="rId2" name="cashreg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475656" y="332656"/>
            <a:ext cx="6431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Význam značiek...</a:t>
            </a:r>
            <a:endParaRPr lang="sk-SK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863080" y="1628800"/>
            <a:ext cx="752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  <a:latin typeface="Comic Sans MS" pitchFamily="66" charset="0"/>
              </a:rPr>
              <a:t>...stanovujú  PRAVIDLÁ CESTNEJ PREMÁVKY...</a:t>
            </a:r>
            <a:endParaRPr lang="sk-SK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7" name="Obrázok 6" descr="cyklista5m.jpg"/>
          <p:cNvPicPr>
            <a:picLocks noChangeAspect="1"/>
          </p:cNvPicPr>
          <p:nvPr/>
        </p:nvPicPr>
        <p:blipFill>
          <a:blip r:embed="rId3" cstate="print">
            <a:lum bright="-10000" contrast="30000"/>
          </a:blip>
          <a:stretch>
            <a:fillRect/>
          </a:stretch>
        </p:blipFill>
        <p:spPr>
          <a:xfrm>
            <a:off x="2123728" y="2564904"/>
            <a:ext cx="5023726" cy="3588375"/>
          </a:xfrm>
          <a:prstGeom prst="rect">
            <a:avLst/>
          </a:prstGeom>
          <a:ln w="127000" cap="rnd">
            <a:solidFill>
              <a:schemeClr val="accent2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slow">
    <p:newsflash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andoverwheelers.com/Bike_cras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3071810"/>
            <a:ext cx="3500462" cy="3367632"/>
          </a:xfrm>
          <a:prstGeom prst="rect">
            <a:avLst/>
          </a:prstGeom>
          <a:ln w="127000" cap="rnd">
            <a:solidFill>
              <a:schemeClr val="accent2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 descr="http://insurancehotline.com/images/carcarma_ca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3000372"/>
            <a:ext cx="5405475" cy="3243285"/>
          </a:xfrm>
          <a:prstGeom prst="rect">
            <a:avLst/>
          </a:prstGeom>
          <a:ln w="127000" cap="rnd">
            <a:solidFill>
              <a:schemeClr val="accent2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Obdĺžnik 3"/>
          <p:cNvSpPr/>
          <p:nvPr/>
        </p:nvSpPr>
        <p:spPr>
          <a:xfrm>
            <a:off x="714348" y="285728"/>
            <a:ext cx="764386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Čo by sa stalo, </a:t>
            </a:r>
          </a:p>
          <a:p>
            <a:pPr algn="ctr"/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keby sme nemali </a:t>
            </a:r>
          </a:p>
          <a:p>
            <a:pPr algn="ctr"/>
            <a:r>
              <a:rPr lang="sk-SK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d</a:t>
            </a:r>
            <a:r>
              <a:rPr lang="sk-SK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mic Sans MS" pitchFamily="66" charset="0"/>
              </a:rPr>
              <a:t>opravné značky?</a:t>
            </a:r>
            <a:endParaRPr lang="sk-SK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newsflash/>
    <p:sndAc>
      <p:stSnd>
        <p:snd r:embed="rId2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Vlastná 2">
      <a:dk1>
        <a:srgbClr val="9EB06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806</TotalTime>
  <Words>508</Words>
  <Application>Microsoft Office PowerPoint</Application>
  <PresentationFormat>Prezentácia na obrazovke (4:3)</PresentationFormat>
  <Paragraphs>148</Paragraphs>
  <Slides>24</Slides>
  <Notes>0</Notes>
  <HiddenSlides>1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25" baseType="lpstr">
      <vt:lpstr>Papier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  <vt:lpstr>Snímka 20</vt:lpstr>
      <vt:lpstr>Snímka 21</vt:lpstr>
      <vt:lpstr>Snímka 22</vt:lpstr>
      <vt:lpstr>Snímka 23</vt:lpstr>
      <vt:lpstr>Snímka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Dopravné značky</dc:title>
  <dc:subject>Dopravná výchova</dc:subject>
  <dc:creator>Silvia Bezdeková</dc:creator>
  <cp:lastModifiedBy>computer</cp:lastModifiedBy>
  <cp:revision>91</cp:revision>
  <dcterms:created xsi:type="dcterms:W3CDTF">2008-08-30T12:18:56Z</dcterms:created>
  <dcterms:modified xsi:type="dcterms:W3CDTF">2010-09-09T17:49:30Z</dcterms:modified>
</cp:coreProperties>
</file>