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56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00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122B9-A2BA-64A3-E8F5-0FB09A30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9F832A9-47FE-6467-1D1F-A14B9F9B8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723" y="1932743"/>
                <a:ext cx="10763312" cy="434377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5000"/>
                  </a:lnSpc>
                  <a:spcBef>
                    <a:spcPts val="300"/>
                  </a:spcBef>
                  <a:buNone/>
                  <a:tabLst>
                    <a:tab pos="450215" algn="l"/>
                  </a:tabLst>
                </a:pPr>
                <a:r>
                  <a:rPr lang="sk-SK" sz="3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1) Vypočítaj kvadratickú rovnicu.</a:t>
                </a:r>
                <a:endParaRPr lang="sk-SK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300"/>
                  </a:spcBef>
                  <a:buNone/>
                  <a:tabLst>
                    <a:tab pos="4502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+4</m:t>
                      </m:r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−96=0</m:t>
                      </m:r>
                    </m:oMath>
                  </m:oMathPara>
                </a14:m>
                <a:endParaRPr lang="sk-SK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300"/>
                  </a:spcBef>
                  <a:buNone/>
                  <a:tabLst>
                    <a:tab pos="450215" algn="l"/>
                  </a:tabLst>
                </a:pPr>
                <a:r>
                  <a:rPr lang="sk-SK" sz="3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2) Vypočítaj kvadratickú rovnicu s využitím </a:t>
                </a:r>
                <a:r>
                  <a:rPr lang="sk-SK" sz="32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Vietových</a:t>
                </a:r>
                <a:r>
                  <a:rPr lang="sk-SK" sz="3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vzťahov.</a:t>
                </a:r>
                <a:endParaRPr lang="sk-SK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5000"/>
                  </a:lnSpc>
                  <a:spcBef>
                    <a:spcPts val="300"/>
                  </a:spcBef>
                  <a:buNone/>
                  <a:tabLst>
                    <a:tab pos="4502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sk-SK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+10</m:t>
                      </m:r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sk-SK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+27=0</m:t>
                      </m:r>
                    </m:oMath>
                  </m:oMathPara>
                </a14:m>
                <a:endParaRPr lang="sk-SK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9F832A9-47FE-6467-1D1F-A14B9F9B8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723" y="1932743"/>
                <a:ext cx="10763312" cy="4343770"/>
              </a:xfrm>
              <a:blipFill>
                <a:blip r:embed="rId2"/>
                <a:stretch>
                  <a:fillRect l="-2323" t="-22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D9F2C0-4BD5-BB1C-CB2A-EEE13485E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sk-SK" dirty="0"/>
              <a:t>Sústavy rovníc s dvomi neznámymi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32EC64-5231-E2EC-0AE9-B1A0A9982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379" y="5776914"/>
            <a:ext cx="6039646" cy="41116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Bc. Radka Schwartzová</a:t>
            </a:r>
          </a:p>
        </p:txBody>
      </p:sp>
      <p:pic>
        <p:nvPicPr>
          <p:cNvPr id="4" name="Picture 3" descr="Farebný ceruziek v rámci ceruzka, ktorý sa nachádza na hornej časti tabuľky s drevo">
            <a:extLst>
              <a:ext uri="{FF2B5EF4-FFF2-40B4-BE49-F238E27FC236}">
                <a16:creationId xmlns:a16="http://schemas.microsoft.com/office/drawing/2014/main" id="{897E68B8-1795-D71C-7F38-138F0B285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14" r="8977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710F44-2E34-E69C-1427-1B1DAC27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Úloha č. 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CA9FF8-5618-331F-03CA-BE4724A2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Urč vek otca a syna ak viete:</a:t>
            </a:r>
          </a:p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 o 3 roky bude otec 5 krát starší než syn, </a:t>
            </a:r>
          </a:p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 o 5 rokov bude otec 4 krát starší než syn. </a:t>
            </a:r>
          </a:p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F0380F5E-20F4-D9CC-40DF-217C9FF8ECCB}"/>
              </a:ext>
            </a:extLst>
          </p:cNvPr>
          <p:cNvSpPr/>
          <p:nvPr/>
        </p:nvSpPr>
        <p:spPr>
          <a:xfrm>
            <a:off x="621437" y="3725060"/>
            <a:ext cx="10484713" cy="167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sk-SK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Môže byť vek otca a syna rovnaký? Keď súčasný vek otca a syna nepoznáme, ako ich označíme?</a:t>
            </a:r>
          </a:p>
          <a:p>
            <a:pPr algn="ctr"/>
            <a:endParaRPr lang="sk-SK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0F11BCDE-85C5-87E3-70D5-5796A9B2406E}"/>
              </a:ext>
            </a:extLst>
          </p:cNvPr>
          <p:cNvSpPr/>
          <p:nvPr/>
        </p:nvSpPr>
        <p:spPr>
          <a:xfrm>
            <a:off x="627787" y="5100614"/>
            <a:ext cx="10484713" cy="16778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2)   Koľko rokov bude mať otec a syn o 3 roky? Ako to zapíšeme?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9043E09-A347-1F4A-0EB3-8CD0E9AF1742}"/>
              </a:ext>
            </a:extLst>
          </p:cNvPr>
          <p:cNvSpPr/>
          <p:nvPr/>
        </p:nvSpPr>
        <p:spPr>
          <a:xfrm>
            <a:off x="236306" y="4214920"/>
            <a:ext cx="11334257" cy="1677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môžeme porozumieť aj takto: Vek syna a otca bude o 3 roky rovnaký, ak vek syna vynásobíme 5-krát. Ako to zapíšeme?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BD012-875B-968F-0225-28E7F2D5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85CD4-05D2-76DC-88BE-54550FE7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: zaoblené rohy 3">
                <a:extLst>
                  <a:ext uri="{FF2B5EF4-FFF2-40B4-BE49-F238E27FC236}">
                    <a16:creationId xmlns:a16="http://schemas.microsoft.com/office/drawing/2014/main" id="{99F21B5C-9511-3E72-5530-19FA79811B90}"/>
                  </a:ext>
                </a:extLst>
              </p:cNvPr>
              <p:cNvSpPr/>
              <p:nvPr/>
            </p:nvSpPr>
            <p:spPr>
              <a:xfrm>
                <a:off x="97654" y="930645"/>
                <a:ext cx="12020365" cy="48383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k-SK" sz="2800" dirty="0"/>
                  <a:t>Sústava rovníc</a:t>
                </a:r>
              </a:p>
              <a:p>
                <a:pPr algn="just">
                  <a:lnSpc>
                    <a:spcPct val="115000"/>
                  </a:lnSpc>
                  <a:spcBef>
                    <a:spcPts val="300"/>
                  </a:spcBef>
                  <a:tabLst>
                    <a:tab pos="4502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𝑎</m:t>
                      </m:r>
                      <m:r>
                        <a:rPr lang="sk-SK" sz="2800" b="0" i="1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𝑏</m:t>
                      </m:r>
                      <m:r>
                        <a:rPr lang="sk-SK" sz="2800" b="0" i="1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sk-SK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sk-SK" sz="2800" b="0" i="1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sk-SK" sz="2800" i="1" baseline="-250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300"/>
                  </a:spcBef>
                  <a:tabLst>
                    <a:tab pos="4502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𝑎</m:t>
                      </m:r>
                      <m:r>
                        <a:rPr lang="sk-SK" sz="2800" b="0" i="1" u="sng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𝑏</m:t>
                      </m:r>
                      <m:r>
                        <a:rPr lang="sk-SK" sz="2800" b="0" i="1" u="sng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sk-SK" sz="2800" b="0" i="1" u="sng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sk-SK" sz="2800" b="0" i="1" u="sng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</m:t>
                      </m:r>
                    </m:oMath>
                  </m:oMathPara>
                </a14:m>
                <a:endParaRPr lang="sk-SK" sz="2800" baseline="-25000" dirty="0"/>
              </a:p>
              <a:p>
                <a:pPr/>
                <a:r>
                  <a:rPr lang="sk-SK" sz="2800" dirty="0"/>
                  <a:t>kde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  <m:r>
                      <a:rPr lang="sk-SK" sz="2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𝑏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  <m:r>
                      <a:rPr lang="sk-SK" sz="2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1, 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sk-SK" sz="2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𝑏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sk-SK" sz="2800" b="0" i="0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  <m:r>
                      <a:rPr lang="sk-SK" sz="2800" b="0" i="1" baseline="-25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sk-SK" sz="2800" dirty="0"/>
                  <a:t> sa nazýva sústava </a:t>
                </a:r>
                <a:r>
                  <a:rPr lang="sk-SK" sz="2800" b="1" u="sng" dirty="0"/>
                  <a:t>dvoch lineárnych rovníc</a:t>
                </a:r>
                <a:r>
                  <a:rPr lang="sk-SK" sz="2800" u="sng" dirty="0"/>
                  <a:t>         </a:t>
                </a:r>
                <a:r>
                  <a:rPr lang="sk-SK" sz="2800" dirty="0"/>
                  <a:t>s dvoma neznámymi x, y. Riešením tejto sústavy rovníc nazývame usporiadanú dvojicu </a:t>
                </a:r>
                <a14:m>
                  <m:oMath xmlns:m="http://schemas.openxmlformats.org/officeDocument/2006/math"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8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sk-SK" sz="2800" dirty="0"/>
                  <a:t>ktorá je riešením oboch lineárnych rovníc.</a:t>
                </a:r>
              </a:p>
              <a:p>
                <a:pPr algn="just">
                  <a:lnSpc>
                    <a:spcPct val="115000"/>
                  </a:lnSpc>
                  <a:spcBef>
                    <a:spcPts val="300"/>
                  </a:spcBef>
                  <a:tabLst>
                    <a:tab pos="450215" algn="l"/>
                  </a:tabLst>
                </a:pPr>
                <a:endParaRPr lang="sk-SK" dirty="0"/>
              </a:p>
            </p:txBody>
          </p:sp>
        </mc:Choice>
        <mc:Fallback>
          <p:sp>
            <p:nvSpPr>
              <p:cNvPr id="4" name="Obdĺžnik: zaoblené rohy 3">
                <a:extLst>
                  <a:ext uri="{FF2B5EF4-FFF2-40B4-BE49-F238E27FC236}">
                    <a16:creationId xmlns:a16="http://schemas.microsoft.com/office/drawing/2014/main" id="{99F21B5C-9511-3E72-5530-19FA79811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" y="930645"/>
                <a:ext cx="12020365" cy="48383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06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B7A633-9AD3-A254-F2B5-11C8DF6D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03" y="727152"/>
            <a:ext cx="10026650" cy="655637"/>
          </a:xfrm>
        </p:spPr>
        <p:txBody>
          <a:bodyPr>
            <a:normAutofit/>
          </a:bodyPr>
          <a:lstStyle/>
          <a:p>
            <a:r>
              <a:rPr lang="sk-S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sk-SK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Dosadzovacia</a:t>
            </a:r>
            <a:r>
              <a:rPr lang="sk-S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metóda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C01D86-6FA7-3CB1-5786-DC34F5E8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803" y="1790700"/>
            <a:ext cx="10816578" cy="445918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Postup:</a:t>
            </a:r>
            <a:endParaRPr lang="sk-SK" sz="3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indent="-514350"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Vyjadríme neznámu z jednej rovnice </a:t>
            </a:r>
          </a:p>
          <a:p>
            <a:pPr marL="514350" indent="-514350"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Dosadíme neznámu, ktorú sme vyjadrili dosadíme do druhej rovnice</a:t>
            </a:r>
          </a:p>
          <a:p>
            <a:pPr marL="514350" indent="-514350"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Vypočítame rovnicu s jednou neznámou </a:t>
            </a:r>
          </a:p>
          <a:p>
            <a:pPr marL="514350" indent="-514350"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Vypočítanú neznámu z 3. dosadíme do jednej z rovníc a vypočítame aj druhú neznámu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876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B7A633-9AD3-A254-F2B5-11C8DF6D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03" y="727152"/>
            <a:ext cx="10026650" cy="655637"/>
          </a:xfrm>
        </p:spPr>
        <p:txBody>
          <a:bodyPr>
            <a:normAutofit/>
          </a:bodyPr>
          <a:lstStyle/>
          <a:p>
            <a:r>
              <a:rPr lang="sk-S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Sčítavacia metóda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C01D86-6FA7-3CB1-5786-DC34F5E8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11" y="1551003"/>
            <a:ext cx="10816578" cy="499184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5000"/>
              </a:lnSpc>
              <a:spcBef>
                <a:spcPts val="300"/>
              </a:spcBef>
              <a:buNone/>
              <a:tabLst>
                <a:tab pos="450215" algn="l"/>
              </a:tabLst>
            </a:pPr>
            <a:r>
              <a:rPr lang="sk-SK" sz="32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Postup:</a:t>
            </a:r>
            <a:endParaRPr lang="sk-SK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renásobíme jednu alebo oba rovnice nenulovým číslom tak, aby sa nám po pripočítaní jednej rovnice k druhej 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jedna neznáma vynulovala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čítame prvú rovnicu s druhou rovnicou a dostávame 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rovnicu s jednou neznámou.</a:t>
            </a:r>
            <a:endParaRPr lang="sk-SK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ypočítame neznámu z rovnice, ktorú sme získali v 2.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buFont typeface="+mj-lt"/>
              <a:buAutoNum type="arabicPeriod"/>
              <a:tabLst>
                <a:tab pos="450215" algn="l"/>
              </a:tabLst>
            </a:pP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Neznámu, ktorú sme vypočítali v 3. 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dosadíme do jednej z rovníc daného systému</a:t>
            </a:r>
            <a:r>
              <a:rPr lang="sk-SK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 </a:t>
            </a:r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vypočítame druhú neznámu</a:t>
            </a:r>
            <a:endParaRPr lang="sk-SK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07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059A5-7222-14BB-1443-A0CDAA77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51" y="433388"/>
            <a:ext cx="10923110" cy="655637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Úloha. </a:t>
            </a:r>
            <a: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Vypočítaj systém rovníc: </a:t>
            </a:r>
            <a:b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1.) </a:t>
            </a:r>
            <a:r>
              <a:rPr lang="sk-SK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dosadzovacou</a:t>
            </a:r>
            <a: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metódou; </a:t>
            </a:r>
            <a:b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sk-SK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2.) sčítavacou metódou.</a:t>
            </a:r>
            <a:endParaRPr lang="sk-S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DF6CB2B4-A70D-FB3B-527E-E4203C203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3487" y="2169618"/>
                <a:ext cx="3338004" cy="440591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3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𝑢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+2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𝑣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=−4</m:t>
                    </m:r>
                  </m:oMath>
                </a14:m>
                <a:endParaRPr lang="sk-SK" sz="2400" dirty="0"/>
              </a:p>
              <a:p>
                <a:pPr marL="0" indent="0">
                  <a:buNone/>
                </a:pPr>
                <a:r>
                  <a:rPr lang="sk-SK" sz="2400" dirty="0"/>
                  <a:t>       </a:t>
                </a:r>
                <a14:m>
                  <m:oMath xmlns:m="http://schemas.openxmlformats.org/officeDocument/2006/math"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k-SK" sz="2400" i="1" u="sng" dirty="0" smtClean="0">
                        <a:latin typeface="Cambria Math" panose="02040503050406030204" pitchFamily="18" charset="0"/>
                      </a:rPr>
                      <m:t>=−19</m:t>
                    </m:r>
                  </m:oMath>
                </a14:m>
                <a:endParaRPr lang="sk-SK" sz="2400" u="sng" dirty="0"/>
              </a:p>
              <a:p>
                <a:pPr marL="0" indent="0">
                  <a:buNone/>
                </a:pPr>
                <a:endParaRPr lang="sk-SK" sz="2400" u="sng" dirty="0"/>
              </a:p>
              <a:p>
                <a:pPr marL="457200" indent="-457200">
                  <a:buAutoNum type="alphaLcParenR" startAt="2"/>
                </a:pPr>
                <a14:m>
                  <m:oMath xmlns:m="http://schemas.openxmlformats.org/officeDocument/2006/math"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5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−2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=3</m:t>
                    </m:r>
                  </m:oMath>
                </a14:m>
                <a:endParaRPr lang="sk-SK" sz="2400" b="0" dirty="0"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sk-SK" sz="2400" dirty="0"/>
                  <a:t>       </a:t>
                </a:r>
                <a14:m>
                  <m:oMath xmlns:m="http://schemas.openxmlformats.org/officeDocument/2006/math"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sk-SK" sz="2400" b="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b="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u="sng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6" name="Zástupný objekt pre obsah 5">
                <a:extLst>
                  <a:ext uri="{FF2B5EF4-FFF2-40B4-BE49-F238E27FC236}">
                    <a16:creationId xmlns:a16="http://schemas.microsoft.com/office/drawing/2014/main" id="{DF6CB2B4-A70D-FB3B-527E-E4203C203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3487" y="2169618"/>
                <a:ext cx="3338004" cy="4405914"/>
              </a:xfrm>
              <a:blipFill>
                <a:blip r:embed="rId2"/>
                <a:stretch>
                  <a:fillRect l="-5474" t="-9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B42088AB-A4AE-3999-04CB-342F577833CB}"/>
                  </a:ext>
                </a:extLst>
              </p:cNvPr>
              <p:cNvSpPr txBox="1"/>
              <p:nvPr/>
            </p:nvSpPr>
            <p:spPr>
              <a:xfrm>
                <a:off x="7510508" y="2104008"/>
                <a:ext cx="3338005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sk-SK" sz="2400" b="0" dirty="0">
                    <a:effectLst/>
                    <a:ea typeface="Calibri" panose="020F0502020204030204" pitchFamily="34" charset="0"/>
                  </a:rPr>
                  <a:t>c)    </a:t>
                </a: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5</m:t>
                    </m:r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−2</m:t>
                    </m:r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sk-SK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=3</m:t>
                    </m:r>
                  </m:oMath>
                </a14:m>
                <a:endParaRPr lang="sk-SK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sk-SK" sz="2400" dirty="0"/>
                  <a:t>       </a:t>
                </a:r>
                <a14:m>
                  <m:oMath xmlns:m="http://schemas.openxmlformats.org/officeDocument/2006/math"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sk-SK" sz="24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4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4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40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400" i="1" u="sng" dirty="0">
                    <a:latin typeface="Cambria Math" panose="02040503050406030204" pitchFamily="18" charset="0"/>
                  </a:rPr>
                  <a:t>d)</a:t>
                </a:r>
                <a:r>
                  <a:rPr lang="sk-SK" sz="24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+7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sk-SK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sk-SK" sz="2400" dirty="0"/>
                  <a:t>       </a:t>
                </a:r>
                <a:endParaRPr lang="sk-SK" sz="2400" b="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400" dirty="0"/>
                  <a:t>         </a:t>
                </a:r>
                <a:r>
                  <a:rPr lang="sk-SK" sz="2400" u="sng" dirty="0"/>
                  <a:t>       </a:t>
                </a:r>
                <a14:m>
                  <m:oMath xmlns:m="http://schemas.openxmlformats.org/officeDocument/2006/math">
                    <m:r>
                      <a:rPr lang="sk-SK" sz="2400" i="1" u="sng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b="0" i="1" u="sng" dirty="0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sk-SK" sz="2400" b="0" i="1" u="sng" dirty="0">
                  <a:latin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B42088AB-A4AE-3999-04CB-342F57783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08" y="2104008"/>
                <a:ext cx="3338005" cy="2954655"/>
              </a:xfrm>
              <a:prstGeom prst="rect">
                <a:avLst/>
              </a:prstGeom>
              <a:blipFill>
                <a:blip r:embed="rId3"/>
                <a:stretch>
                  <a:fillRect l="-2737" t="-14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9136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413</Words>
  <Application>Microsoft Office PowerPoint</Application>
  <PresentationFormat>Širokouhlá</PresentationFormat>
  <Paragraphs>45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Avenir Next LT Pro Light</vt:lpstr>
      <vt:lpstr>Cambria Math</vt:lpstr>
      <vt:lpstr>Rockwell Nova Light</vt:lpstr>
      <vt:lpstr>Times New Roman</vt:lpstr>
      <vt:lpstr>Wingdings</vt:lpstr>
      <vt:lpstr>LeafVTI</vt:lpstr>
      <vt:lpstr>Opakovanie </vt:lpstr>
      <vt:lpstr>Sústavy rovníc s dvomi neznámymi</vt:lpstr>
      <vt:lpstr>Úloha č. 1</vt:lpstr>
      <vt:lpstr>Prezentácia programu PowerPoint</vt:lpstr>
      <vt:lpstr>1. Dosadzovacia metóda</vt:lpstr>
      <vt:lpstr>2. Sčítavacia metóda</vt:lpstr>
      <vt:lpstr>Úloha. Vypočítaj systém rovníc:  1.) dosadzovacou metódou;  2.) sčítavacou metódou.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</dc:title>
  <dc:creator>Radka Schwartzová</dc:creator>
  <cp:lastModifiedBy>Radka Schwartzová</cp:lastModifiedBy>
  <cp:revision>2</cp:revision>
  <dcterms:created xsi:type="dcterms:W3CDTF">2023-03-12T20:38:54Z</dcterms:created>
  <dcterms:modified xsi:type="dcterms:W3CDTF">2023-03-12T21:15:52Z</dcterms:modified>
</cp:coreProperties>
</file>