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99CCFF"/>
    <a:srgbClr val="00800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86" autoAdjust="0"/>
  </p:normalViewPr>
  <p:slideViewPr>
    <p:cSldViewPr>
      <p:cViewPr>
        <p:scale>
          <a:sx n="104" d="100"/>
          <a:sy n="104" d="100"/>
        </p:scale>
        <p:origin x="-9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FB7A2-2330-447C-8C07-9A9A83A9E4D3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9103A-756A-4D39-A027-2B7304FFD5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9718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32895-1467-4162-B6D1-8DE12BA0A951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0B486-3EDB-46B2-BA5F-B365D82E0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1824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r>
              <a:rPr lang="en-US" smtClean="0"/>
              <a:t>11/5/2008</a:t>
            </a:r>
            <a:endParaRPr lang="en-US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DE34837-F9E7-4ECC-A2AA-2AC7E9C79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11/5/2008</a:t>
            </a:r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4837-F9E7-4ECC-A2AA-2AC7E9C79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11/5/2008</a:t>
            </a:r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4837-F9E7-4ECC-A2AA-2AC7E9C79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US" smtClean="0"/>
              <a:t>11/5/2008</a:t>
            </a:r>
            <a:endParaRPr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DE34837-F9E7-4ECC-A2AA-2AC7E9C799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r>
              <a:rPr lang="en-US" smtClean="0"/>
              <a:t>11/5/2008</a:t>
            </a:r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DE34837-F9E7-4ECC-A2AA-2AC7E9C79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11/5/2008</a:t>
            </a:r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4837-F9E7-4ECC-A2AA-2AC7E9C799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11/5/2008</a:t>
            </a:r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4837-F9E7-4ECC-A2AA-2AC7E9C799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smtClean="0"/>
              <a:t>11/5/2008</a:t>
            </a:r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DE34837-F9E7-4ECC-A2AA-2AC7E9C799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11/5/2008</a:t>
            </a:r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4837-F9E7-4ECC-A2AA-2AC7E9C79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US" smtClean="0"/>
              <a:t>11/5/2008</a:t>
            </a:r>
            <a:endParaRPr lang="en-US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DE34837-F9E7-4ECC-A2AA-2AC7E9C799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smtClean="0"/>
              <a:t>11/5/2008</a:t>
            </a:r>
            <a:endParaRPr lang="en-US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DE34837-F9E7-4ECC-A2AA-2AC7E9C799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11/5/2008</a:t>
            </a:r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DE34837-F9E7-4ECC-A2AA-2AC7E9C79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bowood-house.co.uk/i/marquis/sir_william_petty.jp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images.google.sk/imgres?imgurl=http://media.nowpublic.net/images/f9/d/f9d721a8b0751f51c7d8c29dfb7ddd2c.jpg&amp;imgrefurl=http://www.nowpublic.com/adam_smith_father_of_capitalism&amp;h=476&amp;w=343&amp;sz=39&amp;hl=sk&amp;start=161&amp;um=1&amp;usg=__zaE1EvJNcQSPLWrao-iZfGN1z6E=&amp;tbnid=gJ6oB4V3KsOGLM:&amp;tbnh=129&amp;tbnw=93&amp;prev=/images?q=Adam+Smith&amp;start=160&amp;ndsp=20&amp;um=1&amp;hl=sk&amp;sa=N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sk/imgres?imgurl=http://media.nowpublic.net/images/f9/d/f9d721a8b0751f51c7d8c29dfb7ddd2c.jpg&amp;imgrefurl=http://www.nowpublic.com/adam_smith_father_of_capitalism&amp;h=476&amp;w=343&amp;sz=39&amp;hl=sk&amp;start=161&amp;um=1&amp;usg=__zaE1EvJNcQSPLWrao-iZfGN1z6E=&amp;tbnid=gJ6oB4V3KsOGLM:&amp;tbnh=129&amp;tbnw=93&amp;prev=/images?q=Adam+Smith&amp;start=160&amp;ndsp=20&amp;um=1&amp;hl=sk&amp;sa=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econc10.bu.edu/economic_systems/Theory/Classical/ricard_xacc_anim.gif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dumfinanci.cz/images/original/say.jpg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images.google.sk/imgres?imgurl=http://www.nndb.com/people/250/000024178/malthus.jpg&amp;imgrefurl=http://www.nndb.com/people/250/000024178/&amp;h=401&amp;w=306&amp;sz=19&amp;hl=sk&amp;start=1&amp;um=1&amp;usg=__G5p6Hc91i_aTkHHPUnmYyUUII0c=&amp;tbnid=oEPgLeezr8gJFM:&amp;tbnh=124&amp;tbnw=95&amp;prev=/images?q=Thomas+Robert+Malthus&amp;um=1&amp;hl=sk&amp;sa=G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images.google.sk/imgres?imgurl=http://media-2.web.britannica.com/eb-media/68/99068-004-A8011C46.jpg&amp;imgrefurl=http://www.britannica.com/EBchecked/topic-art/382623/95082/John-Stuart-Mill-carte-de-visite-1884&amp;h=450&amp;w=317&amp;sz=16&amp;hl=sk&amp;start=6&amp;um=1&amp;usg=__jd0ng4sroKI1LzFtBxOhoi-ct84=&amp;tbnid=TK11cuzO2WINcM:&amp;tbnh=127&amp;tbnw=89&amp;prev=/images?q=john+Stuart+Mill&amp;um=1&amp;hl=sk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19.jpeg"/><Relationship Id="rId2" Type="http://schemas.openxmlformats.org/officeDocument/2006/relationships/hyperlink" Target="http://esoriano.files.wordpress.com/2007/07/marx.jpg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images.google.sk/imgres?imgurl=http://members.surfeu.at/horvath/lenin.jpg&amp;imgrefurl=http://members.surfeu.at/horvath/lenin.htm&amp;h=400&amp;w=295&amp;sz=31&amp;hl=sk&amp;start=6&amp;usg=__bmGHklmlCQEn3dXzbIlXe4igisU=&amp;tbnid=O4V1Bf9h0kliqM:&amp;tbnh=124&amp;tbnw=91&amp;prev=/images?q=Lenin&amp;gbv=2&amp;hl=sk&amp;sa=G" TargetMode="External"/><Relationship Id="rId5" Type="http://schemas.openxmlformats.org/officeDocument/2006/relationships/image" Target="../media/image18.jpeg"/><Relationship Id="rId4" Type="http://schemas.openxmlformats.org/officeDocument/2006/relationships/hyperlink" Target="http://images.google.sk/imgres?imgurl=http://d9544282.fb.joyent.us/philosophers/images/Engels.jpg&amp;imgrefurl=http://apps.facebook.com/philosophers/preview.php?philosopher=Engels&amp;page=9&amp;h=441&amp;w=374&amp;sz=41&amp;hl=sk&amp;start=43&amp;usg=__oCxDLBan1XkYwVivafbDoQDJtqk=&amp;tbnid=m6sZd500wDHe2M:&amp;tbnh=127&amp;tbnw=108&amp;prev=/images?q=Engels&amp;start=40&amp;gbv=2&amp;ndsp=20&amp;hl=sk&amp;sa=N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://images.google.sk/imgres?imgurl=http://www.ehcweb.ehc.edu/faculty/balove/web/marshall.gif&amp;imgrefurl=http://www.ehcweb.ehc.edu/faculty/balove/web/greatecons.htm&amp;h=236&amp;w=137&amp;sz=35&amp;hl=sk&amp;start=2&amp;usg=__krQcFU3Jtc5RTTh1cTu3f0ZZiY8=&amp;tbnid=JupSOz9NMlB4zM:&amp;tbnh=109&amp;tbnw=63&amp;prev=/images?q=Alfr%C3%A9d+Marshall&amp;gbv=2&amp;hl=sk&amp;sa=G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images.google.sk/imgres?imgurl=http://www.liberalhistory.org.uk/uploads/keynes.jpg&amp;imgrefurl=http://www.liberalhistory.org.uk/person.php?person_id=107&amp;h=300&amp;w=250&amp;sz=36&amp;hl=sk&amp;start=2&amp;um=1&amp;usg=__bTignynWR0CgoYpbKlWoPOB32Cc=&amp;tbnid=zoNZf55OhoeONM:&amp;tbnh=116&amp;tbnw=97&amp;prev=/images?q=Keynes&amp;um=1&amp;hl=sk&amp;sa=N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images.google.sk/imgres?imgurl=http://www.rhsager.com/blog/wp-content/uploads/2006/11/friedman.jpg&amp;imgrefurl=http://www.rhsager.com/blog/index.php/2006/11/17/milton-friedman-1912-2006/&amp;h=348&amp;w=302&amp;sz=28&amp;hl=sk&amp;start=2&amp;um=1&amp;usg=__ufRfhmqcCmDBgnC1XBQEVkUaRA4=&amp;tbnid=XfiwatDcE24vIM:&amp;tbnh=120&amp;tbnw=104&amp;prev=/images?q=Friedman&amp;um=1&amp;hl=sk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jpeg"/><Relationship Id="rId4" Type="http://schemas.openxmlformats.org/officeDocument/2006/relationships/hyperlink" Target="http://images.google.sk/imgres?imgurl=http://upload.wikimedia.org/wikipedia/commons/thumb/4/4c/Paul_Samuelson.gif/250px-Paul_Samuelson.gif&amp;imgrefurl=http://pt.wikipedia.org/wiki/Paul_Samuelson&amp;h=324&amp;w=250&amp;sz=45&amp;hl=sk&amp;start=18&amp;um=1&amp;usg=__v-d65w_HUV7Bqwj5Xsguq41GUpY=&amp;tbnid=CIkBpuc2vD5TJM:&amp;tbnh=118&amp;tbnw=91&amp;prev=/images?q=Samuelson&amp;um=1&amp;hl=sk&amp;sa=G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images.google.sk/imgres?imgurl=http://lh3.ggpht.com/_IbiVDmm6hAk/RvSd5eTFgqI/AAAAAAAAAEY/9OQ3JU0oS_s/5.jpg&amp;imgrefurl=http://picasaweb.google.com/lh/photo/g5-HqPfHwy_RmkRANxZ8YQ&amp;h=960&amp;w=1280&amp;sz=11&amp;hl=sk&amp;start=6&amp;um=1&amp;usg=__Ag1NeFBaJ8beDSW_Y0WnP0p-424=&amp;tbnid=3c7NkU6Po_X8NM:&amp;tbnh=113&amp;tbnw=150&amp;prev=/images?q=Robert+E.+Lucas&amp;um=1&amp;hl=sk&amp;sa=G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jpeg"/><Relationship Id="rId4" Type="http://schemas.openxmlformats.org/officeDocument/2006/relationships/hyperlink" Target="http://images.google.sk/imgres?imgurl=http://www.pbs.org/newshour/images/economy/july-dec04/0914economicsbarro3.jpg&amp;imgrefurl=http://www.pbs.org/newshour/bb/economy/july-dec04/policy_9-14.html&amp;h=149&amp;w=170&amp;sz=14&amp;hl=sk&amp;start=6&amp;um=1&amp;usg=__Ag9Ef8QWbePmeGWeEFwJiD2CSQA=&amp;tbnid=22w-y_b8FykFcM:&amp;tbnh=87&amp;tbnw=99&amp;prev=/images?q=Robert+Barro&amp;um=1&amp;hl=sk&amp;sa=G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://www.philadelphia-reflections.com/images/Laffer.JPG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aktualne.centrum.sk/ekonomika/svet-a-ekonomika/clanek.phtml?id=1166527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home.datacomm.ch/biografien/images/aristoteles.jpg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hyperlink" Target="http://upload.wikimedia.org/wikipedia/commons/thumb/8/8e/Xenophon.jpg/180px-Xenophon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s.google.sk/imgres?imgurl=http://astro.pef.zcu.cz/hvezdy/obr/extrasolar/epicurus.jpg&amp;imgrefurl=http://www.astro.pef.zcu.cz/hvezdy/extrasolar/&amp;h=168&amp;w=131&amp;sz=11&amp;hl=sk&amp;start=10&amp;usg=__wQf2Xmc_-iH5-Oi-FwG7ooceEVY=&amp;tbnid=_wLjjglcBTgR6M:&amp;tbnh=99&amp;tbnw=77&amp;prev=/images?q=Epikuros&amp;gbv=2&amp;hl=sk" TargetMode="External"/><Relationship Id="rId11" Type="http://schemas.openxmlformats.org/officeDocument/2006/relationships/image" Target="../media/image6.jpeg"/><Relationship Id="rId5" Type="http://schemas.openxmlformats.org/officeDocument/2006/relationships/image" Target="../media/image3.jpeg"/><Relationship Id="rId10" Type="http://schemas.openxmlformats.org/officeDocument/2006/relationships/hyperlink" Target="http://images.google.sk/imgres?imgurl=http://www.laeditorialvirtual.com.ar/Pages/Platon/PlatonImage.jpg&amp;imgrefurl=http://www.laeditorialvirtual.com.ar/Pages/Platon/LaRepublica_00.html&amp;h=371&amp;w=280&amp;sz=32&amp;hl=sk&amp;start=1&amp;usg=__-G9B9mqyX3Snl0LpJc9HyGIpKiE=&amp;tbnid=9ia9f_QUCCS2aM:&amp;tbnh=122&amp;tbnw=92&amp;prev=/images?q=Plat%C3%B3n&amp;gbv=2&amp;hl=sk&amp;sa=G" TargetMode="External"/><Relationship Id="rId4" Type="http://schemas.openxmlformats.org/officeDocument/2006/relationships/hyperlink" Target="http://images.google.sk/imgres?imgurl=http://www.kumran.sk/images/bibliastnadkoza.jpg&amp;imgrefurl=http://www.kumran.sk/index.php?cPath=43&amp;&amp;page=4&amp;h=453&amp;w=322&amp;sz=14&amp;hl=sk&amp;start=10&amp;usg=__Syl7bJtSF6afvI6KjoA2YjlCn3o=&amp;tbnid=Y1mLd0WVA3ivwM:&amp;tbnh=127&amp;tbnw=90&amp;prev=/images?q=Biblia&amp;gbv=2&amp;ndsp=20&amp;hl=sk&amp;sa=N" TargetMode="External"/><Relationship Id="rId9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tvojepeniaze.pravda.sk/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click.sk/returns/redirect.php?goto=114&amp;pr=0.1&amp;wid=3433&amp;tstamp=1283674680&amp;pid=785&amp;cd=24f47d360fc5dfdf8bd538000ee62a8a" TargetMode="External"/><Relationship Id="rId2" Type="http://schemas.openxmlformats.org/officeDocument/2006/relationships/hyperlink" Target="http://www.inclick.sk/returns/redirect.php?goto=76&amp;pr=0.11&amp;wid=472&amp;tstamp=1283674680&amp;pid=785&amp;cd=76c0337c9e9e92908e66a3a12a4dc569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dovky.cz/znaji-vztah-politiky-a-nezamestnanosti-f0n-/ln_noviny.asp?c=A101012_000059_ln_noviny_sko&amp;klic=239355&amp;mes=101012_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images.google.sk/imgres?imgurl=http://astro.pef.zcu.cz/hvezdy/obr/extrasolar/epicurus.jpg&amp;imgrefurl=http://www.astro.pef.zcu.cz/hvezdy/extrasolar/&amp;h=168&amp;w=131&amp;sz=11&amp;hl=sk&amp;start=10&amp;usg=__wQf2Xmc_-iH5-Oi-FwG7ooceEVY=&amp;tbnid=_wLjjglcBTgR6M:&amp;tbnh=99&amp;tbnw=77&amp;prev=/images?q=Epikuros&amp;gbv=2&amp;hl=sk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images.google.sk/imgres?imgurl=http://www.laeditorialvirtual.com.ar/Pages/Platon/PlatonImage.jpg&amp;imgrefurl=http://www.laeditorialvirtual.com.ar/Pages/Platon/LaRepublica_00.html&amp;h=371&amp;w=280&amp;sz=32&amp;hl=sk&amp;start=1&amp;usg=__-G9B9mqyX3Snl0LpJc9HyGIpKiE=&amp;tbnid=9ia9f_QUCCS2aM:&amp;tbnh=122&amp;tbnw=92&amp;prev=/images?q=Plat%C3%B3n&amp;gbv=2&amp;hl=sk&amp;sa=G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home.datacomm.ch/biografien/images/aristoteles.jpg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images.google.sk/imgres?imgurl=http://upload.wikimedia.org/wikipedia/commons/thumb/e/e3/St-thomas-aquinas.jpg/230px-St-thomas-aquinas.jpg&amp;imgrefurl=http://sk.wikipedia.org/wiki/Tom%C3%A1%C5%A1_Akvinsk%C3%BD&amp;h=350&amp;w=230&amp;sz=30&amp;hl=sk&amp;start=18&amp;usg=__d1zwJ-rbZKLZYccjRXGLQ3YcJS0=&amp;tbnid=fRfbxGqqh25KFM:&amp;tbnh=120&amp;tbnw=79&amp;prev=/images?q=Akvinsk%C3%BD&amp;gbv=2&amp;hl=s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0.jpeg"/><Relationship Id="rId2" Type="http://schemas.openxmlformats.org/officeDocument/2006/relationships/hyperlink" Target="http://images.google.sk/imgres?imgurl=http://upload.wikimedia.org/wikipedia/commons/1/14/Thomas_Mun.gif&amp;imgrefurl=http://commons.wikimedia.org/wiki/Image:Thomas_Mun.gif&amp;h=241&amp;w=200&amp;sz=11&amp;hl=sk&amp;start=1&amp;usg=__aPIourq1lH-8lbb82QlrN-R2xGA=&amp;tbnid=nHNMUA33p1J7hM:&amp;tbnh=110&amp;tbnw=91&amp;prev=/images?q=Thomas+Mun&amp;gbv=2&amp;hl=s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s.google.sk/imgres?imgurl=http://www.spaniadolina.sk/historpict/osobnoasti/thumb/jozef2.jpg&amp;imgrefurl=http://www.spaniadolina.sk/ilustr_hist.html&amp;h=100&amp;w=74&amp;sz=3&amp;hl=sk&amp;start=14&amp;um=1&amp;usg=__r0zdLByCvGGorM0966h1-EnCjWA=&amp;tbnid=zja373xGhQGBnM:&amp;tbnh=82&amp;tbnw=61&amp;prev=/images?q=Jozef+II.&amp;um=1&amp;hl=sk" TargetMode="External"/><Relationship Id="rId5" Type="http://schemas.openxmlformats.org/officeDocument/2006/relationships/image" Target="../media/image9.jpeg"/><Relationship Id="rId4" Type="http://schemas.openxmlformats.org/officeDocument/2006/relationships/hyperlink" Target="http://images.google.sk/imgres?imgurl=http://www.plus1den.sk/images/vydanie/2007/07/07/ine-temy/perex/mariaterezia.jpg&amp;imgrefurl=http://www.plus1den.sk/2007/07/07/ine-temy/sutaz-centrum-uhorskej-korunovacie.html&amp;h=180&amp;w=187&amp;sz=11&amp;hl=sk&amp;start=101&amp;um=1&amp;usg=__n5xqIXR9smtubjC5T4Mi4MMFcAs=&amp;tbnid=SxLkYEajYqWKdM:&amp;tbnh=98&amp;tbnw=102&amp;prev=/images?q=M%C3%A1ria+Ter%C3%A9zia+a+jej+syn&amp;start=100&amp;ndsp=20&amp;um=1&amp;hl=sk&amp;sa=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858000" cy="1894362"/>
          </a:xfrm>
        </p:spPr>
        <p:txBody>
          <a:bodyPr>
            <a:noAutofit/>
          </a:bodyPr>
          <a:lstStyle/>
          <a:p>
            <a:r>
              <a:rPr lang="sk-SK" sz="720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Dejiny ekonomického myslenia </a:t>
            </a:r>
            <a:endParaRPr lang="en-US" sz="720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Podnadpis 5"/>
          <p:cNvSpPr>
            <a:spLocks noGrp="1"/>
          </p:cNvSpPr>
          <p:nvPr>
            <p:ph type="subTitle" idx="1"/>
          </p:nvPr>
        </p:nvSpPr>
        <p:spPr>
          <a:xfrm>
            <a:off x="2428860" y="6289182"/>
            <a:ext cx="6172200" cy="568818"/>
          </a:xfrm>
        </p:spPr>
        <p:txBody>
          <a:bodyPr/>
          <a:lstStyle/>
          <a:p>
            <a:r>
              <a:rPr lang="sk-SK" smtClean="0"/>
              <a:t>Ing. Daniela Skladanová, 2008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b="1" smtClean="0">
                <a:solidFill>
                  <a:srgbClr val="000099"/>
                </a:solidFill>
              </a:rPr>
              <a:t>Hlavné myšlinky Merkantilizmu</a:t>
            </a:r>
            <a:endParaRPr lang="en-US" sz="3600" b="1">
              <a:solidFill>
                <a:srgbClr val="000099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214282" y="1571612"/>
            <a:ext cx="8358246" cy="4873752"/>
          </a:xfrm>
        </p:spPr>
        <p:txBody>
          <a:bodyPr>
            <a:noAutofit/>
          </a:bodyPr>
          <a:lstStyle/>
          <a:p>
            <a:r>
              <a:rPr lang="sk-SK" sz="3200" b="1" smtClean="0"/>
              <a:t>Nesprávne pochopenie pojmu národné hospodárstvo.</a:t>
            </a:r>
          </a:p>
          <a:p>
            <a:r>
              <a:rPr lang="sk-SK" sz="3200" b="1" smtClean="0">
                <a:solidFill>
                  <a:srgbClr val="0070C0"/>
                </a:solidFill>
              </a:rPr>
              <a:t>Pojem bohatstvo stotožnil s pojmom peniaze - drahé kovy.</a:t>
            </a:r>
          </a:p>
          <a:p>
            <a:r>
              <a:rPr lang="sk-SK" sz="3200" b="1" smtClean="0"/>
              <a:t>Presadzovanie politiky aktívnej platobnej bilancie.</a:t>
            </a:r>
          </a:p>
          <a:p>
            <a:r>
              <a:rPr lang="sk-SK" sz="3200" b="1" smtClean="0">
                <a:solidFill>
                  <a:srgbClr val="0070C0"/>
                </a:solidFill>
              </a:rPr>
              <a:t>Reštrikcia dovozu a v neskoršom období podpora vývozu.</a:t>
            </a:r>
          </a:p>
          <a:p>
            <a:r>
              <a:rPr lang="sk-SK" sz="3200" b="1" smtClean="0"/>
              <a:t>Intenzívne zasahovanie štátu do ekonomiky.</a:t>
            </a:r>
            <a:endParaRPr 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sz="4800" b="1" smtClean="0">
                <a:solidFill>
                  <a:srgbClr val="000099"/>
                </a:solidFill>
              </a:rPr>
              <a:t>Fyziokratizmus</a:t>
            </a:r>
            <a:br>
              <a:rPr lang="sk-SK" sz="4800" b="1" smtClean="0">
                <a:solidFill>
                  <a:srgbClr val="000099"/>
                </a:solidFill>
              </a:rPr>
            </a:br>
            <a:r>
              <a:rPr lang="sk-SK" sz="3100" b="1" smtClean="0">
                <a:solidFill>
                  <a:srgbClr val="000099"/>
                </a:solidFill>
              </a:rPr>
              <a:t>druhá polovica 18. storočia</a:t>
            </a:r>
            <a:endParaRPr lang="en-US" sz="3100" b="1">
              <a:solidFill>
                <a:srgbClr val="000099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k-SK" smtClean="0">
                <a:solidFill>
                  <a:srgbClr val="C00000"/>
                </a:solidFill>
              </a:rPr>
              <a:t>Hlavné myšlienky:</a:t>
            </a:r>
          </a:p>
          <a:p>
            <a:pPr>
              <a:buNone/>
            </a:pPr>
            <a:r>
              <a:rPr lang="sk-SK" smtClean="0"/>
              <a:t>    - zdrojom bohatstva nie je obchod, ale výroba v </a:t>
            </a:r>
          </a:p>
          <a:p>
            <a:pPr>
              <a:buNone/>
            </a:pPr>
            <a:r>
              <a:rPr lang="sk-SK" smtClean="0"/>
              <a:t>      poľnohospodárstve – hlavný zdroj bohatstva,</a:t>
            </a:r>
          </a:p>
          <a:p>
            <a:pPr>
              <a:buNone/>
            </a:pPr>
            <a:r>
              <a:rPr lang="sk-SK" smtClean="0"/>
              <a:t>    </a:t>
            </a:r>
            <a:r>
              <a:rPr lang="sk-SK" smtClean="0">
                <a:solidFill>
                  <a:srgbClr val="0070C0"/>
                </a:solidFill>
              </a:rPr>
              <a:t>- odmieta glorifikáciu peňazí a drahých kovov,</a:t>
            </a:r>
          </a:p>
          <a:p>
            <a:pPr>
              <a:buNone/>
            </a:pPr>
            <a:r>
              <a:rPr lang="sk-SK" smtClean="0"/>
              <a:t>    - podmienkou normálneho fungovania ekonomiky  </a:t>
            </a:r>
          </a:p>
          <a:p>
            <a:pPr>
              <a:buNone/>
            </a:pPr>
            <a:r>
              <a:rPr lang="sk-SK" smtClean="0"/>
              <a:t>      je koncepcia prirodzeného poriadku,</a:t>
            </a:r>
          </a:p>
          <a:p>
            <a:pPr>
              <a:buNone/>
            </a:pPr>
            <a:r>
              <a:rPr lang="sk-SK" smtClean="0"/>
              <a:t>    </a:t>
            </a:r>
            <a:r>
              <a:rPr lang="sk-SK" smtClean="0">
                <a:solidFill>
                  <a:srgbClr val="0070C0"/>
                </a:solidFill>
              </a:rPr>
              <a:t>- súkromné vlastníctvo – jedno základných práv </a:t>
            </a:r>
          </a:p>
          <a:p>
            <a:pPr>
              <a:buNone/>
            </a:pPr>
            <a:r>
              <a:rPr lang="sk-SK" smtClean="0">
                <a:solidFill>
                  <a:srgbClr val="0070C0"/>
                </a:solidFill>
              </a:rPr>
              <a:t>     človeka,</a:t>
            </a:r>
          </a:p>
          <a:p>
            <a:pPr>
              <a:buNone/>
            </a:pPr>
            <a:r>
              <a:rPr lang="sk-SK" smtClean="0"/>
              <a:t>    - odmieta štátne zásahy do ekonomiky a politika </a:t>
            </a:r>
          </a:p>
          <a:p>
            <a:pPr>
              <a:buNone/>
            </a:pPr>
            <a:r>
              <a:rPr lang="sk-SK" smtClean="0"/>
              <a:t>      štátu má spočívať na princípe „laissez faire“</a:t>
            </a:r>
          </a:p>
          <a:p>
            <a:pPr>
              <a:buNone/>
            </a:pPr>
            <a:r>
              <a:rPr lang="sk-SK" smtClean="0"/>
              <a:t>     </a:t>
            </a:r>
            <a:endParaRPr lang="en-US"/>
          </a:p>
        </p:txBody>
      </p:sp>
      <p:sp>
        <p:nvSpPr>
          <p:cNvPr id="4" name="BlokTextu 3"/>
          <p:cNvSpPr txBox="1"/>
          <p:nvPr/>
        </p:nvSpPr>
        <p:spPr>
          <a:xfrm>
            <a:off x="357158" y="5857892"/>
            <a:ext cx="75724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Hlavný predstavitelia</a:t>
            </a:r>
            <a:r>
              <a:rPr lang="sk-SK" sz="2800" b="1" smtClean="0">
                <a:latin typeface="Arial" pitchFamily="34" charset="0"/>
                <a:cs typeface="Arial" pitchFamily="34" charset="0"/>
              </a:rPr>
              <a:t>: Francois Quesnay,    </a:t>
            </a:r>
          </a:p>
          <a:p>
            <a:r>
              <a:rPr lang="sk-SK" sz="2800" b="1">
                <a:latin typeface="Arial" pitchFamily="34" charset="0"/>
                <a:cs typeface="Arial" pitchFamily="34" charset="0"/>
              </a:rPr>
              <a:t> </a:t>
            </a:r>
            <a:r>
              <a:rPr lang="sk-SK" sz="2800" b="1" smtClean="0">
                <a:latin typeface="Arial" pitchFamily="34" charset="0"/>
                <a:cs typeface="Arial" pitchFamily="34" charset="0"/>
              </a:rPr>
              <a:t>                                     A. R. Turgot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sz="5400" b="1" smtClean="0">
                <a:solidFill>
                  <a:srgbClr val="000099"/>
                </a:solidFill>
              </a:rPr>
              <a:t>Klasická ekonómia</a:t>
            </a:r>
            <a:br>
              <a:rPr lang="sk-SK" sz="5400" b="1" smtClean="0">
                <a:solidFill>
                  <a:srgbClr val="000099"/>
                </a:solidFill>
              </a:rPr>
            </a:br>
            <a:r>
              <a:rPr lang="sk-SK" sz="2000" b="1" smtClean="0">
                <a:solidFill>
                  <a:srgbClr val="000099"/>
                </a:solidFill>
              </a:rPr>
              <a:t>druhá polovica 18. storočia – 70-te roky 19. storočia</a:t>
            </a:r>
            <a:endParaRPr lang="en-US" sz="5400" b="1">
              <a:solidFill>
                <a:srgbClr val="000099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86700" cy="4873752"/>
          </a:xfrm>
        </p:spPr>
        <p:txBody>
          <a:bodyPr/>
          <a:lstStyle/>
          <a:p>
            <a:pPr>
              <a:buNone/>
            </a:pPr>
            <a:r>
              <a:rPr lang="sk-SK" smtClean="0"/>
              <a:t>Predchodcom klasickej ekonómie - </a:t>
            </a:r>
            <a:r>
              <a:rPr lang="sk-SK" smtClean="0">
                <a:solidFill>
                  <a:srgbClr val="C00000"/>
                </a:solidFill>
              </a:rPr>
              <a:t>William Petty - </a:t>
            </a:r>
            <a:r>
              <a:rPr lang="sk-SK" smtClean="0"/>
              <a:t>zakladateľ klasickej ekonómie, vyvolal rozklad merkantilizmu.</a:t>
            </a:r>
          </a:p>
          <a:p>
            <a:pPr>
              <a:buNone/>
            </a:pPr>
            <a:r>
              <a:rPr lang="sk-SK" smtClean="0"/>
              <a:t>    - položil a vytvoril základy </a:t>
            </a:r>
            <a:r>
              <a:rPr lang="sk-SK" smtClean="0">
                <a:solidFill>
                  <a:srgbClr val="C00000"/>
                </a:solidFill>
              </a:rPr>
              <a:t>teórie pracovnej </a:t>
            </a:r>
          </a:p>
          <a:p>
            <a:pPr>
              <a:buNone/>
            </a:pPr>
            <a:r>
              <a:rPr lang="sk-SK" smtClean="0">
                <a:solidFill>
                  <a:srgbClr val="C00000"/>
                </a:solidFill>
              </a:rPr>
              <a:t>      hodnoty.</a:t>
            </a:r>
          </a:p>
          <a:p>
            <a:pPr>
              <a:buNone/>
            </a:pPr>
            <a:endParaRPr lang="sk-SK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sk-SK" smtClean="0">
                <a:solidFill>
                  <a:srgbClr val="C00000"/>
                </a:solidFill>
              </a:rPr>
              <a:t>Pokračovatelia: </a:t>
            </a:r>
            <a:r>
              <a:rPr lang="sk-SK" smtClean="0">
                <a:solidFill>
                  <a:srgbClr val="000099"/>
                </a:solidFill>
              </a:rPr>
              <a:t>Adam Smith (1723 – 1790)</a:t>
            </a:r>
          </a:p>
          <a:p>
            <a:pPr>
              <a:buNone/>
            </a:pPr>
            <a:r>
              <a:rPr lang="sk-SK" smtClean="0">
                <a:solidFill>
                  <a:srgbClr val="000099"/>
                </a:solidFill>
              </a:rPr>
              <a:t>                          David Ricardo (1772 – 1823)</a:t>
            </a:r>
          </a:p>
          <a:p>
            <a:pPr>
              <a:buNone/>
            </a:pPr>
            <a:r>
              <a:rPr lang="sk-SK" smtClean="0">
                <a:solidFill>
                  <a:srgbClr val="000099"/>
                </a:solidFill>
              </a:rPr>
              <a:t>                          Jean Baptiste Say (1767 – 1832)</a:t>
            </a:r>
          </a:p>
          <a:p>
            <a:pPr>
              <a:buNone/>
            </a:pPr>
            <a:r>
              <a:rPr lang="sk-SK" smtClean="0">
                <a:solidFill>
                  <a:srgbClr val="000099"/>
                </a:solidFill>
              </a:rPr>
              <a:t>			    Thomas Robert Malthus (1766 – 1834)</a:t>
            </a:r>
          </a:p>
          <a:p>
            <a:pPr>
              <a:buNone/>
            </a:pPr>
            <a:r>
              <a:rPr lang="sk-SK" smtClean="0">
                <a:solidFill>
                  <a:srgbClr val="000099"/>
                </a:solidFill>
              </a:rPr>
              <a:t>                          John Stuart Mill (1806 – 1873)</a:t>
            </a:r>
            <a:endParaRPr lang="sk-SK" smtClean="0"/>
          </a:p>
        </p:txBody>
      </p:sp>
      <p:pic>
        <p:nvPicPr>
          <p:cNvPr id="22530" name="Picture 2" descr="http://tbn0.google.com/images?q=tbn:Hwp7D0c8W3J5SM:http://www.bowood-house.co.uk/i/marquis/sir_william_petty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68" y="1357298"/>
            <a:ext cx="1589909" cy="20717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>
                <a:solidFill>
                  <a:srgbClr val="000099"/>
                </a:solidFill>
              </a:rPr>
              <a:t>Adam Smith (1723 – 1790)</a:t>
            </a:r>
            <a:endParaRPr lang="en-US"/>
          </a:p>
        </p:txBody>
      </p:sp>
      <p:sp>
        <p:nvSpPr>
          <p:cNvPr id="3" name="BlokTextu 2"/>
          <p:cNvSpPr txBox="1"/>
          <p:nvPr/>
        </p:nvSpPr>
        <p:spPr>
          <a:xfrm>
            <a:off x="285720" y="2333685"/>
            <a:ext cx="8358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sk-SK" sz="2400"/>
              <a:t> </a:t>
            </a:r>
            <a:r>
              <a:rPr lang="sk-SK" smtClean="0"/>
              <a:t> </a:t>
            </a:r>
            <a:r>
              <a:rPr lang="sk-SK" sz="32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Otec ekonómie: </a:t>
            </a:r>
            <a:r>
              <a:rPr lang="sk-SK" sz="3200" b="1" smtClean="0">
                <a:latin typeface="Arial" pitchFamily="34" charset="0"/>
                <a:cs typeface="Arial" pitchFamily="34" charset="0"/>
              </a:rPr>
              <a:t>dielo Pojednanie o  </a:t>
            </a:r>
          </a:p>
          <a:p>
            <a:pPr>
              <a:buClr>
                <a:srgbClr val="C00000"/>
              </a:buClr>
            </a:pPr>
            <a:r>
              <a:rPr lang="sk-SK" sz="3200" b="1">
                <a:latin typeface="Arial" pitchFamily="34" charset="0"/>
                <a:cs typeface="Arial" pitchFamily="34" charset="0"/>
              </a:rPr>
              <a:t> </a:t>
            </a:r>
            <a:r>
              <a:rPr lang="sk-SK" sz="3200" b="1" smtClean="0">
                <a:latin typeface="Arial" pitchFamily="34" charset="0"/>
                <a:cs typeface="Arial" pitchFamily="34" charset="0"/>
              </a:rPr>
              <a:t>  podstate a pôvode bohatstva národov</a:t>
            </a:r>
          </a:p>
          <a:p>
            <a:pPr>
              <a:buClr>
                <a:srgbClr val="C00000"/>
              </a:buClr>
            </a:pPr>
            <a:endParaRPr lang="sk-SK" sz="3200" b="1" smtClean="0">
              <a:latin typeface="Arial" pitchFamily="34" charset="0"/>
              <a:cs typeface="Arial" pitchFamily="34" charset="0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sk-SK" sz="32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32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Ekonómia </a:t>
            </a:r>
            <a:r>
              <a:rPr lang="sk-SK" sz="3200" b="1" smtClean="0">
                <a:latin typeface="Arial" pitchFamily="34" charset="0"/>
                <a:cs typeface="Arial" pitchFamily="34" charset="0"/>
              </a:rPr>
              <a:t>sa stáva samostatnou </a:t>
            </a:r>
          </a:p>
          <a:p>
            <a:pPr>
              <a:buClr>
                <a:srgbClr val="C00000"/>
              </a:buClr>
            </a:pPr>
            <a:r>
              <a:rPr lang="sk-SK" sz="3200" b="1">
                <a:latin typeface="Arial" pitchFamily="34" charset="0"/>
                <a:cs typeface="Arial" pitchFamily="34" charset="0"/>
              </a:rPr>
              <a:t> </a:t>
            </a:r>
            <a:r>
              <a:rPr lang="sk-SK" sz="3200" b="1" smtClean="0">
                <a:latin typeface="Arial" pitchFamily="34" charset="0"/>
                <a:cs typeface="Arial" pitchFamily="34" charset="0"/>
              </a:rPr>
              <a:t>  spoločenskou vedou, oddeľuje sa od </a:t>
            </a:r>
          </a:p>
          <a:p>
            <a:pPr>
              <a:buClr>
                <a:srgbClr val="C00000"/>
              </a:buClr>
            </a:pPr>
            <a:r>
              <a:rPr lang="sk-SK" sz="3200" b="1">
                <a:latin typeface="Arial" pitchFamily="34" charset="0"/>
                <a:cs typeface="Arial" pitchFamily="34" charset="0"/>
              </a:rPr>
              <a:t> </a:t>
            </a:r>
            <a:r>
              <a:rPr lang="sk-SK" sz="3200" b="1" smtClean="0">
                <a:latin typeface="Arial" pitchFamily="34" charset="0"/>
                <a:cs typeface="Arial" pitchFamily="34" charset="0"/>
              </a:rPr>
              <a:t>  filozofie.</a:t>
            </a:r>
          </a:p>
          <a:p>
            <a:pPr>
              <a:buClr>
                <a:srgbClr val="C00000"/>
              </a:buClr>
            </a:pPr>
            <a:endParaRPr lang="sk-SK" sz="3200" b="1" smtClean="0">
              <a:latin typeface="Arial" pitchFamily="34" charset="0"/>
              <a:cs typeface="Arial" pitchFamily="34" charset="0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sk-SK" sz="3200" b="1" smtClean="0">
                <a:latin typeface="Arial" pitchFamily="34" charset="0"/>
                <a:cs typeface="Arial" pitchFamily="34" charset="0"/>
              </a:rPr>
              <a:t> Vytvoril teóriu neviditeľnej ruky – </a:t>
            </a:r>
          </a:p>
          <a:p>
            <a:pPr>
              <a:buClr>
                <a:srgbClr val="C00000"/>
              </a:buClr>
            </a:pPr>
            <a:r>
              <a:rPr lang="sk-SK" sz="3200" b="1">
                <a:latin typeface="Arial" pitchFamily="34" charset="0"/>
                <a:cs typeface="Arial" pitchFamily="34" charset="0"/>
              </a:rPr>
              <a:t> </a:t>
            </a:r>
            <a:r>
              <a:rPr lang="sk-SK" sz="3200" b="1" smtClean="0">
                <a:latin typeface="Arial" pitchFamily="34" charset="0"/>
                <a:cs typeface="Arial" pitchFamily="34" charset="0"/>
              </a:rPr>
              <a:t>  dnes je to vlastne trhový mechanizmus.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 descr="http://tbn0.google.com/images?q=tbn:gJ6oB4V3KsOGLM:http://media.nowpublic.net/images/f9/d/f9d721a8b0751f51c7d8c29dfb7ddd2c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84" y="235029"/>
            <a:ext cx="1530101" cy="212240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>
                <a:solidFill>
                  <a:srgbClr val="000099"/>
                </a:solidFill>
              </a:rPr>
              <a:t>Adam Smith (1723 – 1790)</a:t>
            </a:r>
            <a:endParaRPr lang="en-US"/>
          </a:p>
        </p:txBody>
      </p:sp>
      <p:sp>
        <p:nvSpPr>
          <p:cNvPr id="3" name="BlokTextu 2"/>
          <p:cNvSpPr txBox="1"/>
          <p:nvPr/>
        </p:nvSpPr>
        <p:spPr>
          <a:xfrm>
            <a:off x="500034" y="1564243"/>
            <a:ext cx="807249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smtClean="0">
                <a:latin typeface="+mj-lt"/>
              </a:rPr>
              <a:t>Bol stúpencom a hlásateľom </a:t>
            </a:r>
            <a:r>
              <a:rPr lang="sk-SK" sz="3200" smtClean="0">
                <a:solidFill>
                  <a:srgbClr val="C00000"/>
                </a:solidFill>
                <a:latin typeface="+mj-lt"/>
              </a:rPr>
              <a:t>hospodárskeho liberalizmu</a:t>
            </a:r>
            <a:r>
              <a:rPr lang="sk-SK" sz="3200" smtClean="0">
                <a:latin typeface="+mj-lt"/>
              </a:rPr>
              <a:t>.</a:t>
            </a:r>
          </a:p>
          <a:p>
            <a:endParaRPr lang="sk-SK" sz="3200" smtClean="0">
              <a:latin typeface="+mj-lt"/>
            </a:endParaRPr>
          </a:p>
          <a:p>
            <a:r>
              <a:rPr lang="sk-SK" sz="3200" smtClean="0">
                <a:latin typeface="+mj-lt"/>
              </a:rPr>
              <a:t>Podľa A. Smitha </a:t>
            </a:r>
          </a:p>
          <a:p>
            <a:pPr>
              <a:buClr>
                <a:srgbClr val="C00000"/>
              </a:buClr>
              <a:buFont typeface="Wingdings" pitchFamily="2" charset="2"/>
              <a:buChar char="v"/>
            </a:pPr>
            <a:r>
              <a:rPr lang="sk-SK" sz="3200">
                <a:latin typeface="+mj-lt"/>
              </a:rPr>
              <a:t> </a:t>
            </a:r>
            <a:r>
              <a:rPr lang="sk-SK" sz="3200" smtClean="0">
                <a:latin typeface="+mj-lt"/>
              </a:rPr>
              <a:t>hodnotu tovaru určuje množstvo práce </a:t>
            </a:r>
          </a:p>
          <a:p>
            <a:r>
              <a:rPr lang="sk-SK" sz="3200">
                <a:latin typeface="+mj-lt"/>
              </a:rPr>
              <a:t> </a:t>
            </a:r>
            <a:r>
              <a:rPr lang="sk-SK" sz="3200" smtClean="0">
                <a:latin typeface="+mj-lt"/>
              </a:rPr>
              <a:t>   vynaloženej na výrobu tovaru,</a:t>
            </a:r>
          </a:p>
          <a:p>
            <a:pPr>
              <a:buClr>
                <a:srgbClr val="C00000"/>
              </a:buClr>
              <a:buFont typeface="Wingdings" pitchFamily="2" charset="2"/>
              <a:buChar char="v"/>
            </a:pPr>
            <a:r>
              <a:rPr lang="sk-SK" sz="3200">
                <a:latin typeface="+mj-lt"/>
              </a:rPr>
              <a:t> </a:t>
            </a:r>
            <a:r>
              <a:rPr lang="sk-SK" sz="3200" smtClean="0">
                <a:latin typeface="+mj-lt"/>
              </a:rPr>
              <a:t>zdrojom bohatstva je celkové množstvo </a:t>
            </a:r>
          </a:p>
          <a:p>
            <a:pPr>
              <a:buClr>
                <a:srgbClr val="C00000"/>
              </a:buClr>
            </a:pPr>
            <a:r>
              <a:rPr lang="sk-SK" sz="3200">
                <a:latin typeface="+mj-lt"/>
              </a:rPr>
              <a:t> </a:t>
            </a:r>
            <a:r>
              <a:rPr lang="sk-SK" sz="3200" smtClean="0">
                <a:latin typeface="+mj-lt"/>
              </a:rPr>
              <a:t>   vynaloženej práce a jej produktivita, </a:t>
            </a:r>
          </a:p>
          <a:p>
            <a:pPr>
              <a:buClr>
                <a:srgbClr val="C00000"/>
              </a:buClr>
            </a:pPr>
            <a:r>
              <a:rPr lang="sk-SK" sz="3200">
                <a:latin typeface="+mj-lt"/>
              </a:rPr>
              <a:t> </a:t>
            </a:r>
            <a:r>
              <a:rPr lang="sk-SK" sz="3200" smtClean="0">
                <a:latin typeface="+mj-lt"/>
              </a:rPr>
              <a:t>   ktorá závisí od toho ako je rozvinutá </a:t>
            </a:r>
          </a:p>
          <a:p>
            <a:pPr>
              <a:buClr>
                <a:srgbClr val="C00000"/>
              </a:buClr>
            </a:pPr>
            <a:r>
              <a:rPr lang="sk-SK" sz="3200">
                <a:latin typeface="+mj-lt"/>
              </a:rPr>
              <a:t> </a:t>
            </a:r>
            <a:r>
              <a:rPr lang="sk-SK" sz="3200" smtClean="0">
                <a:latin typeface="+mj-lt"/>
              </a:rPr>
              <a:t>   deľba práce.	</a:t>
            </a:r>
            <a:endParaRPr lang="en-US" sz="3200" smtClean="0">
              <a:latin typeface="+mj-lt"/>
            </a:endParaRPr>
          </a:p>
          <a:p>
            <a:endParaRPr lang="en-US" sz="3200">
              <a:latin typeface="+mj-lt"/>
            </a:endParaRPr>
          </a:p>
        </p:txBody>
      </p:sp>
      <p:pic>
        <p:nvPicPr>
          <p:cNvPr id="4" name="Picture 2" descr="http://tbn0.google.com/images?q=tbn:gJ6oB4V3KsOGLM:http://media.nowpublic.net/images/f9/d/f9d721a8b0751f51c7d8c29dfb7ddd2c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0826" y="642918"/>
            <a:ext cx="1530101" cy="212240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>
                <a:solidFill>
                  <a:srgbClr val="000099"/>
                </a:solidFill>
              </a:rPr>
              <a:t>David Ricardo (1772 – 1823)</a:t>
            </a:r>
            <a:endParaRPr lang="en-US"/>
          </a:p>
        </p:txBody>
      </p:sp>
      <p:pic>
        <p:nvPicPr>
          <p:cNvPr id="26626" name="Picture 2" descr="http://tbn0.google.com/images?q=tbn:Srk1rRHjFl95qM:http://econc10.bu.edu/economic_systems/Theory/Classical/ricard_xacc_anim.gi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2563" y="214290"/>
            <a:ext cx="1116425" cy="150019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BlokTextu 4"/>
          <p:cNvSpPr txBox="1"/>
          <p:nvPr/>
        </p:nvSpPr>
        <p:spPr>
          <a:xfrm>
            <a:off x="285720" y="2143116"/>
            <a:ext cx="84296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smtClean="0">
                <a:solidFill>
                  <a:srgbClr val="C00000"/>
                </a:solidFill>
                <a:latin typeface="+mj-lt"/>
              </a:rPr>
              <a:t>Dielo</a:t>
            </a:r>
            <a:r>
              <a:rPr lang="sk-SK" sz="2800" b="1" smtClean="0">
                <a:latin typeface="+mj-lt"/>
              </a:rPr>
              <a:t> – Zásady politickej ekonómie a zdaňovania</a:t>
            </a:r>
          </a:p>
          <a:p>
            <a:endParaRPr lang="sk-SK" sz="2800" b="1">
              <a:latin typeface="+mj-lt"/>
            </a:endParaRPr>
          </a:p>
          <a:p>
            <a:r>
              <a:rPr lang="sk-SK" sz="2800" b="1" smtClean="0">
                <a:latin typeface="+mj-lt"/>
              </a:rPr>
              <a:t>Svoju teóriu aplikoval na oblasť medzinárodnej deľby práce a vytvoril – </a:t>
            </a:r>
            <a:r>
              <a:rPr lang="sk-SK" sz="2800" b="1" smtClean="0">
                <a:solidFill>
                  <a:srgbClr val="C00000"/>
                </a:solidFill>
                <a:latin typeface="+mj-lt"/>
              </a:rPr>
              <a:t>teóriu komparaktívnych </a:t>
            </a:r>
          </a:p>
          <a:p>
            <a:r>
              <a:rPr lang="sk-SK" sz="2800" b="1">
                <a:solidFill>
                  <a:srgbClr val="C00000"/>
                </a:solidFill>
                <a:latin typeface="+mj-lt"/>
              </a:rPr>
              <a:t> </a:t>
            </a:r>
            <a:r>
              <a:rPr lang="sk-SK" sz="2800" b="1" smtClean="0">
                <a:solidFill>
                  <a:srgbClr val="C00000"/>
                </a:solidFill>
                <a:latin typeface="+mj-lt"/>
              </a:rPr>
              <a:t>  				    nákladov.</a:t>
            </a:r>
          </a:p>
          <a:p>
            <a:endParaRPr lang="sk-SK" sz="2800" b="1">
              <a:solidFill>
                <a:srgbClr val="C00000"/>
              </a:solidFill>
              <a:latin typeface="+mj-lt"/>
            </a:endParaRPr>
          </a:p>
          <a:p>
            <a:r>
              <a:rPr lang="sk-SK" sz="2800" b="1" smtClean="0">
                <a:latin typeface="+mj-lt"/>
              </a:rPr>
              <a:t>Predpokladal, že existuje mechanizmus, ktorý reguluje trhovú cenu práce a označil ho ako</a:t>
            </a:r>
          </a:p>
          <a:p>
            <a:r>
              <a:rPr lang="sk-SK" sz="2800" b="1" smtClean="0">
                <a:solidFill>
                  <a:srgbClr val="C00000"/>
                </a:solidFill>
                <a:latin typeface="+mj-lt"/>
              </a:rPr>
              <a:t>„železný zákon mzdový“.</a:t>
            </a:r>
            <a:endParaRPr lang="en-US" sz="2800" b="1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>
                <a:solidFill>
                  <a:srgbClr val="000099"/>
                </a:solidFill>
              </a:rPr>
              <a:t>Jean Baptiste Say (1767 – 1832)</a:t>
            </a:r>
            <a:endParaRPr lang="en-US"/>
          </a:p>
        </p:txBody>
      </p:sp>
      <p:sp>
        <p:nvSpPr>
          <p:cNvPr id="3" name="BlokTextu 2"/>
          <p:cNvSpPr txBox="1"/>
          <p:nvPr/>
        </p:nvSpPr>
        <p:spPr>
          <a:xfrm>
            <a:off x="571472" y="1714488"/>
            <a:ext cx="72866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smtClean="0">
                <a:latin typeface="+mj-lt"/>
              </a:rPr>
              <a:t>Vytvoril jeden z klasických zákonov trhovej ekonomiky – </a:t>
            </a:r>
          </a:p>
          <a:p>
            <a:r>
              <a:rPr lang="sk-SK" sz="3600" b="1" smtClean="0">
                <a:solidFill>
                  <a:srgbClr val="C00000"/>
                </a:solidFill>
                <a:latin typeface="+mj-lt"/>
              </a:rPr>
              <a:t>„Sayov zákon trhu“ </a:t>
            </a:r>
            <a:r>
              <a:rPr lang="sk-SK" sz="3600" b="1" smtClean="0">
                <a:latin typeface="+mj-lt"/>
              </a:rPr>
              <a:t>– ponuka si automaticky vytvára dopyt.</a:t>
            </a:r>
            <a:endParaRPr lang="sk-SK" sz="3600" b="1" smtClean="0">
              <a:solidFill>
                <a:srgbClr val="C00000"/>
              </a:solidFill>
              <a:latin typeface="+mj-lt"/>
            </a:endParaRPr>
          </a:p>
          <a:p>
            <a:endParaRPr lang="sk-SK" sz="3600" b="1">
              <a:solidFill>
                <a:srgbClr val="C00000"/>
              </a:solidFill>
              <a:latin typeface="+mj-lt"/>
            </a:endParaRPr>
          </a:p>
          <a:p>
            <a:endParaRPr lang="en-US" sz="3600" b="1">
              <a:latin typeface="+mj-lt"/>
            </a:endParaRPr>
          </a:p>
        </p:txBody>
      </p:sp>
      <p:pic>
        <p:nvPicPr>
          <p:cNvPr id="27650" name="Picture 2" descr="http://tbn0.google.com/images?q=tbn:Afn6f_kN_Tf-vM:http://dumfinanci.cz/images/original/say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214290"/>
            <a:ext cx="1782625" cy="207170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BlokTextu 4"/>
          <p:cNvSpPr txBox="1"/>
          <p:nvPr/>
        </p:nvSpPr>
        <p:spPr>
          <a:xfrm>
            <a:off x="0" y="4500570"/>
            <a:ext cx="8715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smtClean="0">
                <a:latin typeface="+mj-lt"/>
              </a:rPr>
              <a:t>Je autorom teórie troch výrobných faktorov.</a:t>
            </a:r>
          </a:p>
          <a:p>
            <a:r>
              <a:rPr lang="sk-SK" sz="3200" b="1" smtClean="0">
                <a:solidFill>
                  <a:srgbClr val="000099"/>
                </a:solidFill>
                <a:latin typeface="+mj-lt"/>
              </a:rPr>
              <a:t>Práca, pôda a kapitál poskytnuté vo výrobnom procese vytvárajú užitočnosť.</a:t>
            </a:r>
            <a:endParaRPr lang="en-US" sz="3200" b="1">
              <a:solidFill>
                <a:srgbClr val="000099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mtClean="0">
                <a:solidFill>
                  <a:srgbClr val="000099"/>
                </a:solidFill>
              </a:rPr>
              <a:t/>
            </a:r>
            <a:br>
              <a:rPr lang="sk-SK" smtClean="0">
                <a:solidFill>
                  <a:srgbClr val="000099"/>
                </a:solidFill>
              </a:rPr>
            </a:br>
            <a:r>
              <a:rPr lang="sk-SK" smtClean="0">
                <a:solidFill>
                  <a:srgbClr val="000099"/>
                </a:solidFill>
              </a:rPr>
              <a:t/>
            </a:r>
            <a:br>
              <a:rPr lang="sk-SK" smtClean="0">
                <a:solidFill>
                  <a:srgbClr val="000099"/>
                </a:solidFill>
              </a:rPr>
            </a:br>
            <a:r>
              <a:rPr lang="sk-SK" smtClean="0">
                <a:solidFill>
                  <a:srgbClr val="000099"/>
                </a:solidFill>
              </a:rPr>
              <a:t>Thomas Robert Malthus (1766 – 1834)</a:t>
            </a:r>
            <a:r>
              <a:rPr lang="sk-SK" smtClean="0"/>
              <a:t/>
            </a:r>
            <a:br>
              <a:rPr lang="sk-SK" smtClean="0"/>
            </a:br>
            <a:endParaRPr lang="en-US"/>
          </a:p>
        </p:txBody>
      </p:sp>
      <p:pic>
        <p:nvPicPr>
          <p:cNvPr id="29698" name="Picture 2" descr="http://tbn0.google.com/images?q=tbn:oEPgLeezr8gJFM:http://www.nndb.com/people/250/000024178/malthus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5206" y="500042"/>
            <a:ext cx="1258806" cy="164307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BlokTextu 3"/>
          <p:cNvSpPr txBox="1"/>
          <p:nvPr/>
        </p:nvSpPr>
        <p:spPr>
          <a:xfrm>
            <a:off x="285720" y="1785926"/>
            <a:ext cx="72152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smtClean="0">
                <a:latin typeface="+mj-lt"/>
              </a:rPr>
              <a:t>Preslávil sa svojou populačnou teóriou – </a:t>
            </a:r>
          </a:p>
          <a:p>
            <a:r>
              <a:rPr lang="sk-SK" sz="3600" smtClean="0">
                <a:solidFill>
                  <a:srgbClr val="C00000"/>
                </a:solidFill>
                <a:latin typeface="+mj-lt"/>
              </a:rPr>
              <a:t>„Malthusov populačný zákon“.</a:t>
            </a:r>
          </a:p>
          <a:p>
            <a:endParaRPr lang="sk-SK" sz="3600">
              <a:solidFill>
                <a:srgbClr val="C00000"/>
              </a:solidFill>
              <a:latin typeface="+mj-lt"/>
            </a:endParaRPr>
          </a:p>
          <a:p>
            <a:r>
              <a:rPr lang="sk-SK" sz="3600" smtClean="0">
                <a:latin typeface="+mj-lt"/>
              </a:rPr>
              <a:t>Tvrdil, že obyvateľstvo má tendenciu rozmnožovať sa rýchlejšie ako životné prostriedky</a:t>
            </a:r>
            <a:endParaRPr lang="en-US" sz="360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>
                <a:solidFill>
                  <a:srgbClr val="000099"/>
                </a:solidFill>
              </a:rPr>
              <a:t>John Stuart Mill (1806 – 1873)</a:t>
            </a:r>
            <a:endParaRPr lang="en-US"/>
          </a:p>
        </p:txBody>
      </p:sp>
      <p:pic>
        <p:nvPicPr>
          <p:cNvPr id="30722" name="Picture 2" descr="http://tbn0.google.com/images?q=tbn:TK11cuzO2WINcM:http://media-2.web.britannica.com/eb-media/68/99068-004-A8011C46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6922" y="714356"/>
            <a:ext cx="1351696" cy="192882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BlokTextu 3"/>
          <p:cNvSpPr txBox="1"/>
          <p:nvPr/>
        </p:nvSpPr>
        <p:spPr>
          <a:xfrm>
            <a:off x="500034" y="2857496"/>
            <a:ext cx="79296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smtClean="0">
                <a:latin typeface="Arial" pitchFamily="34" charset="0"/>
                <a:cs typeface="Arial" pitchFamily="34" charset="0"/>
              </a:rPr>
              <a:t>Zhrnul výsledky klasickej ekonómie.</a:t>
            </a:r>
          </a:p>
          <a:p>
            <a:endParaRPr lang="sk-SK" sz="3200" b="1">
              <a:latin typeface="Arial" pitchFamily="34" charset="0"/>
              <a:cs typeface="Arial" pitchFamily="34" charset="0"/>
            </a:endParaRPr>
          </a:p>
          <a:p>
            <a:r>
              <a:rPr lang="sk-SK" sz="3200" b="1" smtClean="0">
                <a:latin typeface="Arial" pitchFamily="34" charset="0"/>
                <a:cs typeface="Arial" pitchFamily="34" charset="0"/>
              </a:rPr>
              <a:t>Dielo : </a:t>
            </a:r>
            <a:r>
              <a:rPr lang="sk-SK" sz="32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„Zásady politickej ekonómie“</a:t>
            </a:r>
          </a:p>
          <a:p>
            <a:endParaRPr lang="sk-SK" sz="3200" b="1">
              <a:latin typeface="Arial" pitchFamily="34" charset="0"/>
              <a:cs typeface="Arial" pitchFamily="34" charset="0"/>
            </a:endParaRPr>
          </a:p>
          <a:p>
            <a:r>
              <a:rPr lang="sk-SK" sz="3200" b="1" smtClean="0">
                <a:latin typeface="Arial" pitchFamily="34" charset="0"/>
                <a:cs typeface="Arial" pitchFamily="34" charset="0"/>
              </a:rPr>
              <a:t>Odmieta pracovnú teóriu hodnoty a nahrádza ju nákladovou teóriou.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0"/>
            <a:ext cx="7467600" cy="785794"/>
          </a:xfrm>
        </p:spPr>
        <p:txBody>
          <a:bodyPr>
            <a:normAutofit/>
          </a:bodyPr>
          <a:lstStyle/>
          <a:p>
            <a:pPr algn="ctr"/>
            <a:r>
              <a:rPr lang="sk-SK" sz="3600" b="1" smtClean="0">
                <a:solidFill>
                  <a:srgbClr val="0070C0"/>
                </a:solidFill>
              </a:rPr>
              <a:t>Utopický socializmus</a:t>
            </a:r>
            <a:endParaRPr lang="en-US" sz="3600" b="1">
              <a:solidFill>
                <a:srgbClr val="0070C0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214282" y="857232"/>
            <a:ext cx="835824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Zakladatelia</a:t>
            </a:r>
            <a:r>
              <a:rPr lang="sk-SK" sz="2000" smtClean="0">
                <a:latin typeface="Arial" pitchFamily="34" charset="0"/>
                <a:cs typeface="Arial" pitchFamily="34" charset="0"/>
              </a:rPr>
              <a:t>: </a:t>
            </a:r>
            <a:r>
              <a:rPr lang="sk-SK" sz="2400" smtClean="0">
                <a:latin typeface="Arial" pitchFamily="34" charset="0"/>
                <a:cs typeface="Arial" pitchFamily="34" charset="0"/>
              </a:rPr>
              <a:t>Thomas More </a:t>
            </a:r>
            <a:r>
              <a:rPr lang="sk-SK" sz="2000" smtClean="0">
                <a:latin typeface="Arial" pitchFamily="34" charset="0"/>
                <a:cs typeface="Arial" pitchFamily="34" charset="0"/>
              </a:rPr>
              <a:t>(1478 – 1535) – dielo „Utópia“</a:t>
            </a:r>
          </a:p>
          <a:p>
            <a:r>
              <a:rPr lang="sk-SK" sz="2000" smtClean="0">
                <a:latin typeface="Arial" pitchFamily="34" charset="0"/>
                <a:cs typeface="Arial" pitchFamily="34" charset="0"/>
              </a:rPr>
              <a:t>	         </a:t>
            </a:r>
            <a:r>
              <a:rPr lang="sk-SK" sz="2400" smtClean="0">
                <a:latin typeface="Arial" pitchFamily="34" charset="0"/>
                <a:cs typeface="Arial" pitchFamily="34" charset="0"/>
              </a:rPr>
              <a:t>Tommaso Campanella </a:t>
            </a:r>
            <a:r>
              <a:rPr lang="sk-SK" sz="2000" smtClean="0">
                <a:latin typeface="Arial" pitchFamily="34" charset="0"/>
                <a:cs typeface="Arial" pitchFamily="34" charset="0"/>
              </a:rPr>
              <a:t>(1568 – 1639) – dielo „Slnečný 								štát“</a:t>
            </a:r>
          </a:p>
          <a:p>
            <a:endParaRPr lang="sk-SK" sz="2000" smtClean="0">
              <a:latin typeface="Arial" pitchFamily="34" charset="0"/>
              <a:cs typeface="Arial" pitchFamily="34" charset="0"/>
            </a:endParaRPr>
          </a:p>
          <a:p>
            <a:r>
              <a:rPr lang="sk-SK" sz="2000" smtClean="0">
                <a:latin typeface="Arial" pitchFamily="34" charset="0"/>
                <a:cs typeface="Arial" pitchFamily="34" charset="0"/>
              </a:rPr>
              <a:t>19. storočie – vzniká učenie </a:t>
            </a:r>
            <a:r>
              <a:rPr lang="sk-SK" sz="20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vrcholného utopického socializmu</a:t>
            </a:r>
          </a:p>
          <a:p>
            <a:endParaRPr lang="sk-SK" sz="200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sk-SK" sz="2000" smtClean="0">
                <a:latin typeface="Arial" pitchFamily="34" charset="0"/>
                <a:cs typeface="Arial" pitchFamily="34" charset="0"/>
              </a:rPr>
              <a:t> Claude Henri de Saint Simon</a:t>
            </a:r>
          </a:p>
          <a:p>
            <a:pPr>
              <a:buFont typeface="Wingdings" pitchFamily="2" charset="2"/>
              <a:buChar char="q"/>
            </a:pPr>
            <a:r>
              <a:rPr lang="sk-SK" sz="2000" smtClean="0">
                <a:latin typeface="Arial" pitchFamily="34" charset="0"/>
                <a:cs typeface="Arial" pitchFamily="34" charset="0"/>
              </a:rPr>
              <a:t> Charles Fouier</a:t>
            </a:r>
          </a:p>
          <a:p>
            <a:endParaRPr lang="sk-SK" sz="200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sk-SK" sz="2000" smtClean="0">
                <a:latin typeface="Arial" pitchFamily="34" charset="0"/>
                <a:cs typeface="Arial" pitchFamily="34" charset="0"/>
              </a:rPr>
              <a:t> Robert Owen                          </a:t>
            </a:r>
            <a:r>
              <a:rPr lang="sk-SK" sz="2400" smtClean="0">
                <a:latin typeface="Arial" pitchFamily="34" charset="0"/>
                <a:cs typeface="Arial" pitchFamily="34" charset="0"/>
              </a:rPr>
              <a:t>Anglicko</a:t>
            </a:r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Pravá zložená zátvorka 3"/>
          <p:cNvSpPr/>
          <p:nvPr/>
        </p:nvSpPr>
        <p:spPr>
          <a:xfrm>
            <a:off x="4000496" y="2857496"/>
            <a:ext cx="428628" cy="5715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lokTextu 4"/>
          <p:cNvSpPr txBox="1"/>
          <p:nvPr/>
        </p:nvSpPr>
        <p:spPr>
          <a:xfrm>
            <a:off x="4572000" y="2928934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smtClean="0">
                <a:latin typeface="Arial" pitchFamily="34" charset="0"/>
                <a:cs typeface="Arial" pitchFamily="34" charset="0"/>
              </a:rPr>
              <a:t>Francúzsko</a:t>
            </a:r>
            <a:endParaRPr lang="en-US" sz="24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Rovná spojovacia šípka 6"/>
          <p:cNvCxnSpPr/>
          <p:nvPr/>
        </p:nvCxnSpPr>
        <p:spPr>
          <a:xfrm>
            <a:off x="2357422" y="4000504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285720" y="4429132"/>
            <a:ext cx="84296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Nedostatky kapitalizmu </a:t>
            </a:r>
            <a:r>
              <a:rPr lang="sk-SK" sz="2400" smtClean="0">
                <a:latin typeface="Arial" pitchFamily="34" charset="0"/>
                <a:cs typeface="Arial" pitchFamily="34" charset="0"/>
              </a:rPr>
              <a:t>: súkromné vlastníctvo</a:t>
            </a:r>
          </a:p>
          <a:p>
            <a:r>
              <a:rPr lang="sk-SK" sz="2400" smtClean="0">
                <a:latin typeface="Arial" pitchFamily="34" charset="0"/>
                <a:cs typeface="Arial" pitchFamily="34" charset="0"/>
              </a:rPr>
              <a:t>		                  vykorisťovanie námedznej práce </a:t>
            </a:r>
          </a:p>
          <a:p>
            <a:r>
              <a:rPr lang="sk-SK" sz="2400" smtClean="0">
                <a:latin typeface="Arial" pitchFamily="34" charset="0"/>
                <a:cs typeface="Arial" pitchFamily="34" charset="0"/>
              </a:rPr>
              <a:t>		                  náboženstvo</a:t>
            </a:r>
          </a:p>
          <a:p>
            <a:r>
              <a:rPr lang="sk-SK" sz="24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Koncepcia usporiadania spoločnosti </a:t>
            </a:r>
          </a:p>
          <a:p>
            <a:r>
              <a:rPr lang="sk-SK" sz="24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	- </a:t>
            </a:r>
            <a:r>
              <a:rPr lang="sk-SK" sz="2400" smtClean="0">
                <a:latin typeface="Arial" pitchFamily="34" charset="0"/>
                <a:cs typeface="Arial" pitchFamily="34" charset="0"/>
              </a:rPr>
              <a:t>na báze spoločenského vlastníctva	</a:t>
            </a:r>
            <a:endParaRPr lang="en-US" sz="24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186766" cy="171448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5400" b="1" smtClean="0">
                <a:latin typeface="Arial" pitchFamily="34" charset="0"/>
                <a:cs typeface="Arial" pitchFamily="34" charset="0"/>
              </a:rPr>
              <a:t>Predhistória ekonomickej vedy</a:t>
            </a:r>
            <a:endParaRPr lang="en-US" sz="5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1"/>
          </p:nvPr>
        </p:nvSpPr>
        <p:spPr>
          <a:xfrm>
            <a:off x="214282" y="2143116"/>
            <a:ext cx="8572560" cy="43308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480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Dejiny ekonomického myslenia – 3 obdobia:</a:t>
            </a:r>
          </a:p>
          <a:p>
            <a:pPr>
              <a:buFont typeface="Wingdings" pitchFamily="2" charset="2"/>
              <a:buChar char="Ø"/>
            </a:pPr>
            <a:r>
              <a:rPr lang="sk-SK" sz="4800" smtClean="0">
                <a:latin typeface="Arial" pitchFamily="34" charset="0"/>
                <a:cs typeface="Arial" pitchFamily="34" charset="0"/>
              </a:rPr>
              <a:t>starovek </a:t>
            </a:r>
          </a:p>
          <a:p>
            <a:pPr>
              <a:buFont typeface="Wingdings" pitchFamily="2" charset="2"/>
              <a:buChar char="Ø"/>
            </a:pPr>
            <a:r>
              <a:rPr lang="sk-SK" sz="4800" smtClean="0">
                <a:latin typeface="Arial" pitchFamily="34" charset="0"/>
                <a:cs typeface="Arial" pitchFamily="34" charset="0"/>
              </a:rPr>
              <a:t>stredovek</a:t>
            </a:r>
          </a:p>
          <a:p>
            <a:pPr>
              <a:buFont typeface="Wingdings" pitchFamily="2" charset="2"/>
              <a:buChar char="Ø"/>
            </a:pPr>
            <a:r>
              <a:rPr lang="sk-SK" sz="4800" smtClean="0">
                <a:latin typeface="Arial" pitchFamily="34" charset="0"/>
                <a:cs typeface="Arial" pitchFamily="34" charset="0"/>
              </a:rPr>
              <a:t>novovek</a:t>
            </a:r>
            <a:endParaRPr lang="en-US" sz="48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smtClean="0">
                <a:solidFill>
                  <a:srgbClr val="0070C0"/>
                </a:solidFill>
              </a:rPr>
              <a:t> marxizmus</a:t>
            </a:r>
            <a:endParaRPr lang="en-US" sz="5400" b="1">
              <a:solidFill>
                <a:srgbClr val="0070C0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2857488" y="1428736"/>
            <a:ext cx="307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smtClean="0">
                <a:latin typeface="+mj-lt"/>
              </a:rPr>
              <a:t>19. a 20. storočie</a:t>
            </a:r>
            <a:endParaRPr lang="en-US" sz="2800">
              <a:latin typeface="+mj-lt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428596" y="2000240"/>
            <a:ext cx="75009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smtClean="0">
                <a:solidFill>
                  <a:srgbClr val="0070C0"/>
                </a:solidFill>
                <a:latin typeface="+mj-lt"/>
              </a:rPr>
              <a:t>Zakladatelia:  </a:t>
            </a:r>
            <a:r>
              <a:rPr lang="sk-SK" sz="2400" smtClean="0">
                <a:solidFill>
                  <a:srgbClr val="C00000"/>
                </a:solidFill>
                <a:latin typeface="+mj-lt"/>
              </a:rPr>
              <a:t>Karl Henrich Marx </a:t>
            </a:r>
            <a:r>
              <a:rPr lang="sk-SK" sz="2400" smtClean="0">
                <a:latin typeface="+mj-lt"/>
              </a:rPr>
              <a:t>(1818 – 1883) </a:t>
            </a:r>
          </a:p>
          <a:p>
            <a:r>
              <a:rPr lang="sk-SK" sz="2400" smtClean="0">
                <a:latin typeface="+mj-lt"/>
              </a:rPr>
              <a:t>                       - dielo Kapitál – 3 zväzky</a:t>
            </a:r>
          </a:p>
          <a:p>
            <a:r>
              <a:rPr lang="sk-SK" sz="2400" smtClean="0">
                <a:latin typeface="+mj-lt"/>
              </a:rPr>
              <a:t>	            - štvrtý diel – Teória nadhodnoty</a:t>
            </a:r>
          </a:p>
          <a:p>
            <a:r>
              <a:rPr lang="sk-SK" sz="2400" smtClean="0">
                <a:latin typeface="+mj-lt"/>
              </a:rPr>
              <a:t>	             </a:t>
            </a:r>
          </a:p>
          <a:p>
            <a:r>
              <a:rPr lang="sk-SK" sz="2400" smtClean="0">
                <a:latin typeface="+mj-lt"/>
              </a:rPr>
              <a:t>                      </a:t>
            </a:r>
            <a:r>
              <a:rPr lang="sk-SK" sz="2400" smtClean="0">
                <a:solidFill>
                  <a:srgbClr val="C00000"/>
                </a:solidFill>
                <a:latin typeface="+mj-lt"/>
              </a:rPr>
              <a:t>Fridrich Engels </a:t>
            </a:r>
            <a:r>
              <a:rPr lang="sk-SK" sz="2400" smtClean="0">
                <a:latin typeface="+mj-lt"/>
              </a:rPr>
              <a:t>(1820 – 1895)</a:t>
            </a:r>
          </a:p>
          <a:p>
            <a:r>
              <a:rPr lang="sk-SK" sz="2400" smtClean="0">
                <a:latin typeface="+mj-lt"/>
              </a:rPr>
              <a:t>		 - majiteľ textilnej továrne, ktorý finančne </a:t>
            </a:r>
          </a:p>
          <a:p>
            <a:r>
              <a:rPr lang="sk-SK" sz="2400" smtClean="0">
                <a:latin typeface="+mj-lt"/>
              </a:rPr>
              <a:t>                         podporoval Marxa</a:t>
            </a:r>
          </a:p>
          <a:p>
            <a:endParaRPr lang="sk-SK" sz="2400" smtClean="0">
              <a:latin typeface="+mj-lt"/>
            </a:endParaRPr>
          </a:p>
          <a:p>
            <a:endParaRPr lang="sk-SK" sz="2400" smtClean="0">
              <a:latin typeface="+mj-lt"/>
            </a:endParaRPr>
          </a:p>
          <a:p>
            <a:r>
              <a:rPr lang="sk-SK" sz="2400" smtClean="0">
                <a:latin typeface="+mj-lt"/>
              </a:rPr>
              <a:t>Ich pokračovateľom bol </a:t>
            </a:r>
            <a:r>
              <a:rPr lang="sk-SK" sz="2400" smtClean="0">
                <a:solidFill>
                  <a:srgbClr val="C00000"/>
                </a:solidFill>
                <a:latin typeface="+mj-lt"/>
              </a:rPr>
              <a:t>Vladimír Iljíč Lenin</a:t>
            </a:r>
            <a:endParaRPr lang="sk-SK" sz="2400" smtClean="0">
              <a:latin typeface="+mj-lt"/>
            </a:endParaRPr>
          </a:p>
          <a:p>
            <a:endParaRPr lang="sk-SK" sz="2400" smtClean="0">
              <a:latin typeface="+mj-lt"/>
            </a:endParaRPr>
          </a:p>
          <a:p>
            <a:r>
              <a:rPr lang="sk-SK" sz="2400" smtClean="0"/>
              <a:t>	</a:t>
            </a:r>
            <a:endParaRPr lang="en-US" sz="2400"/>
          </a:p>
        </p:txBody>
      </p:sp>
      <p:pic>
        <p:nvPicPr>
          <p:cNvPr id="1026" name="Picture 2" descr="http://tbn0.google.com/images?q=tbn:JhoYEa5lm1cKOM:http://esoriano.files.wordpress.com/2007/07/marx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7177" y="714356"/>
            <a:ext cx="1535495" cy="20717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8" name="Picture 4" descr="http://tbn0.google.com/images?q=tbn:m6sZd500wDHe2M:http://d9544282.fb.joyent.us/philosophers/images/Engels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3143248"/>
            <a:ext cx="1458009" cy="17145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0" name="Picture 6" descr="http://tbn0.google.com/images?q=tbn:O4V1Bf9h0kliqM:http://members.surfeu.at/horvath/lenin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71504" y="4572008"/>
            <a:ext cx="1467934" cy="20002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txBody>
          <a:bodyPr>
            <a:normAutofit/>
          </a:bodyPr>
          <a:lstStyle/>
          <a:p>
            <a:r>
              <a:rPr lang="sk-SK" sz="4000" smtClean="0">
                <a:solidFill>
                  <a:srgbClr val="0070C0"/>
                </a:solidFill>
              </a:rPr>
              <a:t>Marxova ekonomická teória</a:t>
            </a:r>
            <a:endParaRPr lang="en-US" sz="4000">
              <a:solidFill>
                <a:srgbClr val="0070C0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214282" y="1164134"/>
            <a:ext cx="835824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sk-SK" sz="2800" smtClean="0">
                <a:latin typeface="+mj-lt"/>
              </a:rPr>
              <a:t> vychádzala z diel Ricarda a Smitha</a:t>
            </a:r>
          </a:p>
          <a:p>
            <a:pPr>
              <a:buFontTx/>
              <a:buChar char="-"/>
            </a:pPr>
            <a:r>
              <a:rPr lang="sk-SK" sz="2800" smtClean="0">
                <a:solidFill>
                  <a:srgbClr val="0070C0"/>
                </a:solidFill>
                <a:latin typeface="+mj-lt"/>
              </a:rPr>
              <a:t> charakterizuje ekonomické zákonitosti   </a:t>
            </a:r>
          </a:p>
          <a:p>
            <a:r>
              <a:rPr lang="sk-SK" sz="2800" smtClean="0">
                <a:solidFill>
                  <a:srgbClr val="0070C0"/>
                </a:solidFill>
                <a:latin typeface="+mj-lt"/>
              </a:rPr>
              <a:t>  kapitalizmu, pričom vychádza z materialistického </a:t>
            </a:r>
          </a:p>
          <a:p>
            <a:r>
              <a:rPr lang="sk-SK" sz="2800" smtClean="0">
                <a:solidFill>
                  <a:srgbClr val="0070C0"/>
                </a:solidFill>
                <a:latin typeface="+mj-lt"/>
              </a:rPr>
              <a:t>  chápania dejín spoločnosti</a:t>
            </a:r>
          </a:p>
          <a:p>
            <a:pPr>
              <a:buFontTx/>
              <a:buChar char="-"/>
            </a:pPr>
            <a:r>
              <a:rPr lang="sk-SK" sz="2800" smtClean="0">
                <a:latin typeface="+mj-lt"/>
              </a:rPr>
              <a:t> základom je učenie o hodnote a nadhodnote</a:t>
            </a:r>
          </a:p>
          <a:p>
            <a:pPr>
              <a:buFontTx/>
              <a:buChar char="-"/>
            </a:pPr>
            <a:r>
              <a:rPr lang="sk-SK" sz="2800" smtClean="0">
                <a:latin typeface="+mj-lt"/>
              </a:rPr>
              <a:t> </a:t>
            </a:r>
            <a:r>
              <a:rPr lang="sk-SK" sz="2800" smtClean="0">
                <a:solidFill>
                  <a:srgbClr val="0070C0"/>
                </a:solidFill>
                <a:latin typeface="+mj-lt"/>
              </a:rPr>
              <a:t>odlišoval prácu a pracovnú silu (zvláštny druh  </a:t>
            </a:r>
          </a:p>
          <a:p>
            <a:r>
              <a:rPr lang="sk-SK" sz="2800" smtClean="0">
                <a:solidFill>
                  <a:srgbClr val="0070C0"/>
                </a:solidFill>
                <a:latin typeface="+mj-lt"/>
              </a:rPr>
              <a:t>  tovaru)</a:t>
            </a:r>
          </a:p>
          <a:p>
            <a:pPr>
              <a:buFontTx/>
              <a:buChar char="-"/>
            </a:pPr>
            <a:r>
              <a:rPr lang="sk-SK" sz="2800" smtClean="0">
                <a:latin typeface="+mj-lt"/>
              </a:rPr>
              <a:t> konštatuje, že v kapitalizme nie je možné vylúčiť </a:t>
            </a:r>
          </a:p>
          <a:p>
            <a:r>
              <a:rPr lang="sk-SK" sz="2800" smtClean="0">
                <a:latin typeface="+mj-lt"/>
              </a:rPr>
              <a:t>  krízy</a:t>
            </a:r>
          </a:p>
          <a:p>
            <a:pPr>
              <a:buFontTx/>
              <a:buChar char="-"/>
            </a:pPr>
            <a:r>
              <a:rPr lang="sk-SK" sz="2800" smtClean="0">
                <a:solidFill>
                  <a:srgbClr val="0070C0"/>
                </a:solidFill>
                <a:latin typeface="+mj-lt"/>
              </a:rPr>
              <a:t> dochádza k záveru o protichodných záujmoch </a:t>
            </a:r>
          </a:p>
          <a:p>
            <a:r>
              <a:rPr lang="sk-SK" sz="2800" smtClean="0">
                <a:solidFill>
                  <a:srgbClr val="0070C0"/>
                </a:solidFill>
                <a:latin typeface="+mj-lt"/>
              </a:rPr>
              <a:t>  robotníkov a kapitalistov, čo môže odstrániť </a:t>
            </a:r>
          </a:p>
          <a:p>
            <a:r>
              <a:rPr lang="sk-SK" sz="2800" smtClean="0">
                <a:solidFill>
                  <a:srgbClr val="0070C0"/>
                </a:solidFill>
                <a:latin typeface="+mj-lt"/>
              </a:rPr>
              <a:t>  sociálna revolúcia (premena kapitalizmu na </a:t>
            </a:r>
          </a:p>
          <a:p>
            <a:r>
              <a:rPr lang="sk-SK" sz="2800" smtClean="0">
                <a:solidFill>
                  <a:srgbClr val="0070C0"/>
                </a:solidFill>
                <a:latin typeface="+mj-lt"/>
              </a:rPr>
              <a:t>  socializmus).</a:t>
            </a:r>
            <a:endParaRPr lang="en-US" sz="2800">
              <a:solidFill>
                <a:srgbClr val="0070C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400" b="1" smtClean="0">
                <a:solidFill>
                  <a:srgbClr val="0070C0"/>
                </a:solidFill>
              </a:rPr>
              <a:t>Neoklasická ekonómia</a:t>
            </a:r>
            <a:endParaRPr lang="en-US" sz="4400" b="1">
              <a:solidFill>
                <a:srgbClr val="0070C0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1285852" y="1500174"/>
            <a:ext cx="6000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smtClean="0">
                <a:latin typeface="+mj-lt"/>
              </a:rPr>
              <a:t>70-te roky 19. storočia až 30-te roky 20. storočia</a:t>
            </a:r>
            <a:endParaRPr lang="en-US" sz="2000">
              <a:latin typeface="+mj-lt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571472" y="2214554"/>
            <a:ext cx="74295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sk-SK" sz="2400" smtClean="0">
                <a:latin typeface="+mj-lt"/>
              </a:rPr>
              <a:t> je založená na princípe </a:t>
            </a:r>
            <a:r>
              <a:rPr lang="sk-SK" sz="2400" smtClean="0">
                <a:solidFill>
                  <a:srgbClr val="0070C0"/>
                </a:solidFill>
                <a:latin typeface="+mj-lt"/>
              </a:rPr>
              <a:t>hraničnej užitočnosti  </a:t>
            </a:r>
          </a:p>
          <a:p>
            <a:r>
              <a:rPr lang="sk-SK" sz="240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sk-SK" sz="2400" smtClean="0">
                <a:latin typeface="+mj-lt"/>
              </a:rPr>
              <a:t>(hodnotu tovaru určuje majiteľov subjektívny pocit </a:t>
            </a:r>
          </a:p>
          <a:p>
            <a:r>
              <a:rPr lang="sk-SK" sz="2400" smtClean="0">
                <a:latin typeface="+mj-lt"/>
              </a:rPr>
              <a:t>  uspokojenia poslednou jednotkou danej zásoby </a:t>
            </a:r>
          </a:p>
          <a:p>
            <a:r>
              <a:rPr lang="sk-SK" sz="2400" smtClean="0">
                <a:latin typeface="+mj-lt"/>
              </a:rPr>
              <a:t>  určitého tovaru)</a:t>
            </a:r>
          </a:p>
          <a:p>
            <a:r>
              <a:rPr lang="sk-SK" sz="2400" smtClean="0">
                <a:latin typeface="+mj-lt"/>
              </a:rPr>
              <a:t>  a </a:t>
            </a:r>
            <a:r>
              <a:rPr lang="sk-SK" sz="2400" smtClean="0">
                <a:solidFill>
                  <a:srgbClr val="0070C0"/>
                </a:solidFill>
                <a:latin typeface="+mj-lt"/>
              </a:rPr>
              <a:t>Sayovho zákona trhu</a:t>
            </a:r>
            <a:r>
              <a:rPr lang="sk-SK" sz="2400" smtClean="0">
                <a:latin typeface="+mj-lt"/>
              </a:rPr>
              <a:t>. </a:t>
            </a:r>
          </a:p>
          <a:p>
            <a:endParaRPr lang="sk-SK" sz="2400" smtClean="0">
              <a:latin typeface="+mj-lt"/>
            </a:endParaRPr>
          </a:p>
          <a:p>
            <a:pPr>
              <a:buFontTx/>
              <a:buChar char="-"/>
            </a:pPr>
            <a:r>
              <a:rPr lang="sk-SK" sz="2400" smtClean="0">
                <a:latin typeface="+mj-lt"/>
              </a:rPr>
              <a:t> predstavuje rozmanitý komplex teórií označených </a:t>
            </a:r>
          </a:p>
          <a:p>
            <a:r>
              <a:rPr lang="sk-SK" sz="2400" smtClean="0">
                <a:latin typeface="+mj-lt"/>
              </a:rPr>
              <a:t>  podľa miesta vzniku.</a:t>
            </a:r>
          </a:p>
          <a:p>
            <a:pPr>
              <a:buFontTx/>
              <a:buChar char="-"/>
            </a:pPr>
            <a:endParaRPr lang="en-US" sz="2400">
              <a:latin typeface="+mj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072494" cy="1143000"/>
          </a:xfrm>
        </p:spPr>
        <p:txBody>
          <a:bodyPr/>
          <a:lstStyle/>
          <a:p>
            <a:pPr algn="ctr"/>
            <a:r>
              <a:rPr lang="sk-SK" b="1" smtClean="0">
                <a:solidFill>
                  <a:srgbClr val="0070C0"/>
                </a:solidFill>
              </a:rPr>
              <a:t>Rakúska škola – škola hramičného úžitku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785786" y="2214554"/>
            <a:ext cx="72152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arenR"/>
            </a:pPr>
            <a:r>
              <a:rPr lang="sk-SK" sz="3600" smtClean="0">
                <a:solidFill>
                  <a:srgbClr val="C00000"/>
                </a:solidFill>
                <a:latin typeface="+mj-lt"/>
              </a:rPr>
              <a:t>úžitok </a:t>
            </a:r>
            <a:r>
              <a:rPr lang="sk-SK" sz="3600" smtClean="0">
                <a:latin typeface="+mj-lt"/>
              </a:rPr>
              <a:t>- charakter potreby, jej miesto v hierarchii potrieb</a:t>
            </a:r>
          </a:p>
          <a:p>
            <a:pPr marL="514350" indent="-514350"/>
            <a:endParaRPr lang="sk-SK" sz="3600" smtClean="0">
              <a:solidFill>
                <a:srgbClr val="C00000"/>
              </a:solidFill>
              <a:latin typeface="+mj-lt"/>
            </a:endParaRPr>
          </a:p>
          <a:p>
            <a:pPr marL="514350" indent="-514350"/>
            <a:r>
              <a:rPr lang="sk-SK" sz="3600" smtClean="0">
                <a:solidFill>
                  <a:srgbClr val="C00000"/>
                </a:solidFill>
                <a:latin typeface="+mj-lt"/>
              </a:rPr>
              <a:t>b) vzácnosť </a:t>
            </a:r>
            <a:r>
              <a:rPr lang="sk-SK" sz="3600" smtClean="0">
                <a:latin typeface="+mj-lt"/>
              </a:rPr>
              <a:t>– množstvo daného statku, hojnosť jeho výskytu</a:t>
            </a:r>
            <a:r>
              <a:rPr lang="sk-SK" sz="360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sk-SK" sz="3600" smtClean="0">
                <a:solidFill>
                  <a:srgbClr val="0070C0"/>
                </a:solidFill>
                <a:latin typeface="+mj-lt"/>
              </a:rPr>
              <a:t> </a:t>
            </a:r>
            <a:endParaRPr lang="en-US" sz="3600">
              <a:latin typeface="+mj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3600" b="1" smtClean="0">
                <a:solidFill>
                  <a:srgbClr val="0070C0"/>
                </a:solidFill>
              </a:rPr>
              <a:t>Angloamerická  škola</a:t>
            </a:r>
            <a:endParaRPr lang="en-US" sz="3600" b="1">
              <a:solidFill>
                <a:srgbClr val="0070C0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571472" y="1785926"/>
            <a:ext cx="75724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smtClean="0">
                <a:solidFill>
                  <a:srgbClr val="C00000"/>
                </a:solidFill>
                <a:latin typeface="+mj-lt"/>
              </a:rPr>
              <a:t>Alfred Marshall (1842 – 1924)</a:t>
            </a:r>
            <a:endParaRPr lang="sk-SK" sz="3200" smtClean="0">
              <a:latin typeface="+mj-lt"/>
            </a:endParaRPr>
          </a:p>
          <a:p>
            <a:r>
              <a:rPr lang="sk-SK" sz="2800" smtClean="0">
                <a:latin typeface="+mj-lt"/>
              </a:rPr>
              <a:t>väčšinu života strávil ako profesor </a:t>
            </a:r>
          </a:p>
          <a:p>
            <a:r>
              <a:rPr lang="sk-SK" sz="2800" smtClean="0">
                <a:latin typeface="+mj-lt"/>
              </a:rPr>
              <a:t>ekonómie na Cambridgeskej univerzite</a:t>
            </a:r>
          </a:p>
          <a:p>
            <a:endParaRPr lang="sk-SK" sz="2800" smtClean="0">
              <a:latin typeface="+mj-lt"/>
            </a:endParaRPr>
          </a:p>
          <a:p>
            <a:r>
              <a:rPr lang="sk-SK" sz="2800" smtClean="0">
                <a:latin typeface="+mj-lt"/>
              </a:rPr>
              <a:t>Ekonomické udalosti vysvetľoval pomocou rovnovážnej trhovej ceny vplývajúcej na vzťah ponuky a dopytu v krátkom a dlhom období</a:t>
            </a:r>
            <a:endParaRPr lang="en-US" sz="2800">
              <a:latin typeface="+mj-lt"/>
            </a:endParaRPr>
          </a:p>
        </p:txBody>
      </p:sp>
      <p:pic>
        <p:nvPicPr>
          <p:cNvPr id="33794" name="Picture 2" descr="http://tbn0.google.com/images?q=tbn:JupSOz9NMlB4zM:http://www.ehcweb.ehc.edu/faculty/balove/web/marshall.gi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2330" y="1000108"/>
            <a:ext cx="1484734" cy="25688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215370" cy="1143000"/>
          </a:xfrm>
        </p:spPr>
        <p:txBody>
          <a:bodyPr>
            <a:normAutofit/>
          </a:bodyPr>
          <a:lstStyle/>
          <a:p>
            <a:r>
              <a:rPr lang="sk-SK" sz="3200" b="1" smtClean="0">
                <a:solidFill>
                  <a:srgbClr val="0070C0"/>
                </a:solidFill>
              </a:rPr>
              <a:t>Keynesovská makroekonomická teória</a:t>
            </a:r>
            <a:endParaRPr lang="en-US" sz="3200" b="1">
              <a:solidFill>
                <a:srgbClr val="0070C0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357158" y="1714488"/>
            <a:ext cx="78581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smtClean="0">
                <a:solidFill>
                  <a:srgbClr val="C00000"/>
                </a:solidFill>
                <a:latin typeface="+mj-lt"/>
              </a:rPr>
              <a:t>John Maynard Keynes (1883 – 1946)</a:t>
            </a:r>
          </a:p>
          <a:p>
            <a:r>
              <a:rPr lang="sk-SK" sz="3600" smtClean="0">
                <a:latin typeface="+mj-lt"/>
              </a:rPr>
              <a:t>teoreticky zdôvodnil nevyhnutnosť štátnych zásahov do trhového hospodárstva.</a:t>
            </a:r>
          </a:p>
          <a:p>
            <a:endParaRPr lang="sk-SK" sz="3600" smtClean="0">
              <a:latin typeface="+mj-lt"/>
            </a:endParaRPr>
          </a:p>
          <a:p>
            <a:r>
              <a:rPr lang="sk-SK" sz="3600" smtClean="0">
                <a:latin typeface="+mj-lt"/>
              </a:rPr>
              <a:t>Dielo: </a:t>
            </a:r>
            <a:r>
              <a:rPr lang="sk-SK" sz="3600" smtClean="0">
                <a:solidFill>
                  <a:srgbClr val="0070C0"/>
                </a:solidFill>
                <a:latin typeface="+mj-lt"/>
              </a:rPr>
              <a:t>Všeobecná teória zamestnanosti, úroku a peňazí (1936)</a:t>
            </a:r>
            <a:endParaRPr lang="en-US" sz="3600">
              <a:latin typeface="+mj-lt"/>
            </a:endParaRPr>
          </a:p>
        </p:txBody>
      </p:sp>
      <p:pic>
        <p:nvPicPr>
          <p:cNvPr id="37890" name="Picture 2" descr="http://tbn0.google.com/images?q=tbn:zoNZf55OhoeONM:http://www.liberalhistory.org.uk/uploads/keynes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2928934"/>
            <a:ext cx="1792107" cy="214314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sk-SK" sz="3600" b="1" smtClean="0">
                <a:solidFill>
                  <a:srgbClr val="0070C0"/>
                </a:solidFill>
              </a:rPr>
              <a:t>Súčasné smery</a:t>
            </a:r>
            <a:br>
              <a:rPr lang="sk-SK" sz="3600" b="1" smtClean="0">
                <a:solidFill>
                  <a:srgbClr val="0070C0"/>
                </a:solidFill>
              </a:rPr>
            </a:br>
            <a:r>
              <a:rPr lang="sk-SK" sz="3600" b="1" smtClean="0">
                <a:solidFill>
                  <a:srgbClr val="0070C0"/>
                </a:solidFill>
              </a:rPr>
              <a:t> ekonomického myslenia</a:t>
            </a:r>
            <a:endParaRPr lang="en-US" sz="3600" b="1">
              <a:solidFill>
                <a:srgbClr val="0070C0"/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357158" y="1643050"/>
            <a:ext cx="78581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smtClean="0">
                <a:solidFill>
                  <a:srgbClr val="C00000"/>
                </a:solidFill>
                <a:latin typeface="+mj-lt"/>
              </a:rPr>
              <a:t>              Paul Samuelson (1915 –          )</a:t>
            </a:r>
          </a:p>
          <a:p>
            <a:endParaRPr lang="sk-SK" sz="2800" smtClean="0">
              <a:solidFill>
                <a:srgbClr val="C00000"/>
              </a:solidFill>
              <a:latin typeface="+mj-lt"/>
            </a:endParaRPr>
          </a:p>
          <a:p>
            <a:r>
              <a:rPr lang="sk-SK" sz="2800" smtClean="0">
                <a:solidFill>
                  <a:srgbClr val="C00000"/>
                </a:solidFill>
                <a:latin typeface="+mj-lt"/>
              </a:rPr>
              <a:t>Milton Friedman (1912 – 16. 12. 2006)</a:t>
            </a:r>
          </a:p>
          <a:p>
            <a:endParaRPr lang="sk-SK" sz="2800" smtClean="0">
              <a:solidFill>
                <a:srgbClr val="C00000"/>
              </a:solidFill>
              <a:latin typeface="+mj-lt"/>
            </a:endParaRPr>
          </a:p>
          <a:p>
            <a:pPr>
              <a:buFontTx/>
              <a:buChar char="-"/>
            </a:pPr>
            <a:r>
              <a:rPr lang="sk-SK" sz="2800" smtClean="0">
                <a:latin typeface="+mj-lt"/>
              </a:rPr>
              <a:t> dvaja najvýznamnejší americkí ekonó- </a:t>
            </a:r>
          </a:p>
          <a:p>
            <a:r>
              <a:rPr lang="sk-SK" sz="2800" smtClean="0">
                <a:latin typeface="+mj-lt"/>
              </a:rPr>
              <a:t>  movia, nositelia Nobelovej ceny za ekonómiu</a:t>
            </a:r>
          </a:p>
          <a:p>
            <a:pPr>
              <a:buFontTx/>
              <a:buChar char="-"/>
            </a:pPr>
            <a:r>
              <a:rPr lang="sk-SK" sz="2800" smtClean="0">
                <a:latin typeface="+mj-lt"/>
              </a:rPr>
              <a:t> väčšinu života strávili na popredných </a:t>
            </a:r>
          </a:p>
          <a:p>
            <a:r>
              <a:rPr lang="sk-SK" sz="2800" smtClean="0">
                <a:latin typeface="+mj-lt"/>
              </a:rPr>
              <a:t>  amerických univerzitách</a:t>
            </a:r>
          </a:p>
          <a:p>
            <a:pPr>
              <a:buFontTx/>
              <a:buChar char="-"/>
            </a:pPr>
            <a:r>
              <a:rPr lang="sk-SK" sz="2800" smtClean="0">
                <a:latin typeface="+mj-lt"/>
              </a:rPr>
              <a:t> osudy podobné ale názory rozdielne</a:t>
            </a:r>
          </a:p>
          <a:p>
            <a:pPr>
              <a:buFontTx/>
              <a:buChar char="-"/>
            </a:pPr>
            <a:r>
              <a:rPr lang="sk-SK" sz="2800" smtClean="0">
                <a:latin typeface="+mj-lt"/>
              </a:rPr>
              <a:t> najväčší rozdiel – názor na správnu úlohu  </a:t>
            </a:r>
          </a:p>
          <a:p>
            <a:r>
              <a:rPr lang="sk-SK" sz="2800" smtClean="0">
                <a:latin typeface="+mj-lt"/>
              </a:rPr>
              <a:t>                               vlády v ekonomike.</a:t>
            </a:r>
            <a:endParaRPr lang="en-US" sz="2800">
              <a:latin typeface="+mj-lt"/>
            </a:endParaRPr>
          </a:p>
        </p:txBody>
      </p:sp>
      <p:pic>
        <p:nvPicPr>
          <p:cNvPr id="38914" name="Picture 2" descr="http://tbn0.google.com/images?q=tbn:XfiwatDcE24vIM:http://www.rhsager.com/blog/wp-content/uploads/2006/11/friedman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2330" y="2214554"/>
            <a:ext cx="1423996" cy="164307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8916" name="Picture 4" descr="http://tbn0.google.com/images?q=tbn:CIkBpuc2vD5TJM:http://upload.wikimedia.org/wikipedia/commons/thumb/4/4c/Paul_Samuelson.gif/250px-Paul_Samuelson.gif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20" y="571480"/>
            <a:ext cx="1295403" cy="167975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7467600" cy="1143000"/>
          </a:xfrm>
        </p:spPr>
        <p:txBody>
          <a:bodyPr>
            <a:normAutofit/>
          </a:bodyPr>
          <a:lstStyle/>
          <a:p>
            <a:r>
              <a:rPr lang="sk-SK" sz="3600" b="1" smtClean="0">
                <a:solidFill>
                  <a:srgbClr val="0070C0"/>
                </a:solidFill>
              </a:rPr>
              <a:t>Teória racionálnych očakávaní</a:t>
            </a:r>
            <a:endParaRPr lang="en-US" sz="3600" b="1">
              <a:solidFill>
                <a:srgbClr val="0070C0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142844" y="1785926"/>
            <a:ext cx="8715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smtClean="0">
                <a:latin typeface="+mj-lt"/>
              </a:rPr>
              <a:t>vychádza z koncepcie poňatia racionálneho homo economicus</a:t>
            </a:r>
            <a:endParaRPr lang="en-US" sz="2400">
              <a:latin typeface="+mj-lt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500034" y="2285992"/>
            <a:ext cx="67151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smtClean="0">
                <a:latin typeface="+mj-lt"/>
              </a:rPr>
              <a:t>Hlavní predstavitelia:</a:t>
            </a:r>
          </a:p>
          <a:p>
            <a:endParaRPr lang="sk-SK" sz="3200" smtClean="0">
              <a:solidFill>
                <a:srgbClr val="C00000"/>
              </a:solidFill>
              <a:latin typeface="+mj-lt"/>
            </a:endParaRPr>
          </a:p>
          <a:p>
            <a:r>
              <a:rPr lang="sk-SK" sz="3200" smtClean="0">
                <a:solidFill>
                  <a:srgbClr val="C00000"/>
                </a:solidFill>
                <a:latin typeface="+mj-lt"/>
              </a:rPr>
              <a:t>Robert E. Lucas</a:t>
            </a:r>
          </a:p>
          <a:p>
            <a:endParaRPr lang="sk-SK" sz="3200" smtClean="0">
              <a:solidFill>
                <a:srgbClr val="C00000"/>
              </a:solidFill>
              <a:latin typeface="+mj-lt"/>
            </a:endParaRPr>
          </a:p>
          <a:p>
            <a:endParaRPr lang="sk-SK" sz="3200" smtClean="0">
              <a:solidFill>
                <a:srgbClr val="C00000"/>
              </a:solidFill>
              <a:latin typeface="+mj-lt"/>
            </a:endParaRPr>
          </a:p>
          <a:p>
            <a:endParaRPr lang="sk-SK" sz="3200" smtClean="0">
              <a:solidFill>
                <a:srgbClr val="C00000"/>
              </a:solidFill>
              <a:latin typeface="+mj-lt"/>
            </a:endParaRPr>
          </a:p>
          <a:p>
            <a:r>
              <a:rPr lang="sk-SK" sz="3200" smtClean="0">
                <a:solidFill>
                  <a:srgbClr val="C00000"/>
                </a:solidFill>
                <a:latin typeface="+mj-lt"/>
              </a:rPr>
              <a:t>Robert Barro</a:t>
            </a:r>
            <a:r>
              <a:rPr lang="sk-SK" sz="3200" smtClean="0">
                <a:latin typeface="+mj-lt"/>
              </a:rPr>
              <a:t> </a:t>
            </a:r>
            <a:endParaRPr lang="en-US" sz="3200">
              <a:latin typeface="+mj-lt"/>
            </a:endParaRPr>
          </a:p>
        </p:txBody>
      </p:sp>
      <p:pic>
        <p:nvPicPr>
          <p:cNvPr id="40962" name="Picture 2" descr="http://tbn0.google.com/images?q=tbn:3c7NkU6Po_X8NM:http://lh3.ggpht.com/_IbiVDmm6hAk/RvSd5eTFgqI/AAAAAAAAAEY/9OQ3JU0oS_s/5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0327" y="2714620"/>
            <a:ext cx="2086241" cy="157163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0964" name="Picture 4" descr="http://tbn0.google.com/images?q=tbn:22w-y_b8FykFcM:http://www.pbs.org/newshour/images/economy/july-dec04/0914economicsbarro3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86183" y="4714885"/>
            <a:ext cx="2000264" cy="175781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200" b="1" smtClean="0">
                <a:solidFill>
                  <a:srgbClr val="0070C0"/>
                </a:solidFill>
              </a:rPr>
              <a:t>Ekonómia ponuky</a:t>
            </a:r>
            <a:endParaRPr lang="en-US" sz="3200"/>
          </a:p>
        </p:txBody>
      </p:sp>
      <p:sp>
        <p:nvSpPr>
          <p:cNvPr id="3" name="BlokTextu 2"/>
          <p:cNvSpPr txBox="1"/>
          <p:nvPr/>
        </p:nvSpPr>
        <p:spPr>
          <a:xfrm>
            <a:off x="642910" y="2143116"/>
            <a:ext cx="778674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smtClean="0">
                <a:latin typeface="+mj-lt"/>
              </a:rPr>
              <a:t>Usiluje sa vyriešiť problém, ako vyrábať viac, efektívnejšie a racionálnejšie.</a:t>
            </a:r>
          </a:p>
          <a:p>
            <a:r>
              <a:rPr lang="sk-SK" sz="2800" smtClean="0">
                <a:latin typeface="+mj-lt"/>
              </a:rPr>
              <a:t>Hlavný predstaviteľ: </a:t>
            </a:r>
            <a:r>
              <a:rPr lang="sk-SK" sz="2800" smtClean="0">
                <a:solidFill>
                  <a:srgbClr val="C00000"/>
                </a:solidFill>
                <a:latin typeface="+mj-lt"/>
              </a:rPr>
              <a:t>Arthur Laffer</a:t>
            </a:r>
          </a:p>
          <a:p>
            <a:endParaRPr lang="sk-SK" sz="2800" smtClean="0">
              <a:solidFill>
                <a:srgbClr val="C00000"/>
              </a:solidFill>
              <a:latin typeface="+mj-lt"/>
            </a:endParaRPr>
          </a:p>
          <a:p>
            <a:r>
              <a:rPr lang="sk-SK" sz="2800" smtClean="0">
                <a:solidFill>
                  <a:srgbClr val="C00000"/>
                </a:solidFill>
                <a:latin typeface="+mj-lt"/>
              </a:rPr>
              <a:t>Lafferova krivka - </a:t>
            </a:r>
            <a:r>
              <a:rPr lang="sk-SK" sz="2800" smtClean="0">
                <a:latin typeface="+mj-lt"/>
              </a:rPr>
              <a:t>rast daňových sadzieb vedie k rastu štátnych príjmov len do určitého bodu, ich ďalšie zvyšovanie vyvoláva rast tieňovej ekonomiky a pokles príjmov štátneho rozpočtu.</a:t>
            </a:r>
            <a:endParaRPr lang="en-US" sz="2800" smtClean="0">
              <a:solidFill>
                <a:srgbClr val="C00000"/>
              </a:solidFill>
              <a:latin typeface="+mj-lt"/>
            </a:endParaRPr>
          </a:p>
          <a:p>
            <a:endParaRPr lang="en-US"/>
          </a:p>
        </p:txBody>
      </p:sp>
      <p:pic>
        <p:nvPicPr>
          <p:cNvPr id="39938" name="Picture 2" descr="http://tbn0.google.com/images?q=tbn:z9qidgmgPYBYjM:http://www.philadelphia-reflections.com/images/Laffer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7818" y="500042"/>
            <a:ext cx="2166944" cy="143351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857488" y="2214554"/>
            <a:ext cx="5629260" cy="2028838"/>
          </a:xfrm>
        </p:spPr>
        <p:txBody>
          <a:bodyPr>
            <a:normAutofit/>
          </a:bodyPr>
          <a:lstStyle/>
          <a:p>
            <a:r>
              <a:rPr lang="en-US" dirty="0" err="1">
                <a:hlinkClick r:id="rId2"/>
              </a:rPr>
              <a:t>Nobelovu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cenu</a:t>
            </a:r>
            <a:r>
              <a:rPr lang="en-US" dirty="0">
                <a:hlinkClick r:id="rId2"/>
              </a:rPr>
              <a:t> </a:t>
            </a:r>
            <a:r>
              <a:rPr lang="sk-SK" dirty="0" smtClean="0">
                <a:hlinkClick r:id="rId2"/>
              </a:rPr>
              <a:t>za ekonómiu </a:t>
            </a:r>
            <a:r>
              <a:rPr lang="en-US" dirty="0" err="1" smtClean="0">
                <a:hlinkClick r:id="rId2"/>
              </a:rPr>
              <a:t>ziskal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>
                <a:hlinkClick r:id="rId2"/>
              </a:rPr>
              <a:t>americky</a:t>
            </a:r>
            <a:r>
              <a:rPr lang="en-US" dirty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ekon</a:t>
            </a:r>
            <a:r>
              <a:rPr lang="sk-SK" dirty="0" smtClean="0">
                <a:hlinkClick r:id="rId2"/>
              </a:rPr>
              <a:t>Ó</a:t>
            </a:r>
            <a:r>
              <a:rPr lang="en-US" dirty="0" smtClean="0">
                <a:hlinkClick r:id="rId2"/>
              </a:rPr>
              <a:t>m </a:t>
            </a:r>
            <a:r>
              <a:rPr lang="en-US" dirty="0">
                <a:hlinkClick r:id="rId2"/>
              </a:rPr>
              <a:t>Paul </a:t>
            </a:r>
            <a:r>
              <a:rPr lang="en-US" i="1" dirty="0" err="1">
                <a:hlinkClick r:id="rId2"/>
              </a:rPr>
              <a:t>Krugman</a:t>
            </a:r>
            <a:r>
              <a:rPr lang="en-US" dirty="0">
                <a:hlinkClick r:id="rId2"/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643306" y="4714884"/>
            <a:ext cx="4114784" cy="1752600"/>
          </a:xfrm>
        </p:spPr>
        <p:txBody>
          <a:bodyPr/>
          <a:lstStyle/>
          <a:p>
            <a:r>
              <a:rPr lang="sk-SK" dirty="0" smtClean="0"/>
              <a:t>12. október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STAROVEK</a:t>
            </a:r>
            <a:endParaRPr lang="en-US" sz="5400" b="1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29642" cy="5686452"/>
          </a:xfrm>
        </p:spPr>
        <p:txBody>
          <a:bodyPr>
            <a:normAutofit fontScale="32500" lnSpcReduction="20000"/>
          </a:bodyPr>
          <a:lstStyle/>
          <a:p>
            <a:r>
              <a:rPr lang="sk-SK" sz="74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Oikonomikus – </a:t>
            </a:r>
            <a:r>
              <a:rPr lang="sk-SK" sz="7400" smtClean="0">
                <a:latin typeface="Arial" pitchFamily="34" charset="0"/>
                <a:cs typeface="Arial" pitchFamily="34" charset="0"/>
              </a:rPr>
              <a:t>starogrécky filozof </a:t>
            </a:r>
            <a:r>
              <a:rPr lang="sk-SK" sz="74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74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Xenofón –</a:t>
            </a:r>
            <a:r>
              <a:rPr lang="sk-SK" sz="74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7400" smtClean="0">
                <a:latin typeface="Arial" pitchFamily="34" charset="0"/>
                <a:cs typeface="Arial" pitchFamily="34" charset="0"/>
              </a:rPr>
              <a:t>pravidlá rozumného vedenia domácnosti</a:t>
            </a:r>
          </a:p>
          <a:p>
            <a:r>
              <a:rPr lang="sk-SK" sz="7400" smtClean="0"/>
              <a:t>Prvé historické zdroje ekonomických teórií </a:t>
            </a:r>
          </a:p>
          <a:p>
            <a:pPr>
              <a:buNone/>
            </a:pPr>
            <a:r>
              <a:rPr lang="sk-SK" sz="7400" smtClean="0"/>
              <a:t>                 - BIBLIA</a:t>
            </a:r>
          </a:p>
          <a:p>
            <a:pPr>
              <a:buNone/>
            </a:pPr>
            <a:endParaRPr lang="sk-SK" sz="7400" smtClean="0"/>
          </a:p>
          <a:p>
            <a:pPr>
              <a:buNone/>
            </a:pPr>
            <a:r>
              <a:rPr lang="sk-SK" sz="7400" smtClean="0"/>
              <a:t>			Významné bolo aj učenie starogréckych      </a:t>
            </a:r>
          </a:p>
          <a:p>
            <a:pPr>
              <a:buNone/>
            </a:pPr>
            <a:r>
              <a:rPr lang="sk-SK" sz="7400" smtClean="0"/>
              <a:t>                      mysliteľov:</a:t>
            </a:r>
          </a:p>
          <a:p>
            <a:pPr>
              <a:buNone/>
            </a:pPr>
            <a:r>
              <a:rPr lang="sk-SK" sz="7400" smtClean="0"/>
              <a:t>                   </a:t>
            </a:r>
            <a:r>
              <a:rPr lang="sk-SK" sz="7400" b="1" smtClean="0">
                <a:solidFill>
                  <a:srgbClr val="C00000"/>
                </a:solidFill>
              </a:rPr>
              <a:t>Epikuros      Aristoteles        Platón</a:t>
            </a:r>
          </a:p>
          <a:p>
            <a:pPr>
              <a:buNone/>
            </a:pPr>
            <a:r>
              <a:rPr lang="sk-SK" sz="7400" b="1" smtClean="0">
                <a:solidFill>
                  <a:srgbClr val="002060"/>
                </a:solidFill>
              </a:rPr>
              <a:t>				        </a:t>
            </a:r>
          </a:p>
          <a:p>
            <a:pPr>
              <a:buNone/>
            </a:pPr>
            <a:endParaRPr lang="sk-SK" sz="7400" b="1" smtClean="0">
              <a:solidFill>
                <a:srgbClr val="002060"/>
              </a:solidFill>
            </a:endParaRPr>
          </a:p>
          <a:p>
            <a:pPr>
              <a:buNone/>
            </a:pPr>
            <a:endParaRPr lang="sk-SK" sz="3800" b="1" smtClean="0">
              <a:solidFill>
                <a:srgbClr val="002060"/>
              </a:solidFill>
            </a:endParaRPr>
          </a:p>
          <a:p>
            <a:pPr>
              <a:buNone/>
            </a:pPr>
            <a:endParaRPr lang="sk-SK" sz="3800" b="1" smtClean="0">
              <a:solidFill>
                <a:srgbClr val="002060"/>
              </a:solidFill>
            </a:endParaRPr>
          </a:p>
          <a:p>
            <a:pPr>
              <a:buNone/>
            </a:pPr>
            <a:endParaRPr lang="sk-SK" sz="3800" b="1" smtClean="0">
              <a:solidFill>
                <a:srgbClr val="002060"/>
              </a:solidFill>
            </a:endParaRPr>
          </a:p>
          <a:p>
            <a:pPr>
              <a:buNone/>
            </a:pPr>
            <a:endParaRPr lang="sk-SK" sz="3800" b="1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sk-SK" sz="3800" b="1" smtClean="0">
                <a:solidFill>
                  <a:srgbClr val="002060"/>
                </a:solidFill>
              </a:rPr>
              <a:t>				       </a:t>
            </a:r>
          </a:p>
          <a:p>
            <a:pPr>
              <a:buNone/>
            </a:pPr>
            <a:r>
              <a:rPr lang="sk-SK" sz="3800" smtClean="0">
                <a:solidFill>
                  <a:srgbClr val="002060"/>
                </a:solidFill>
              </a:rPr>
              <a:t>		</a:t>
            </a:r>
            <a:endParaRPr lang="sk-SK" sz="3800" smtClean="0"/>
          </a:p>
          <a:p>
            <a:pPr>
              <a:buNone/>
            </a:pPr>
            <a:r>
              <a:rPr lang="sk-SK" sz="3800" smtClean="0">
                <a:latin typeface="Arial" pitchFamily="34" charset="0"/>
                <a:cs typeface="Arial" pitchFamily="34" charset="0"/>
              </a:rPr>
              <a:t>			</a:t>
            </a:r>
          </a:p>
          <a:p>
            <a:pPr>
              <a:buNone/>
            </a:pPr>
            <a:r>
              <a:rPr lang="sk-SK" smtClean="0"/>
              <a:t>			  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://tbn0.google.com/images?q=tbn:mhKbco54vWAzeM:http://upload.wikimedia.org/wikipedia/commons/thumb/8/8e/Xenophon.jpg/180px-Xenophon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68" y="1285860"/>
            <a:ext cx="1050802" cy="164307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30" name="Picture 6" descr="http://tbn0.google.com/images?q=tbn:Y1mLd0WVA3ivwM:http://www.kumran.sk/images/bibliastnadkoza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2571744"/>
            <a:ext cx="1428760" cy="2016141"/>
          </a:xfrm>
          <a:prstGeom prst="rect">
            <a:avLst/>
          </a:prstGeom>
          <a:noFill/>
        </p:spPr>
      </p:pic>
      <p:pic>
        <p:nvPicPr>
          <p:cNvPr id="1032" name="Picture 8" descr="http://tbn0.google.com/images?q=tbn:_wLjjglcBTgR6M:http://astro.pef.zcu.cz/hvezdy/obr/extrasolar/epicurus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5984" y="5143512"/>
            <a:ext cx="1055694" cy="135732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34" name="Picture 10" descr="http://tbn0.google.com/images?q=tbn:J-nb1riDIeFkXM:http://home.datacomm.ch/biografien/images/aristoteles.jp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143372" y="5143512"/>
            <a:ext cx="1045656" cy="130328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36" name="Picture 12" descr="http://tbn0.google.com/images?q=tbn:9ia9f_QUCCS2aM:http://www.laeditorialvirtual.com.ar/Pages/Platon/PlatonImage.jpg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215074" y="5143512"/>
            <a:ext cx="969683" cy="128588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kTextu 5"/>
          <p:cNvSpPr txBox="1"/>
          <p:nvPr/>
        </p:nvSpPr>
        <p:spPr>
          <a:xfrm>
            <a:off x="428596" y="428604"/>
            <a:ext cx="77867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Nobel za ekonómiu: Američan Krugman</a:t>
            </a:r>
          </a:p>
          <a:p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13. októbra 2008  13:10, aktualizované 14:24</a:t>
            </a:r>
            <a:br>
              <a:rPr lang="en-US"/>
            </a:br>
            <a:r>
              <a:rPr lang="en-US"/>
              <a:t>Nobelovu cenu za ekonómiu za rok 2008 získal Američan Paul Krugman (55), profesor na Princetonskej univerzite, za "analýzu obchodných vzorcov a miest, kde sa ekonomická aktivita vykonáva". Laureáta vyhlásil výbor pre udeľovanie Nobelovej ceny pri Švédskej akadémii vied. Podľa výboru bol Krugman tým, kto zjednotil rôznorodé a predtým oddelené výskumné odbory o medzinárodnom obchode a ekonomickej geografii</a:t>
            </a:r>
            <a:r>
              <a:rPr lang="en-US" smtClean="0"/>
              <a:t>.</a:t>
            </a:r>
            <a:endParaRPr lang="sk-SK" smtClean="0"/>
          </a:p>
          <a:p>
            <a:endParaRPr lang="en-US"/>
          </a:p>
          <a:p>
            <a:r>
              <a:rPr lang="en-US"/>
              <a:t/>
            </a:r>
            <a:br>
              <a:rPr lang="en-US"/>
            </a:br>
            <a:endParaRPr lang="en-US"/>
          </a:p>
          <a:p>
            <a:endParaRPr lang="en-US"/>
          </a:p>
        </p:txBody>
      </p:sp>
      <p:pic>
        <p:nvPicPr>
          <p:cNvPr id="10242" name="Picture 2" descr="Paul Krugm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3357562"/>
            <a:ext cx="3810000" cy="2857500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5929322" y="6211669"/>
            <a:ext cx="3214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mtClean="0">
                <a:hlinkClick r:id="rId3"/>
              </a:rPr>
              <a:t>http://</a:t>
            </a:r>
            <a:r>
              <a:rPr lang="en-US" smtClean="0">
                <a:hlinkClick r:id="rId3"/>
              </a:rPr>
              <a:t>tvojepeniaze.pravda.sk/</a:t>
            </a:r>
            <a:r>
              <a:rPr lang="sk-SK" smtClean="0"/>
              <a:t> </a:t>
            </a:r>
          </a:p>
          <a:p>
            <a:r>
              <a:rPr lang="sk-SK" smtClean="0"/>
              <a:t>13. 10. 2008  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785786" y="285728"/>
            <a:ext cx="7572428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Cenu Nobelovej nadácie za ekonómiu prvýkrát odovzdali v roku 1969, ale ešte nikdy ju neudelili žiadnej žene. </a:t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Má oficiálny názov Cena švédskej centrálnej banky za ekonomické vedy na pamiatku Alfreda Nobela a je poslednou zo šiestich Nobelových cien, ktorú tento rok oznámili. </a:t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Nepatrí však medzi pôvodné Nobelove ocenenia, pretože sa nenachádzala v jeho poslednej vôli z roku 1895. Švédska centrálna banka ju v roku 1968 zriadila na počesť Nobela. </a:t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Vlani sa o cenu podelili Američania Leonid Hurwicz, Eric S. Maskin a Roger B. Myerson za teóriu, ktorá vysvetľuje, ako môžu kupujúci a predajcovia čo najviac zväčšiť svoje zisky z uzavretého obchodu. Práca na tejto teórii sa začala v roku 1960. </a:t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Američania majú na túto cenu prakticky monopol. Posledným Neameričanom, ktorý ju získal, bol v roku 1999 Kanaďan Robert A. Mundell. </a:t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Zdroj: TASR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714348" y="785794"/>
            <a:ext cx="71438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54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Úloha pre žiakov:</a:t>
            </a:r>
          </a:p>
          <a:p>
            <a:endParaRPr lang="sk-SK" sz="5400" dirty="0" smtClean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r>
              <a:rPr lang="sk-SK" sz="54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Zistite, kto dostal Nobelovu cenu za ekonómiu v roku 2009 a za rok 2010!</a:t>
            </a:r>
          </a:p>
          <a:p>
            <a:r>
              <a:rPr lang="sk-SK" sz="4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(spracujte formou referátu)</a:t>
            </a:r>
          </a:p>
          <a:p>
            <a:endParaRPr lang="sk-SK" sz="54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5602" name="Picture 2" descr="http://1.bp.blogspot.com/_cYqKd17cgNI/SMT-chKQsHI/AAAAAAAAAOI/YcOGLaL-4Qk/s400/NOBE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4263" y="1124744"/>
            <a:ext cx="2471051" cy="2304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Nobelová</a:t>
            </a:r>
            <a:r>
              <a:rPr lang="sk-SK" dirty="0" smtClean="0"/>
              <a:t> cena za ekonómiu 2009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Držiteľmi Nobelovej ceny za ekonómiu za rok 2009 sa stali Američanka </a:t>
            </a:r>
            <a:r>
              <a:rPr lang="sk-SK" dirty="0" err="1" smtClean="0"/>
              <a:t>Elinor</a:t>
            </a:r>
            <a:r>
              <a:rPr lang="sk-SK" dirty="0" smtClean="0"/>
              <a:t> </a:t>
            </a:r>
            <a:r>
              <a:rPr lang="sk-SK" dirty="0" err="1" smtClean="0"/>
              <a:t>Ostromová</a:t>
            </a:r>
            <a:r>
              <a:rPr lang="sk-SK" dirty="0" smtClean="0"/>
              <a:t> a jej krajan Oliver </a:t>
            </a:r>
            <a:r>
              <a:rPr lang="sk-SK" dirty="0" err="1" smtClean="0"/>
              <a:t>Williamson</a:t>
            </a:r>
            <a:r>
              <a:rPr lang="sk-SK" dirty="0" smtClean="0"/>
              <a:t>. </a:t>
            </a:r>
            <a:r>
              <a:rPr lang="sk-SK" dirty="0" err="1" smtClean="0"/>
              <a:t>Ostromová</a:t>
            </a:r>
            <a:r>
              <a:rPr lang="sk-SK" dirty="0" smtClean="0"/>
              <a:t> je pritom vôbec prvou laureátkou najprestížnejšej ceny za ekonómiu, ktorú udeľujú od roku 1969.</a:t>
            </a:r>
            <a:endParaRPr lang="sk-SK" dirty="0"/>
          </a:p>
        </p:txBody>
      </p:sp>
      <p:pic>
        <p:nvPicPr>
          <p:cNvPr id="1026" name="Picture 2" descr="Elinor Ostromová je prvá žena, ktorá získala Nobelu cenu za ekonómiu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717032"/>
            <a:ext cx="3810000" cy="28575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260648"/>
            <a:ext cx="7931224" cy="6213304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"Práca </a:t>
            </a:r>
            <a:r>
              <a:rPr lang="sk-SK" dirty="0" err="1" smtClean="0"/>
              <a:t>Elinor</a:t>
            </a:r>
            <a:r>
              <a:rPr lang="sk-SK" dirty="0" smtClean="0"/>
              <a:t> </a:t>
            </a:r>
            <a:r>
              <a:rPr lang="sk-SK" dirty="0" err="1" smtClean="0"/>
              <a:t>Ostromovej</a:t>
            </a:r>
            <a:r>
              <a:rPr lang="sk-SK" dirty="0" smtClean="0"/>
              <a:t> a Olivera </a:t>
            </a:r>
            <a:r>
              <a:rPr lang="sk-SK" dirty="0" err="1" smtClean="0"/>
              <a:t>Williamsona</a:t>
            </a:r>
            <a:r>
              <a:rPr lang="sk-SK" dirty="0" smtClean="0"/>
              <a:t> svedčí o tom, že ekonomická analýza môže vliať viac svetla do riadenia väčšiny foriem sociálnej organizácie," uviedol Nobelov výbor vo svojom oficiálnom stanovisku. V prípade </a:t>
            </a:r>
            <a:r>
              <a:rPr lang="sk-SK" dirty="0" err="1" smtClean="0"/>
              <a:t>Ostromovej</a:t>
            </a:r>
            <a:r>
              <a:rPr lang="sk-SK" dirty="0" smtClean="0"/>
              <a:t> rozhodla jej práca na "analýze ekonomického riadenia", predovšetkým v prípade spoločného vlastníctva </a:t>
            </a:r>
            <a:r>
              <a:rPr lang="sk-SK" dirty="0" smtClean="0">
                <a:hlinkClick r:id="rId2"/>
              </a:rPr>
              <a:t>nehnuteľností</a:t>
            </a:r>
            <a:r>
              <a:rPr lang="sk-SK" dirty="0" smtClean="0"/>
              <a:t>.</a:t>
            </a:r>
          </a:p>
          <a:p>
            <a:r>
              <a:rPr lang="sk-SK" dirty="0" err="1" smtClean="0"/>
              <a:t>Williamsona</a:t>
            </a:r>
            <a:r>
              <a:rPr lang="sk-SK" dirty="0" smtClean="0"/>
              <a:t> ocenili rovnako pre jeho "analýzu ekonomického riadenia", špeciálne pre jeho objavy v otázke "hraníc riadenia firiem". Desať miliónov švédskych </a:t>
            </a:r>
            <a:r>
              <a:rPr lang="sk-SK" dirty="0" smtClean="0">
                <a:hlinkClick r:id="rId3"/>
              </a:rPr>
              <a:t>korún</a:t>
            </a:r>
            <a:r>
              <a:rPr lang="sk-SK" dirty="0" smtClean="0"/>
              <a:t> (takmer milión eur) si obaja ekonómovia rozdelia na polovicu.</a:t>
            </a:r>
          </a:p>
          <a:p>
            <a:r>
              <a:rPr lang="sk-SK" dirty="0" smtClean="0"/>
              <a:t>Nobelova cena za ekonómiu je jednou zo šiestich ocenení, ktoré vo svojom závete z roku 1896 nespomína švédsky vynálezca </a:t>
            </a:r>
            <a:r>
              <a:rPr lang="sk-SK" dirty="0" err="1" smtClean="0"/>
              <a:t>Alfred</a:t>
            </a:r>
            <a:r>
              <a:rPr lang="sk-SK" dirty="0" smtClean="0"/>
              <a:t> </a:t>
            </a:r>
            <a:r>
              <a:rPr lang="sk-SK" dirty="0" err="1" smtClean="0"/>
              <a:t>Nobel</a:t>
            </a:r>
            <a:r>
              <a:rPr lang="sk-SK" dirty="0" smtClean="0"/>
              <a:t>. Začali ju udeľovať až v roku 1969 - rok po oslavách 300. výročia založenia švédskej centrálnej banky.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7467600" cy="1143000"/>
          </a:xfrm>
        </p:spPr>
        <p:txBody>
          <a:bodyPr>
            <a:noAutofit/>
          </a:bodyPr>
          <a:lstStyle/>
          <a:p>
            <a:r>
              <a:rPr lang="sk-SK" sz="4800" b="1" dirty="0" err="1" smtClean="0"/>
              <a:t>Nobelová</a:t>
            </a:r>
            <a:r>
              <a:rPr lang="sk-SK" sz="4800" b="1" dirty="0" smtClean="0"/>
              <a:t> cena za ekonómiu za rok 2010</a:t>
            </a:r>
            <a:endParaRPr lang="sk-SK" sz="48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2492896"/>
            <a:ext cx="8219256" cy="398105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sk-SK" b="1" dirty="0" smtClean="0"/>
              <a:t>Nobelova cena za ekonómiu 2010 – Trpezlivosť ruže prináša?</a:t>
            </a:r>
            <a:br>
              <a:rPr lang="sk-SK" b="1" dirty="0" smtClean="0"/>
            </a:br>
            <a:r>
              <a:rPr lang="sk-SK" b="1" dirty="0" smtClean="0"/>
              <a:t>Prečo existuje nezamestnanosť, keď firmy ponúkajú voľné miesta? Prečo môže pomerne dlho existovať veľká ponuka voľných domov a zároveň množstvo ľudí hľadajúcich voľný dom? Za odpovede na tieto otázky získali tento rok Nobelovu cenu za ekonómiu </a:t>
            </a:r>
            <a:r>
              <a:rPr lang="sk-SK" b="1" dirty="0" smtClean="0">
                <a:solidFill>
                  <a:srgbClr val="FF0000"/>
                </a:solidFill>
              </a:rPr>
              <a:t>Peter </a:t>
            </a:r>
            <a:r>
              <a:rPr lang="sk-SK" b="1" dirty="0" err="1" smtClean="0">
                <a:solidFill>
                  <a:srgbClr val="FF0000"/>
                </a:solidFill>
              </a:rPr>
              <a:t>Diamond</a:t>
            </a:r>
            <a:r>
              <a:rPr lang="sk-SK" b="1" dirty="0" smtClean="0">
                <a:solidFill>
                  <a:srgbClr val="FF0000"/>
                </a:solidFill>
              </a:rPr>
              <a:t>, </a:t>
            </a:r>
            <a:r>
              <a:rPr lang="sk-SK" b="1" dirty="0" err="1" smtClean="0">
                <a:solidFill>
                  <a:srgbClr val="FF0000"/>
                </a:solidFill>
              </a:rPr>
              <a:t>Dale</a:t>
            </a:r>
            <a:r>
              <a:rPr lang="sk-SK" b="1" dirty="0" smtClean="0">
                <a:solidFill>
                  <a:srgbClr val="FF0000"/>
                </a:solidFill>
              </a:rPr>
              <a:t> </a:t>
            </a:r>
            <a:r>
              <a:rPr lang="sk-SK" b="1" dirty="0" err="1" smtClean="0">
                <a:solidFill>
                  <a:srgbClr val="FF0000"/>
                </a:solidFill>
              </a:rPr>
              <a:t>Mortensen</a:t>
            </a:r>
            <a:r>
              <a:rPr lang="sk-SK" b="1" dirty="0" smtClean="0">
                <a:solidFill>
                  <a:srgbClr val="FF0000"/>
                </a:solidFill>
              </a:rPr>
              <a:t> a </a:t>
            </a:r>
            <a:r>
              <a:rPr lang="sk-SK" b="1" dirty="0" err="1" smtClean="0">
                <a:solidFill>
                  <a:srgbClr val="FF0000"/>
                </a:solidFill>
              </a:rPr>
              <a:t>Christopher</a:t>
            </a:r>
            <a:r>
              <a:rPr lang="sk-SK" b="1" dirty="0" smtClean="0">
                <a:solidFill>
                  <a:srgbClr val="FF0000"/>
                </a:solidFill>
              </a:rPr>
              <a:t> </a:t>
            </a:r>
            <a:r>
              <a:rPr lang="sk-SK" b="1" dirty="0" err="1" smtClean="0">
                <a:solidFill>
                  <a:srgbClr val="FF0000"/>
                </a:solidFill>
              </a:rPr>
              <a:t>Pissarides</a:t>
            </a:r>
            <a:r>
              <a:rPr lang="sk-SK" b="1" dirty="0" smtClean="0"/>
              <a:t>.</a:t>
            </a:r>
          </a:p>
          <a:p>
            <a:pPr>
              <a:buNone/>
            </a:pPr>
            <a:r>
              <a:rPr lang="sk-SK" dirty="0" smtClean="0">
                <a:hlinkClick r:id="rId2"/>
              </a:rPr>
              <a:t>http://www.lidovky.cz/znaji-vztah-politiky-a-nezamestnanosti-f0n-/ln_noviny.asp?c=A101012_000059_ln_noviny_sko&amp;klic=239355&amp;mes=101012_0</a:t>
            </a:r>
            <a:r>
              <a:rPr lang="sk-SK" dirty="0" smtClean="0"/>
              <a:t> </a:t>
            </a:r>
            <a:endParaRPr lang="sk-SK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a\Pictures\mortenson-pissaride-diamo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0" y="889000"/>
            <a:ext cx="7427913" cy="508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smtClean="0">
                <a:solidFill>
                  <a:srgbClr val="C00000"/>
                </a:solidFill>
              </a:rPr>
              <a:t>Epikuros</a:t>
            </a:r>
            <a:endParaRPr lang="en-US" sz="4800" b="1">
              <a:solidFill>
                <a:srgbClr val="C00000"/>
              </a:solidFill>
            </a:endParaRPr>
          </a:p>
        </p:txBody>
      </p:sp>
      <p:pic>
        <p:nvPicPr>
          <p:cNvPr id="3" name="Picture 8" descr="http://tbn0.google.com/images?q=tbn:_wLjjglcBTgR6M:http://astro.pef.zcu.cz/hvezdy/obr/extrasolar/epicurus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2071678"/>
            <a:ext cx="2833705" cy="364333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BlokTextu 3"/>
          <p:cNvSpPr txBox="1"/>
          <p:nvPr/>
        </p:nvSpPr>
        <p:spPr>
          <a:xfrm>
            <a:off x="3857620" y="2357430"/>
            <a:ext cx="464347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sk-SK" sz="4400" smtClean="0">
                <a:latin typeface="Arial" pitchFamily="34" charset="0"/>
                <a:cs typeface="Arial" pitchFamily="34" charset="0"/>
              </a:rPr>
              <a:t> Princíp   </a:t>
            </a:r>
          </a:p>
          <a:p>
            <a:r>
              <a:rPr lang="sk-SK" sz="4400">
                <a:latin typeface="Arial" pitchFamily="34" charset="0"/>
                <a:cs typeface="Arial" pitchFamily="34" charset="0"/>
              </a:rPr>
              <a:t> </a:t>
            </a:r>
            <a:r>
              <a:rPr lang="sk-SK" sz="4400" smtClean="0">
                <a:latin typeface="Arial" pitchFamily="34" charset="0"/>
                <a:cs typeface="Arial" pitchFamily="34" charset="0"/>
              </a:rPr>
              <a:t> individuálneho </a:t>
            </a:r>
          </a:p>
          <a:p>
            <a:r>
              <a:rPr lang="sk-SK" sz="4400">
                <a:latin typeface="Arial" pitchFamily="34" charset="0"/>
                <a:cs typeface="Arial" pitchFamily="34" charset="0"/>
              </a:rPr>
              <a:t> </a:t>
            </a:r>
            <a:r>
              <a:rPr lang="sk-SK" sz="4400" smtClean="0">
                <a:latin typeface="Arial" pitchFamily="34" charset="0"/>
                <a:cs typeface="Arial" pitchFamily="34" charset="0"/>
              </a:rPr>
              <a:t> blahobytu.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600" b="1" smtClean="0">
                <a:solidFill>
                  <a:srgbClr val="C00000"/>
                </a:solidFill>
              </a:rPr>
              <a:t>Platón</a:t>
            </a:r>
            <a:endParaRPr lang="en-US" sz="6600" b="1">
              <a:solidFill>
                <a:srgbClr val="C00000"/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4143372" y="2214554"/>
            <a:ext cx="44291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sk-SK" sz="2800" smtClean="0"/>
              <a:t> </a:t>
            </a:r>
            <a:r>
              <a:rPr lang="sk-SK" sz="2800" smtClean="0">
                <a:latin typeface="Arial" pitchFamily="34" charset="0"/>
                <a:cs typeface="Arial" pitchFamily="34" charset="0"/>
              </a:rPr>
              <a:t>Ľudia majú  </a:t>
            </a:r>
          </a:p>
          <a:p>
            <a:r>
              <a:rPr lang="sk-SK" sz="2800">
                <a:latin typeface="Arial" pitchFamily="34" charset="0"/>
                <a:cs typeface="Arial" pitchFamily="34" charset="0"/>
              </a:rPr>
              <a:t> </a:t>
            </a:r>
            <a:r>
              <a:rPr lang="sk-SK" sz="2800" smtClean="0">
                <a:latin typeface="Arial" pitchFamily="34" charset="0"/>
                <a:cs typeface="Arial" pitchFamily="34" charset="0"/>
              </a:rPr>
              <a:t> rovnaké potreby.</a:t>
            </a:r>
          </a:p>
          <a:p>
            <a:pPr>
              <a:buFontTx/>
              <a:buChar char="-"/>
            </a:pPr>
            <a:r>
              <a:rPr lang="sk-SK" sz="2800" smtClean="0">
                <a:latin typeface="Arial" pitchFamily="34" charset="0"/>
                <a:cs typeface="Arial" pitchFamily="34" charset="0"/>
              </a:rPr>
              <a:t> Štát má plne rozhodovať </a:t>
            </a:r>
          </a:p>
          <a:p>
            <a:r>
              <a:rPr lang="sk-SK" sz="2800">
                <a:latin typeface="Arial" pitchFamily="34" charset="0"/>
                <a:cs typeface="Arial" pitchFamily="34" charset="0"/>
              </a:rPr>
              <a:t> </a:t>
            </a:r>
            <a:r>
              <a:rPr lang="sk-SK" sz="2800" smtClean="0">
                <a:latin typeface="Arial" pitchFamily="34" charset="0"/>
                <a:cs typeface="Arial" pitchFamily="34" charset="0"/>
              </a:rPr>
              <a:t> o výrobe a rozdeľovaní.</a:t>
            </a:r>
            <a:endParaRPr lang="en-US" sz="28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12" descr="http://tbn0.google.com/images?q=tbn:9ia9f_QUCCS2aM:http://www.laeditorialvirtual.com.ar/Pages/Platon/PlatonImage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1857364"/>
            <a:ext cx="2962920" cy="392909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600" b="1" smtClean="0">
                <a:solidFill>
                  <a:srgbClr val="C00000"/>
                </a:solidFill>
              </a:rPr>
              <a:t>Aristoteles</a:t>
            </a:r>
            <a:endParaRPr lang="en-US" sz="6600" b="1">
              <a:solidFill>
                <a:srgbClr val="C00000"/>
              </a:solidFill>
            </a:endParaRPr>
          </a:p>
        </p:txBody>
      </p:sp>
      <p:pic>
        <p:nvPicPr>
          <p:cNvPr id="3" name="Picture 10" descr="http://tbn0.google.com/images?q=tbn:J-nb1riDIeFkXM:http://home.datacomm.ch/biografien/images/aristoteles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1857364"/>
            <a:ext cx="3117358" cy="388541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BlokTextu 3"/>
          <p:cNvSpPr txBox="1"/>
          <p:nvPr/>
        </p:nvSpPr>
        <p:spPr>
          <a:xfrm>
            <a:off x="4143372" y="2571744"/>
            <a:ext cx="45720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sk-SK" sz="2400" smtClean="0">
                <a:latin typeface="+mj-lt"/>
              </a:rPr>
              <a:t> </a:t>
            </a:r>
            <a:r>
              <a:rPr lang="sk-SK" sz="2800" smtClean="0">
                <a:latin typeface="+mj-lt"/>
              </a:rPr>
              <a:t>Súkromné vlastníctvo je </a:t>
            </a:r>
          </a:p>
          <a:p>
            <a:r>
              <a:rPr lang="sk-SK" sz="2800">
                <a:latin typeface="+mj-lt"/>
              </a:rPr>
              <a:t> </a:t>
            </a:r>
            <a:r>
              <a:rPr lang="sk-SK" sz="2800" smtClean="0">
                <a:latin typeface="+mj-lt"/>
              </a:rPr>
              <a:t> nevyhnutnou podmienkou </a:t>
            </a:r>
          </a:p>
          <a:p>
            <a:r>
              <a:rPr lang="sk-SK" sz="2800">
                <a:latin typeface="+mj-lt"/>
              </a:rPr>
              <a:t> </a:t>
            </a:r>
            <a:r>
              <a:rPr lang="sk-SK" sz="2800" smtClean="0">
                <a:latin typeface="+mj-lt"/>
              </a:rPr>
              <a:t> iniciatívy jednotlivca.</a:t>
            </a:r>
          </a:p>
          <a:p>
            <a:r>
              <a:rPr lang="sk-SK" sz="2800" smtClean="0">
                <a:latin typeface="+mj-lt"/>
              </a:rPr>
              <a:t>- Zároveň treba zabezpečiť  </a:t>
            </a:r>
          </a:p>
          <a:p>
            <a:r>
              <a:rPr lang="sk-SK" sz="2800">
                <a:latin typeface="+mj-lt"/>
              </a:rPr>
              <a:t> </a:t>
            </a:r>
            <a:r>
              <a:rPr lang="sk-SK" sz="2800" smtClean="0">
                <a:latin typeface="+mj-lt"/>
              </a:rPr>
              <a:t> verejné blaho.</a:t>
            </a:r>
            <a:endParaRPr lang="en-US" sz="280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6000" b="1" smtClean="0">
                <a:solidFill>
                  <a:srgbClr val="008000"/>
                </a:solidFill>
              </a:rPr>
              <a:t>Stredovek</a:t>
            </a:r>
            <a:endParaRPr lang="en-US" sz="600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285720" y="1285860"/>
            <a:ext cx="8429684" cy="442915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k-SK" sz="3200" smtClean="0"/>
              <a:t>Stredoveká scholastika – </a:t>
            </a:r>
            <a:r>
              <a:rPr lang="sk-SK" sz="3200" b="1" smtClean="0">
                <a:solidFill>
                  <a:srgbClr val="C00000"/>
                </a:solidFill>
              </a:rPr>
              <a:t>scholastici</a:t>
            </a:r>
            <a:r>
              <a:rPr lang="sk-SK" sz="3200" smtClean="0"/>
              <a:t> – vzdelaní mnísi - rozvoj v duchu náboženstva – pokus o  zostavenie pravidiel ekonomického života.</a:t>
            </a:r>
          </a:p>
          <a:p>
            <a:pPr>
              <a:buFont typeface="Wingdings" pitchFamily="2" charset="2"/>
              <a:buChar char="v"/>
            </a:pPr>
            <a:endParaRPr lang="sk-SK" sz="3200" smtClean="0"/>
          </a:p>
          <a:p>
            <a:pPr>
              <a:buNone/>
            </a:pPr>
            <a:endParaRPr lang="sk-SK" sz="3200" smtClean="0"/>
          </a:p>
          <a:p>
            <a:pPr>
              <a:buFont typeface="Wingdings" pitchFamily="2" charset="2"/>
              <a:buChar char="v"/>
            </a:pPr>
            <a:r>
              <a:rPr lang="sk-SK" sz="3200" smtClean="0"/>
              <a:t>Predstaviteľ v západnej Európe </a:t>
            </a:r>
          </a:p>
          <a:p>
            <a:pPr>
              <a:buNone/>
            </a:pPr>
            <a:r>
              <a:rPr lang="sk-SK" sz="3200" smtClean="0"/>
              <a:t>    – </a:t>
            </a:r>
            <a:r>
              <a:rPr lang="sk-SK" sz="3200" b="1" smtClean="0">
                <a:solidFill>
                  <a:srgbClr val="C00000"/>
                </a:solidFill>
              </a:rPr>
              <a:t>Tomáš Akvinský:</a:t>
            </a:r>
          </a:p>
          <a:p>
            <a:pPr>
              <a:buNone/>
            </a:pPr>
            <a:endParaRPr lang="sk-SK" sz="3200" smtClean="0"/>
          </a:p>
        </p:txBody>
      </p:sp>
      <p:pic>
        <p:nvPicPr>
          <p:cNvPr id="16386" name="Picture 2" descr="http://tbn0.google.com/images?q=tbn:fRfbxGqqh25KFM:http://upload.wikimedia.org/wikipedia/commons/thumb/e/e3/St-thomas-aquinas.jpg/230px-St-thomas-aquinas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9454" y="2928934"/>
            <a:ext cx="1599019" cy="2428892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285720" y="3286124"/>
            <a:ext cx="6500858" cy="1200329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r>
              <a:rPr lang="sk-SK" sz="2400" smtClean="0">
                <a:latin typeface="+mj-lt"/>
              </a:rPr>
              <a:t>Ekonomické hľadisko je zatláčané do úzadia a zvýrazňuje sa etický a náboženský princíp.</a:t>
            </a:r>
          </a:p>
          <a:p>
            <a:endParaRPr lang="en-US" sz="2400">
              <a:latin typeface="+mj-lt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214282" y="5715016"/>
            <a:ext cx="778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smtClean="0">
                <a:solidFill>
                  <a:srgbClr val="C00000"/>
                </a:solidFill>
                <a:latin typeface="+mj-lt"/>
              </a:rPr>
              <a:t>hlavný prínos </a:t>
            </a:r>
            <a:r>
              <a:rPr lang="sk-SK" sz="2400" b="1" smtClean="0">
                <a:latin typeface="+mj-lt"/>
              </a:rPr>
              <a:t>– „ak sa výmena uskutočňuje na trhu z dôvodu uspokojovania potrieb je oprávnená.“</a:t>
            </a:r>
            <a:endParaRPr lang="en-US" sz="2400" b="1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2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6000" b="1" smtClean="0">
                <a:solidFill>
                  <a:srgbClr val="008000"/>
                </a:solidFill>
              </a:rPr>
              <a:t>NOVOVEK</a:t>
            </a:r>
            <a:endParaRPr lang="en-US" sz="6000" b="1">
              <a:solidFill>
                <a:srgbClr val="008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43890" cy="4873752"/>
          </a:xfrm>
        </p:spPr>
        <p:txBody>
          <a:bodyPr>
            <a:normAutofit/>
          </a:bodyPr>
          <a:lstStyle/>
          <a:p>
            <a:r>
              <a:rPr lang="sk-SK" sz="4000" smtClean="0"/>
              <a:t> Merkantilizmus</a:t>
            </a:r>
          </a:p>
          <a:p>
            <a:r>
              <a:rPr lang="sk-SK" sz="4000" smtClean="0"/>
              <a:t> Fyziokratizmus</a:t>
            </a:r>
          </a:p>
          <a:p>
            <a:r>
              <a:rPr lang="sk-SK" sz="4000" smtClean="0"/>
              <a:t> Klasická ekonómia</a:t>
            </a:r>
          </a:p>
          <a:p>
            <a:r>
              <a:rPr lang="sk-SK" sz="4000" smtClean="0"/>
              <a:t> Marxizmus</a:t>
            </a:r>
          </a:p>
          <a:p>
            <a:r>
              <a:rPr lang="sk-SK" sz="4000" smtClean="0"/>
              <a:t> Neoklasická ekonómia</a:t>
            </a:r>
          </a:p>
          <a:p>
            <a:r>
              <a:rPr lang="sk-SK" sz="4000" smtClean="0"/>
              <a:t> Súčasné smery ekonomického  </a:t>
            </a:r>
          </a:p>
          <a:p>
            <a:pPr>
              <a:buNone/>
            </a:pPr>
            <a:r>
              <a:rPr lang="sk-SK" sz="4000" smtClean="0"/>
              <a:t>   myslenia</a:t>
            </a:r>
            <a:endParaRPr 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sz="6600" b="1" smtClean="0">
                <a:solidFill>
                  <a:srgbClr val="000099"/>
                </a:solidFill>
              </a:rPr>
              <a:t>Merkantilizmus</a:t>
            </a:r>
            <a:br>
              <a:rPr lang="sk-SK" sz="6600" b="1" smtClean="0">
                <a:solidFill>
                  <a:srgbClr val="000099"/>
                </a:solidFill>
              </a:rPr>
            </a:br>
            <a:r>
              <a:rPr lang="sk-SK" sz="2800" b="1" smtClean="0">
                <a:solidFill>
                  <a:srgbClr val="000099"/>
                </a:solidFill>
              </a:rPr>
              <a:t>16. – 18. storočie</a:t>
            </a:r>
            <a:endParaRPr lang="en-US" sz="6600" b="1">
              <a:solidFill>
                <a:srgbClr val="000099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8572560" cy="4873752"/>
          </a:xfrm>
        </p:spPr>
        <p:txBody>
          <a:bodyPr/>
          <a:lstStyle/>
          <a:p>
            <a:r>
              <a:rPr lang="sk-SK" smtClean="0"/>
              <a:t>- základným zdrojom bohatstva krajiny je </a:t>
            </a:r>
            <a:r>
              <a:rPr lang="sk-SK" smtClean="0">
                <a:solidFill>
                  <a:srgbClr val="FF0000"/>
                </a:solidFill>
              </a:rPr>
              <a:t>obchod, hlavne zahraničný, </a:t>
            </a:r>
            <a:r>
              <a:rPr lang="sk-SK" smtClean="0"/>
              <a:t>čím je možné urýchlenie bohatstva vo forme peňazí.</a:t>
            </a:r>
          </a:p>
          <a:p>
            <a:r>
              <a:rPr lang="sk-SK" smtClean="0"/>
              <a:t>Predstavitelia: - Thomas Mun – v Anglicku</a:t>
            </a:r>
          </a:p>
          <a:p>
            <a:pPr>
              <a:buNone/>
            </a:pPr>
            <a:r>
              <a:rPr lang="sk-SK" smtClean="0"/>
              <a:t>                            </a:t>
            </a:r>
          </a:p>
          <a:p>
            <a:pPr>
              <a:buNone/>
            </a:pPr>
            <a:r>
              <a:rPr lang="sk-SK" smtClean="0"/>
              <a:t>                           - J. B. Collbert – vo Francúzsku</a:t>
            </a:r>
          </a:p>
          <a:p>
            <a:pPr>
              <a:buNone/>
            </a:pPr>
            <a:r>
              <a:rPr lang="sk-SK" smtClean="0"/>
              <a:t>                           -  Mária Terézia a jej syn – Rakúsko-Uhorsko</a:t>
            </a:r>
            <a:endParaRPr lang="en-US"/>
          </a:p>
        </p:txBody>
      </p:sp>
      <p:pic>
        <p:nvPicPr>
          <p:cNvPr id="18434" name="Picture 2" descr="http://tbn0.google.com/images?q=tbn:nHNMUA33p1J7hM:http://upload.wikimedia.org/wikipedia/commons/1/14/Thomas_Mun.gi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2330" y="2500306"/>
            <a:ext cx="1143008" cy="138165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8438" name="Picture 6" descr="http://tbn0.google.com/images?q=tbn:SxLkYEajYqWKdM:http://www.plus1den.sk/images/vydanie/2007/07/07/ine-temy/perex/mariaterezia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57290" y="4643446"/>
            <a:ext cx="1857388" cy="178454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8440" name="Picture 8" descr="http://tbn0.google.com/images?q=tbn:zja373xGhQGBnM:http://www.spaniadolina.sk/historpict/osobnoasti/thumb/jozef2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6248" y="4572008"/>
            <a:ext cx="1500198" cy="201666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Mestský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, klasic. ver.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511</TotalTime>
  <Words>1300</Words>
  <Application>Microsoft Office PowerPoint</Application>
  <PresentationFormat>Prezentácia na obrazovke (4:3)</PresentationFormat>
  <Paragraphs>253</Paragraphs>
  <Slides>36</Slides>
  <Notes>2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36</vt:i4>
      </vt:variant>
    </vt:vector>
  </HeadingPairs>
  <TitlesOfParts>
    <vt:vector size="37" baseType="lpstr">
      <vt:lpstr>Arkáda</vt:lpstr>
      <vt:lpstr>Dejiny ekonomického myslenia </vt:lpstr>
      <vt:lpstr>Predhistória ekonomickej vedy</vt:lpstr>
      <vt:lpstr>STAROVEK</vt:lpstr>
      <vt:lpstr>Epikuros</vt:lpstr>
      <vt:lpstr>Platón</vt:lpstr>
      <vt:lpstr>Aristoteles</vt:lpstr>
      <vt:lpstr>Stredovek</vt:lpstr>
      <vt:lpstr>NOVOVEK</vt:lpstr>
      <vt:lpstr>Merkantilizmus 16. – 18. storočie</vt:lpstr>
      <vt:lpstr>Hlavné myšlinky Merkantilizmu</vt:lpstr>
      <vt:lpstr>Fyziokratizmus druhá polovica 18. storočia</vt:lpstr>
      <vt:lpstr>Klasická ekonómia druhá polovica 18. storočia – 70-te roky 19. storočia</vt:lpstr>
      <vt:lpstr>Adam Smith (1723 – 1790)</vt:lpstr>
      <vt:lpstr>Adam Smith (1723 – 1790)</vt:lpstr>
      <vt:lpstr>David Ricardo (1772 – 1823)</vt:lpstr>
      <vt:lpstr>Jean Baptiste Say (1767 – 1832)</vt:lpstr>
      <vt:lpstr>  Thomas Robert Malthus (1766 – 1834) </vt:lpstr>
      <vt:lpstr>John Stuart Mill (1806 – 1873)</vt:lpstr>
      <vt:lpstr>Utopický socializmus</vt:lpstr>
      <vt:lpstr> marxizmus</vt:lpstr>
      <vt:lpstr>Marxova ekonomická teória</vt:lpstr>
      <vt:lpstr>Neoklasická ekonómia</vt:lpstr>
      <vt:lpstr>Rakúska škola – škola hramičného úžitku</vt:lpstr>
      <vt:lpstr>Angloamerická  škola</vt:lpstr>
      <vt:lpstr>Keynesovská makroekonomická teória</vt:lpstr>
      <vt:lpstr>Súčasné smery  ekonomického myslenia</vt:lpstr>
      <vt:lpstr>Teória racionálnych očakávaní</vt:lpstr>
      <vt:lpstr>Ekonómia ponuky</vt:lpstr>
      <vt:lpstr>Nobelovu cenu za ekonómiu ziskal americky ekonÓm Paul Krugman  </vt:lpstr>
      <vt:lpstr>Prezentácia programu PowerPoint</vt:lpstr>
      <vt:lpstr>Prezentácia programu PowerPoint</vt:lpstr>
      <vt:lpstr>Prezentácia programu PowerPoint</vt:lpstr>
      <vt:lpstr>Nobelová cena za ekonómiu 2009</vt:lpstr>
      <vt:lpstr>Prezentácia programu PowerPoint</vt:lpstr>
      <vt:lpstr>Nobelová cena za ekonómiu za rok 2010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Dejiny ekonomického myslenia</dc:title>
  <dc:creator>Admin</dc:creator>
  <cp:lastModifiedBy>Guest</cp:lastModifiedBy>
  <cp:revision>55</cp:revision>
  <dcterms:created xsi:type="dcterms:W3CDTF">2008-10-19T13:12:44Z</dcterms:created>
  <dcterms:modified xsi:type="dcterms:W3CDTF">2020-09-22T07:26:21Z</dcterms:modified>
</cp:coreProperties>
</file>