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E38C7A-65A7-4F16-AD09-4F486DFDCBC2}" type="datetimeFigureOut">
              <a:rPr lang="sk-SK" smtClean="0"/>
              <a:pPr/>
              <a:t>23. 10. 2019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FE1CB4-4E3A-493C-BE51-49991D6438B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Spi%C5%A1sk%C3%A9_Podhradie" TargetMode="External"/><Relationship Id="rId13" Type="http://schemas.openxmlformats.org/officeDocument/2006/relationships/hyperlink" Target="https://sk.wikipedia.org/wiki/Pre%C5%A1ovsk%C3%BD_kraj" TargetMode="External"/><Relationship Id="rId18" Type="http://schemas.openxmlformats.org/officeDocument/2006/relationships/hyperlink" Target="https://sk.wikipedia.org/wiki/1990" TargetMode="External"/><Relationship Id="rId3" Type="http://schemas.openxmlformats.org/officeDocument/2006/relationships/hyperlink" Target="https://sk.wikipedia.org/wiki/Hrad" TargetMode="External"/><Relationship Id="rId21" Type="http://schemas.openxmlformats.org/officeDocument/2006/relationships/hyperlink" Target="https://sk.wikipedia.org/wiki/Natura_2000" TargetMode="External"/><Relationship Id="rId7" Type="http://schemas.openxmlformats.org/officeDocument/2006/relationships/hyperlink" Target="https://sk.wikipedia.org/wiki/%C5%A0ari%C5%A1_(regi%C3%B3n)" TargetMode="External"/><Relationship Id="rId12" Type="http://schemas.openxmlformats.org/officeDocument/2006/relationships/hyperlink" Target="https://sk.wikipedia.org/wiki/Spi%C5%A1sk%C3%A1_Nov%C3%A1_Ves_(okres)" TargetMode="External"/><Relationship Id="rId17" Type="http://schemas.openxmlformats.org/officeDocument/2006/relationships/hyperlink" Target="https://sk.wikipedia.org/wiki/Svetov%C3%A9_dedi%C4%8Dstvo_UNESCO" TargetMode="External"/><Relationship Id="rId2" Type="http://schemas.openxmlformats.org/officeDocument/2006/relationships/hyperlink" Target="https://sk.wikipedia.org/wiki/Zr%C3%BAcanina" TargetMode="External"/><Relationship Id="rId16" Type="http://schemas.openxmlformats.org/officeDocument/2006/relationships/hyperlink" Target="https://sk.wikipedia.org/wiki/Levo%C4%8Da,_Spi%C5%A1sk%C3%BD_hrad_a_pamiatky_okolia" TargetMode="External"/><Relationship Id="rId20" Type="http://schemas.openxmlformats.org/officeDocument/2006/relationships/hyperlink" Target="https://sk.wikipedia.org/wiki/20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Spi%C5%A1_(regi%C3%B3n)" TargetMode="External"/><Relationship Id="rId11" Type="http://schemas.openxmlformats.org/officeDocument/2006/relationships/hyperlink" Target="https://sk.wikipedia.org/w/index.php?title=Hodkovce_(%C5%BDehra)&amp;action=edit&amp;redlink=1" TargetMode="External"/><Relationship Id="rId5" Type="http://schemas.openxmlformats.org/officeDocument/2006/relationships/hyperlink" Target="https://sk.wikipedia.org/wiki/Spi%C5%A1sk%C3%BD_hradn%C3%BD_vrch" TargetMode="External"/><Relationship Id="rId15" Type="http://schemas.openxmlformats.org/officeDocument/2006/relationships/hyperlink" Target="https://sk.wikipedia.org/wiki/1993" TargetMode="External"/><Relationship Id="rId10" Type="http://schemas.openxmlformats.org/officeDocument/2006/relationships/hyperlink" Target="https://sk.wikipedia.org/wiki/%C5%BDehra" TargetMode="External"/><Relationship Id="rId19" Type="http://schemas.openxmlformats.org/officeDocument/2006/relationships/hyperlink" Target="https://sk.wikipedia.org/wiki/1996" TargetMode="External"/><Relationship Id="rId4" Type="http://schemas.openxmlformats.org/officeDocument/2006/relationships/hyperlink" Target="https://sk.wikipedia.org/wiki/Travert%C3%ADn" TargetMode="External"/><Relationship Id="rId9" Type="http://schemas.openxmlformats.org/officeDocument/2006/relationships/hyperlink" Target="https://sk.wikipedia.org/wiki/Katastr%C3%A1lne_%C3%BAzemie" TargetMode="External"/><Relationship Id="rId14" Type="http://schemas.openxmlformats.org/officeDocument/2006/relationships/hyperlink" Target="https://sk.wikipedia.org/wiki/N%C3%A1rodn%C3%A1_kult%C3%BArna_pamiatka_Slovenskej_republik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Turzovci" TargetMode="External"/><Relationship Id="rId3" Type="http://schemas.openxmlformats.org/officeDocument/2006/relationships/hyperlink" Target="https://sk.wikipedia.org/wiki/Matej_Korv%C3%ADn" TargetMode="External"/><Relationship Id="rId7" Type="http://schemas.openxmlformats.org/officeDocument/2006/relationships/hyperlink" Target="https://sk.wikipedia.org/wiki/J%C3%A1n_I._(Uhorsko)" TargetMode="External"/><Relationship Id="rId2" Type="http://schemas.openxmlformats.org/officeDocument/2006/relationships/hyperlink" Target="https://sk.wikipedia.org/w/index.php?title=Z%C3%A1po%C4%BEsk%C3%AD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/index.php?title=Hedviga_Te%C5%A1%C3%ADnska&amp;action=edit&amp;redlink=1" TargetMode="External"/><Relationship Id="rId11" Type="http://schemas.openxmlformats.org/officeDocument/2006/relationships/hyperlink" Target="https://sk.wikipedia.org/w/index.php?title=%C5%A0tefan_%C4%8C%C3%A1ki&amp;action=edit&amp;redlink=1" TargetMode="External"/><Relationship Id="rId5" Type="http://schemas.openxmlformats.org/officeDocument/2006/relationships/hyperlink" Target="https://sk.wikipedia.org/wiki/%C5%A0tefan_Z%C3%A1po%C4%BEsk%C3%BD" TargetMode="External"/><Relationship Id="rId10" Type="http://schemas.openxmlformats.org/officeDocument/2006/relationships/hyperlink" Target="https://sk.wikipedia.org/wiki/%C4%8C%C3%A1kiovci" TargetMode="External"/><Relationship Id="rId4" Type="http://schemas.openxmlformats.org/officeDocument/2006/relationships/hyperlink" Target="https://sk.wikipedia.org/wiki/Palat%C3%ADn" TargetMode="External"/><Relationship Id="rId9" Type="http://schemas.openxmlformats.org/officeDocument/2006/relationships/hyperlink" Target="https://sk.wikipedia.org/wiki/Renesanci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Barbakan" TargetMode="External"/><Relationship Id="rId2" Type="http://schemas.openxmlformats.org/officeDocument/2006/relationships/hyperlink" Target="https://sk.wikipedia.org/wiki/Spi%C5%A1sk%C3%BD_hradn%C3%BD_vr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92D050"/>
                </a:solidFill>
              </a:rPr>
              <a:t>Spišský hrad </a:t>
            </a:r>
            <a:endParaRPr lang="sk-SK" dirty="0">
              <a:solidFill>
                <a:srgbClr val="92D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Martin </a:t>
            </a:r>
            <a:r>
              <a:rPr lang="sk-SK" dirty="0" err="1" smtClean="0"/>
              <a:t>Tomaško</a:t>
            </a:r>
            <a:r>
              <a:rPr lang="sk-SK" dirty="0" smtClean="0"/>
              <a:t> I.A</a:t>
            </a:r>
            <a:endParaRPr lang="sk-SK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Spišský hrad</a:t>
            </a:r>
            <a:endParaRPr lang="sk-SK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Spišský hrad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je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Zrúcanina"/>
              </a:rPr>
              <a:t>zrúcanina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3" tooltip="Hrad"/>
              </a:rPr>
              <a:t>hradu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ktorá zaberá vrchol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4" tooltip="Travertín"/>
              </a:rPr>
              <a:t>travertínovej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kopy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5" tooltip="Spišský hradný vrch"/>
              </a:rPr>
              <a:t>Spišský hradný vrch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Tvorí dominantu širokého okolia na hlavnom cestnom ťahu spájajúcom východoslovenské regióny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6" tooltip="Spiš (región)"/>
              </a:rPr>
              <a:t>Spiš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7" tooltip="Šariš (región)"/>
              </a:rPr>
              <a:t>Šariš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Je nielen dôkaz vývoja architektúry od 12. do 18. storočia u nás, ale svojou rozlohou, ktorá prevyšuje 4 hektáre (presne 41 426 m²) je jeden z najväčších hradných komplexov na Slovensku.</a:t>
            </a:r>
          </a:p>
          <a:p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Napriek tomu, že sa vypína nad mestom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8" tooltip="Spišské Podhradie"/>
              </a:rPr>
              <a:t>Spišské Podhradie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katastrálne patrí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9" tooltip="Katastrálne územie"/>
              </a:rPr>
              <a:t>územiu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obce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10" tooltip="Žehra"/>
              </a:rPr>
              <a:t>Žehra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(jej miestnej časti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11" tooltip="Hodkovce (Žehra) (stránka neexistuje)"/>
              </a:rPr>
              <a:t>Hodkovce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v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12" tooltip="Spišská Nová Ves (okres)"/>
              </a:rPr>
              <a:t>okrese Spišská Nová Ves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v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hlinkClick r:id="rId13" tooltip="Prešovský kraj"/>
              </a:rPr>
              <a:t>Košickom kraji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sk-SK" dirty="0"/>
              <a:t> Hrad je </a:t>
            </a:r>
            <a:r>
              <a:rPr lang="sk-SK" dirty="0">
                <a:hlinkClick r:id="rId14" tooltip="Národná kultúrna pamiatka Slovenskej republiky"/>
              </a:rPr>
              <a:t>národnou kultúrnou pamiatkou</a:t>
            </a:r>
            <a:r>
              <a:rPr lang="sk-SK" dirty="0"/>
              <a:t> a od roku </a:t>
            </a:r>
            <a:r>
              <a:rPr lang="sk-SK" dirty="0">
                <a:hlinkClick r:id="rId15" tooltip="1993"/>
              </a:rPr>
              <a:t>1993</a:t>
            </a:r>
            <a:r>
              <a:rPr lang="sk-SK" dirty="0"/>
              <a:t> je ako súčasť pamiatkového súboru </a:t>
            </a:r>
            <a:r>
              <a:rPr lang="sk-SK" dirty="0">
                <a:hlinkClick r:id="rId16" tooltip="Levoča, Spišský hrad a pamiatky okolia"/>
              </a:rPr>
              <a:t>Levoča, Spišský hrad a pamiatky okolia</a:t>
            </a:r>
            <a:r>
              <a:rPr lang="sk-SK" dirty="0"/>
              <a:t> zapísaný na </a:t>
            </a:r>
            <a:r>
              <a:rPr lang="sk-SK" dirty="0">
                <a:hlinkClick r:id="rId17" tooltip="Svetové dedičstvo UNESCO"/>
              </a:rPr>
              <a:t>Zozname Svetového dedičstva UNESCO</a:t>
            </a:r>
            <a:r>
              <a:rPr lang="sk-SK" dirty="0"/>
              <a:t>. Od roku </a:t>
            </a:r>
            <a:r>
              <a:rPr lang="sk-SK" dirty="0">
                <a:hlinkClick r:id="rId18" tooltip="1990"/>
              </a:rPr>
              <a:t>1990</a:t>
            </a:r>
            <a:r>
              <a:rPr lang="sk-SK" dirty="0"/>
              <a:t> je hradné bralo spolu s hradným komplexom chránené ako chránený prírodný výtvor, od roku </a:t>
            </a:r>
            <a:r>
              <a:rPr lang="sk-SK" dirty="0">
                <a:hlinkClick r:id="rId19" tooltip="1996"/>
              </a:rPr>
              <a:t>1996</a:t>
            </a:r>
            <a:r>
              <a:rPr lang="sk-SK" dirty="0"/>
              <a:t> ako národná prírodná pamiatka </a:t>
            </a:r>
            <a:r>
              <a:rPr lang="sk-SK" dirty="0">
                <a:hlinkClick r:id="rId5" tooltip="Spišský hradný vrch"/>
              </a:rPr>
              <a:t>Spišský hradný vrch</a:t>
            </a:r>
            <a:r>
              <a:rPr lang="sk-SK" dirty="0"/>
              <a:t>. Od roku </a:t>
            </a:r>
            <a:r>
              <a:rPr lang="sk-SK" dirty="0">
                <a:hlinkClick r:id="rId20" tooltip="2004"/>
              </a:rPr>
              <a:t>2004</a:t>
            </a:r>
            <a:r>
              <a:rPr lang="sk-SK" dirty="0"/>
              <a:t> je súčasťou chráneného územia európskeho významu v rámci európskej siete chránených území </a:t>
            </a:r>
            <a:r>
              <a:rPr lang="sk-SK" dirty="0" err="1">
                <a:hlinkClick r:id="rId21" tooltip="Natura 2000"/>
              </a:rPr>
              <a:t>Natura</a:t>
            </a:r>
            <a:r>
              <a:rPr lang="sk-SK" dirty="0">
                <a:hlinkClick r:id="rId21" tooltip="Natura 2000"/>
              </a:rPr>
              <a:t> 2000</a:t>
            </a:r>
            <a:r>
              <a:rPr lang="sk-SK" dirty="0"/>
              <a:t> SKUEV0105 </a:t>
            </a:r>
            <a:r>
              <a:rPr lang="sk-SK" dirty="0" err="1"/>
              <a:t>Spišskopodhradské</a:t>
            </a:r>
            <a:r>
              <a:rPr lang="sk-SK" dirty="0"/>
              <a:t> travertíny.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Osídlenie 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k-SK" sz="5600" dirty="0" smtClean="0"/>
              <a:t>K </a:t>
            </a:r>
            <a:r>
              <a:rPr lang="sk-SK" sz="5600" dirty="0"/>
              <a:t>najbohatšej šľachte patrili aj </a:t>
            </a:r>
            <a:r>
              <a:rPr lang="sk-SK" sz="5600" dirty="0" err="1">
                <a:hlinkClick r:id="rId2" tooltip="Zápoľskí (stránka neexistuje)"/>
              </a:rPr>
              <a:t>Zápoľskí</a:t>
            </a:r>
            <a:r>
              <a:rPr lang="sk-SK" sz="5600" dirty="0"/>
              <a:t>, majitelia početných panstiev a hradov. Za bojové zásluhy a vernosť panovníkovi daroval v roku 1465 </a:t>
            </a:r>
            <a:r>
              <a:rPr lang="sk-SK" sz="5600" dirty="0">
                <a:hlinkClick r:id="rId3" tooltip="Matej Korvín"/>
              </a:rPr>
              <a:t>Matej Korvín</a:t>
            </a:r>
            <a:r>
              <a:rPr lang="sk-SK" sz="5600" dirty="0"/>
              <a:t> </a:t>
            </a:r>
            <a:r>
              <a:rPr lang="sk-SK" sz="5600" dirty="0" err="1"/>
              <a:t>Zápoľskovcom</a:t>
            </a:r>
            <a:r>
              <a:rPr lang="sk-SK" sz="5600" dirty="0"/>
              <a:t> Spišský hrad do dedičnej držby aj s titulom dedičného grófa. Spolu s hradom dostali i jedenásť slobodných spišských miest. Keď sa </a:t>
            </a:r>
            <a:r>
              <a:rPr lang="sk-SK" sz="5600" dirty="0" err="1"/>
              <a:t>Zápoľskovci</a:t>
            </a:r>
            <a:r>
              <a:rPr lang="sk-SK" sz="5600" dirty="0"/>
              <a:t> stali pánmi Spišského hradu, napriek viacerým hradným panstvám, sa stal ich základňou, čo zdôraznili i stavebnou premenou jeho areálu na šľachtické sídlo zodpovedajúce svojmu významu. Po obnove poškodených častí začali s jeho prestavbou. V prvej etape prác bolo ich hlavnou myšlienkou udržať románsky palác ako hlavný objekt. Nasledujúce dve prestavby aj úprava románskeho paláca, znamenali vznik nových budov a gotickej kaplnky so vstupmi od paláca, ktorú postavili na voľnom priestranstve na nádvorí.</a:t>
            </a:r>
          </a:p>
          <a:p>
            <a:r>
              <a:rPr lang="sk-SK" sz="5600" dirty="0"/>
              <a:t>Časť muriva severného opevnenia dolného nádvoria s obrannou baštou</a:t>
            </a:r>
          </a:p>
          <a:p>
            <a:r>
              <a:rPr lang="sk-SK" sz="5600" dirty="0"/>
              <a:t>Do obdobia panstva </a:t>
            </a:r>
            <a:r>
              <a:rPr lang="sk-SK" sz="5600" dirty="0" err="1"/>
              <a:t>Zápoľskovcov</a:t>
            </a:r>
            <a:r>
              <a:rPr lang="sk-SK" sz="5600" dirty="0"/>
              <a:t> spadá ešte jedna významná udalosť. 2. februára 1487 sa tu </a:t>
            </a:r>
            <a:r>
              <a:rPr lang="sk-SK" sz="5600" dirty="0">
                <a:hlinkClick r:id="rId4" tooltip="Palatín"/>
              </a:rPr>
              <a:t>palatínovi</a:t>
            </a:r>
            <a:r>
              <a:rPr lang="sk-SK" sz="5600" dirty="0"/>
              <a:t> </a:t>
            </a:r>
            <a:r>
              <a:rPr lang="sk-SK" sz="5600" dirty="0">
                <a:hlinkClick r:id="rId5" tooltip="Štefan Zápoľský"/>
              </a:rPr>
              <a:t>Štefanovi </a:t>
            </a:r>
            <a:r>
              <a:rPr lang="sk-SK" sz="5600" dirty="0" err="1">
                <a:hlinkClick r:id="rId5" tooltip="Štefan Zápoľský"/>
              </a:rPr>
              <a:t>Zápoľskému</a:t>
            </a:r>
            <a:r>
              <a:rPr lang="sk-SK" sz="5600" dirty="0"/>
              <a:t> a jeho manželke </a:t>
            </a:r>
            <a:r>
              <a:rPr lang="sk-SK" sz="5600" dirty="0">
                <a:hlinkClick r:id="rId6" tooltip="Hedviga Tešínska (stránka neexistuje)"/>
              </a:rPr>
              <a:t>Hedvige</a:t>
            </a:r>
            <a:r>
              <a:rPr lang="sk-SK" sz="5600" dirty="0"/>
              <a:t> narodil syn </a:t>
            </a:r>
            <a:r>
              <a:rPr lang="sk-SK" sz="5600" dirty="0">
                <a:hlinkClick r:id="rId7" tooltip="Ján I. (Uhorsko)"/>
              </a:rPr>
              <a:t>Ján</a:t>
            </a:r>
            <a:r>
              <a:rPr lang="sk-SK" sz="5600" dirty="0"/>
              <a:t>, neskorší uhorský kráľ.</a:t>
            </a:r>
          </a:p>
          <a:p>
            <a:r>
              <a:rPr lang="sk-SK" sz="5600" dirty="0"/>
              <a:t>Spišský hrad, ktorý sa v prvej polovici 16. storočia stal predmetom vnútorných sporov, často menil majiteľov. Napokon pripadol natrvalo novému rodu – </a:t>
            </a:r>
            <a:r>
              <a:rPr lang="sk-SK" sz="5600" dirty="0" err="1">
                <a:hlinkClick r:id="rId8" tooltip="Turzovci"/>
              </a:rPr>
              <a:t>Turzovcom</a:t>
            </a:r>
            <a:r>
              <a:rPr lang="sk-SK" sz="5600" dirty="0"/>
              <a:t>. Počas ich panstva boli stavebné úpravy ovplyvňované novým výtvarným prejavom – </a:t>
            </a:r>
            <a:r>
              <a:rPr lang="sk-SK" sz="5600" dirty="0">
                <a:hlinkClick r:id="rId9" tooltip="Renesancia"/>
              </a:rPr>
              <a:t>renesanciou</a:t>
            </a:r>
            <a:r>
              <a:rPr lang="sk-SK" sz="5600" dirty="0"/>
              <a:t>, ktorej prílevu napomáhal intenzívny obchodný styk </a:t>
            </a:r>
            <a:r>
              <a:rPr lang="sk-SK" sz="5600" dirty="0" err="1"/>
              <a:t>Turzovcov</a:t>
            </a:r>
            <a:r>
              <a:rPr lang="sk-SK" sz="5600" dirty="0"/>
              <a:t> so zahraničím.</a:t>
            </a:r>
          </a:p>
          <a:p>
            <a:r>
              <a:rPr lang="sk-SK" sz="5600" dirty="0"/>
              <a:t>Vo vlastníctve </a:t>
            </a:r>
            <a:r>
              <a:rPr lang="sk-SK" sz="5600" dirty="0" err="1"/>
              <a:t>Turzovcov</a:t>
            </a:r>
            <a:r>
              <a:rPr lang="sk-SK" sz="5600" dirty="0"/>
              <a:t> však hrad nebol ani jedno storočie. Už v tridsiatych rokoch 17. storočia rod spišskou vetvou vymrel po meči. Hrad sa stal predmetom dedičských sporov. Kráľovským rozhodnutím sa napokon Spišský hrad dostal v roku 1639 do vlastníctva nových a posledných majiteľov – </a:t>
            </a:r>
            <a:r>
              <a:rPr lang="sk-SK" sz="5600" dirty="0" err="1">
                <a:hlinkClick r:id="rId10" tooltip="Čákiovci"/>
              </a:rPr>
              <a:t>Čákiovcov</a:t>
            </a:r>
            <a:r>
              <a:rPr lang="sk-SK" sz="5600" dirty="0"/>
              <a:t>, v ktorých majetku ostal až do roku 1945. Tí pristúpili k zásadnej prestavbe hradu. Prvým predstaviteľov rodového </a:t>
            </a:r>
            <a:r>
              <a:rPr lang="sk-SK" sz="5600" dirty="0" err="1"/>
              <a:t>vlastnítva</a:t>
            </a:r>
            <a:r>
              <a:rPr lang="sk-SK" sz="5600" dirty="0"/>
              <a:t> na hrade bol </a:t>
            </a:r>
            <a:r>
              <a:rPr lang="sk-SK" sz="5600" dirty="0">
                <a:hlinkClick r:id="rId11" tooltip="Štefan Čáki (stránka neexistuje)"/>
              </a:rPr>
              <a:t>Štefan</a:t>
            </a:r>
            <a:r>
              <a:rPr lang="sk-SK" sz="5600" dirty="0"/>
              <a:t>.</a:t>
            </a:r>
          </a:p>
          <a:p>
            <a:r>
              <a:rPr lang="sk-SK" sz="5600" dirty="0" err="1"/>
              <a:t>Čákiovci</a:t>
            </a:r>
            <a:r>
              <a:rPr lang="sk-SK" sz="5600" dirty="0"/>
              <a:t> poznamenali Spišský hrad značnými stavebnými zmenami, prebiehajúcimi od štyridsiatych rokov 17. storočia až do roku 1663. Nádvorie horného hradu bolo scelené do spojených krídiel, pred ktoré </a:t>
            </a:r>
            <a:r>
              <a:rPr lang="sk-SK" sz="5600" dirty="0" err="1"/>
              <a:t>predstavali</a:t>
            </a:r>
            <a:r>
              <a:rPr lang="sk-SK" sz="5600" dirty="0"/>
              <a:t> arkády, pričom zmenili aj funkciu starších budov na hospodárske (v románskom paláci umiestnili zbrojnicu). Zmenili vstup a prispôsobili ho na delovú obranu.</a:t>
            </a:r>
          </a:p>
          <a:p>
            <a:endParaRPr lang="sk-SK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Opis hradu 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dirty="0"/>
              <a:t>Hrad je dnes v stave rekonštruovaných a zakonzervovaných zrúcanín. Úmyslom konzervátorov bolo hradný areál sprístupniť verejnosti. Na základe dlhoročného archeologického a architektonického výskumu a jeho výsledkov sa postupne stavebne a expozične sprístupnili jednotlivé priestory Spišského hradu.</a:t>
            </a:r>
          </a:p>
          <a:p>
            <a:r>
              <a:rPr lang="sk-SK" dirty="0"/>
              <a:t>Hradný areál zaberá temeno </a:t>
            </a:r>
            <a:r>
              <a:rPr lang="sk-SK" dirty="0">
                <a:hlinkClick r:id="rId2" tooltip="Spišský hradný vrch"/>
              </a:rPr>
              <a:t>Spišského hradného vrchu</a:t>
            </a:r>
            <a:r>
              <a:rPr lang="sk-SK" dirty="0"/>
              <a:t> v smere </a:t>
            </a:r>
            <a:r>
              <a:rPr lang="sk-SK" dirty="0" err="1"/>
              <a:t>východ-západ</a:t>
            </a:r>
            <a:r>
              <a:rPr lang="sk-SK" dirty="0"/>
              <a:t>, so zvažujúcim sa terénom smerom na západ.</a:t>
            </a:r>
            <a:br>
              <a:rPr lang="sk-SK" dirty="0"/>
            </a:br>
            <a:r>
              <a:rPr lang="sk-SK" dirty="0"/>
              <a:t>Horný hrad, zaberajúci temeno hradného vrchu, tvorí stavebne najzachovalejšiu časť hradu. Dominuje mu murivo románskeho paláca a obrannej veže, ako aj murivá ďalších obytných stavieb.</a:t>
            </a:r>
          </a:p>
          <a:p>
            <a:r>
              <a:rPr lang="sk-SK" dirty="0"/>
              <a:t>Stredný hrad s hlavnou bránou, dnes poskytuje predovšetkým služby pre návštevníkov. V jeho priestoroch sa uskutočňujú prezentácie dobového života, ukážky práce hrnčiarov a pod.</a:t>
            </a:r>
          </a:p>
          <a:p>
            <a:r>
              <a:rPr lang="sk-SK" dirty="0"/>
              <a:t>Najrozsiahlejšiu časť hradného areálu zaberá dolné nádvorie upravené ako otvorený priestor so zakonzervovanými základmi budov a hradného opevnenia. K zaujímavým častiam patria základy polkruhového </a:t>
            </a:r>
            <a:r>
              <a:rPr lang="sk-SK" dirty="0" err="1">
                <a:hlinkClick r:id="rId3" tooltip="Barbakan"/>
              </a:rPr>
              <a:t>barbakanu</a:t>
            </a:r>
            <a:r>
              <a:rPr lang="sk-SK" dirty="0"/>
              <a:t> – predsunutej vstupnej brány na stredné nádvorie, pochádzajúce z druhej polovice 14. storočia. Niekedy plnil dôležitú funkciu pri obrane hradu, no po dobudovaní dolného nádvoria svoj význam stratil a zanikol. Z čias </a:t>
            </a:r>
            <a:r>
              <a:rPr lang="sk-SK" dirty="0" err="1"/>
              <a:t>Jiskrovho</a:t>
            </a:r>
            <a:r>
              <a:rPr lang="sk-SK" dirty="0"/>
              <a:t> panstva na hrade pochádzajú základy samostatnej kruhovej stavby, tzv. </a:t>
            </a:r>
            <a:r>
              <a:rPr lang="sk-SK" dirty="0" err="1"/>
              <a:t>Jiskrovej</a:t>
            </a:r>
            <a:r>
              <a:rPr lang="sk-SK" dirty="0"/>
              <a:t> pevnôstky, postavenej po roku 1442, slúžiacej pôvodne ako veliteľský príbytok. Pevnôstku chránil kruhový kamenný múr a obvodová priekopa, cez ktorú viedol drevený most.</a:t>
            </a:r>
          </a:p>
          <a:p>
            <a:endParaRPr lang="sk-SK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Priestory hradu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Hlavná časť zachovaných budov sa nachádza na hornom hrade, kde zaujme predovšetkým renesančná arkádová chodba pochádzajúca z prelomu 16. a 17. storočia. Mala funkciu spojovacieho článku medzi západnými gotickými palácmi, obrannými časťami a kaplnkou. Dnes slúži ako expozičná miestnosť s výstavou obranných zbraní a archeologických nálezov</a:t>
            </a:r>
            <a:r>
              <a:rPr lang="sk-SK" dirty="0" smtClean="0"/>
              <a:t>.</a:t>
            </a:r>
            <a:r>
              <a:rPr lang="sk-SK" dirty="0"/>
              <a:t> </a:t>
            </a:r>
            <a:r>
              <a:rPr lang="sk-SK" dirty="0">
                <a:solidFill>
                  <a:srgbClr val="C00000"/>
                </a:solidFill>
              </a:rPr>
              <a:t>Súčasťou expozičných priestorov sú i ukážky dobových interiérov – mučiarne, stredovekej kuchyne, spálne, kúpeľne ako aj </a:t>
            </a:r>
            <a:r>
              <a:rPr lang="sk-SK" dirty="0" smtClean="0">
                <a:solidFill>
                  <a:srgbClr val="C00000"/>
                </a:solidFill>
              </a:rPr>
              <a:t>zbrojnice a kaplnka. Tieto priestory sú turistom prístupné. </a:t>
            </a:r>
            <a:endParaRPr lang="sk-SK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Výsledok vyhľadávania obrázkov pre dopyt spišský hrad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Obrázky 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spišský hr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4143372" cy="2428892"/>
          </a:xfrm>
          <a:prstGeom prst="rect">
            <a:avLst/>
          </a:prstGeom>
          <a:noFill/>
        </p:spPr>
      </p:pic>
      <p:pic>
        <p:nvPicPr>
          <p:cNvPr id="1030" name="Picture 6" descr="Výsledok vyhľadávania obrázkov pre dopyt spišský hr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428736"/>
            <a:ext cx="5000628" cy="2428892"/>
          </a:xfrm>
          <a:prstGeom prst="rect">
            <a:avLst/>
          </a:prstGeom>
          <a:noFill/>
        </p:spPr>
      </p:pic>
      <p:pic>
        <p:nvPicPr>
          <p:cNvPr id="1032" name="Picture 8" descr="Výsledok vyhľadávania obrázkov pre dopyt spišský hr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57628"/>
            <a:ext cx="9144000" cy="3000372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Ďakujem za pozornosť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127</Words>
  <Application>Microsoft Office PowerPoint</Application>
  <PresentationFormat>Prezentácia na obrazovke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Slnovrat</vt:lpstr>
      <vt:lpstr>Spišský hrad </vt:lpstr>
      <vt:lpstr>Spišský hrad</vt:lpstr>
      <vt:lpstr>Osídlenie </vt:lpstr>
      <vt:lpstr>Opis hradu </vt:lpstr>
      <vt:lpstr>Priestory hradu </vt:lpstr>
      <vt:lpstr>Obrázky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Spišský hrad</dc:title>
  <dc:creator>Uzivatel</dc:creator>
  <cp:lastModifiedBy>Uzivatel</cp:lastModifiedBy>
  <cp:revision>3</cp:revision>
  <dcterms:created xsi:type="dcterms:W3CDTF">2019-10-23T13:19:50Z</dcterms:created>
  <dcterms:modified xsi:type="dcterms:W3CDTF">2019-10-23T13:40:45Z</dcterms:modified>
</cp:coreProperties>
</file>