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28" r:id="rId4"/>
    <p:sldId id="343" r:id="rId5"/>
    <p:sldId id="329" r:id="rId6"/>
    <p:sldId id="330" r:id="rId7"/>
    <p:sldId id="354" r:id="rId8"/>
    <p:sldId id="364" r:id="rId9"/>
    <p:sldId id="374" r:id="rId10"/>
    <p:sldId id="365" r:id="rId11"/>
    <p:sldId id="375" r:id="rId12"/>
    <p:sldId id="34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289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50" autoAdjust="0"/>
    <p:restoredTop sz="94667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1022-D10B-4737-AB32-AF753196A5CD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EEE54-2A4F-410E-ABB7-9D2C0E43D47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EEE54-2A4F-410E-ABB7-9D2C0E43D47E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CAFC-02C3-43C2-9821-97BFD31465C0}" type="datetimeFigureOut">
              <a:rPr lang="sk-SK" smtClean="0"/>
              <a:pPr/>
              <a:t>9.2.2021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B97D-67E4-4F66-8E87-5E3135FC219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2808130"/>
            <a:ext cx="4518264" cy="376522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>
            <a:noAutofit/>
          </a:bodyPr>
          <a:lstStyle/>
          <a:p>
            <a:r>
              <a:rPr lang="sk-SK" sz="9600" b="1" cap="small" dirty="0" smtClean="0"/>
              <a:t>JUŽNÁ EURÓPA</a:t>
            </a:r>
            <a:endParaRPr lang="sk-SK" sz="8000" b="1" cap="small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23928" y="4725144"/>
            <a:ext cx="103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tx2">
                    <a:lumMod val="75000"/>
                  </a:schemeClr>
                </a:solidFill>
              </a:rPr>
              <a:t>úvod</a:t>
            </a:r>
            <a:endParaRPr lang="sk-SK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b="1" u="sng" dirty="0" smtClean="0"/>
              <a:t>ÚLOHA </a:t>
            </a:r>
            <a:r>
              <a:rPr lang="sk-SK" b="1" u="sng" dirty="0" smtClean="0"/>
              <a:t>2:</a:t>
            </a:r>
            <a:r>
              <a:rPr lang="sk-SK" b="1" dirty="0" smtClean="0"/>
              <a:t> </a:t>
            </a:r>
            <a:r>
              <a:rPr lang="sk-SK" b="1" dirty="0" smtClean="0"/>
              <a:t>Zoraď zostupne najvyššie vrchy pohorí Južnej Európy!  </a:t>
            </a:r>
            <a:endParaRPr lang="sk-SK" b="1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395536" y="198884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POHORIE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NAJVYŠŠÍ VRCH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NADMORSKÁ VÝŠKA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PORADIE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Pyreneje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Apeniny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Pindos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Alpy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Sierra Nevada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Zástupný symbol pro obsah 3"/>
          <p:cNvGraphicFramePr>
            <a:graphicFrameLocks/>
          </p:cNvGraphicFramePr>
          <p:nvPr/>
        </p:nvGraphicFramePr>
        <p:xfrm>
          <a:off x="395536" y="198884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POHORIE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NAJVYŠŠÍ VRCH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NADMORSKÁ VÝŠKA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PORADIE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Pyreneje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PICO DE ANETO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Apeniny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GRAN</a:t>
                      </a:r>
                      <a:r>
                        <a:rPr lang="sk-SK" baseline="0" dirty="0" smtClean="0"/>
                        <a:t> SASSO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Pindos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OLYMP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Alpy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MONT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BLANC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Sierra Nevada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MULHACÉN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pro obsah 3"/>
          <p:cNvGraphicFramePr>
            <a:graphicFrameLocks/>
          </p:cNvGraphicFramePr>
          <p:nvPr/>
        </p:nvGraphicFramePr>
        <p:xfrm>
          <a:off x="395536" y="198884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POHORIE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NAJVYŠŠÍ VRCH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NADMORSKÁ VÝŠKA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PORADIE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Pyreneje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PICO DE ANETO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3404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3.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Apeniny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GRAN</a:t>
                      </a:r>
                      <a:r>
                        <a:rPr lang="sk-SK" baseline="0" dirty="0" smtClean="0"/>
                        <a:t> SASSO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2914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5.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Pindos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OLYMP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2917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4.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Alpy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MONT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BLANC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4807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1.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Sierra Nevada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MULHACÉN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3478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2.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Domáca úloha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Zisti, čo znamenajú nasledujúce pojmy:</a:t>
            </a:r>
          </a:p>
          <a:p>
            <a:r>
              <a:rPr lang="sk-SK" b="1" dirty="0" err="1" smtClean="0"/>
              <a:t>Carrara</a:t>
            </a:r>
            <a:endParaRPr lang="sk-SK" b="1" dirty="0" smtClean="0"/>
          </a:p>
          <a:p>
            <a:r>
              <a:rPr lang="sk-SK" b="1" dirty="0" err="1" smtClean="0"/>
              <a:t>Chalkidiky</a:t>
            </a:r>
            <a:endParaRPr lang="sk-SK" b="1" dirty="0" smtClean="0"/>
          </a:p>
          <a:p>
            <a:r>
              <a:rPr lang="sk-SK" b="1" dirty="0" err="1" smtClean="0"/>
              <a:t>Costa</a:t>
            </a:r>
            <a:r>
              <a:rPr lang="sk-SK" b="1" dirty="0" smtClean="0"/>
              <a:t> Brava</a:t>
            </a:r>
          </a:p>
          <a:p>
            <a:r>
              <a:rPr lang="sk-SK" b="1" dirty="0" smtClean="0"/>
              <a:t>vendeta</a:t>
            </a:r>
          </a:p>
          <a:p>
            <a:r>
              <a:rPr lang="sk-SK" b="1" dirty="0" smtClean="0"/>
              <a:t>Meteora</a:t>
            </a:r>
          </a:p>
          <a:p>
            <a:r>
              <a:rPr lang="sk-SK" b="1" dirty="0" smtClean="0"/>
              <a:t>Madeira</a:t>
            </a:r>
            <a:endParaRPr lang="sk-SK" b="1" dirty="0"/>
          </a:p>
        </p:txBody>
      </p:sp>
      <p:pic>
        <p:nvPicPr>
          <p:cNvPr id="58370" name="Picture 2" descr="http://www.homeschoolsantafe.com/images/globe-bo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348880"/>
            <a:ext cx="5486400" cy="4114801"/>
          </a:xfrm>
          <a:prstGeom prst="rect">
            <a:avLst/>
          </a:prstGeom>
          <a:noFill/>
        </p:spPr>
      </p:pic>
      <p:pic>
        <p:nvPicPr>
          <p:cNvPr id="58372" name="Picture 4" descr="http://geographyworldonline.com/glasse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404664"/>
            <a:ext cx="1666875" cy="77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GRÉCKO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Atény</a:t>
            </a:r>
          </a:p>
          <a:p>
            <a:r>
              <a:rPr lang="sk-SK" dirty="0" smtClean="0"/>
              <a:t>počet obyv.: 11 mil.</a:t>
            </a:r>
          </a:p>
          <a:p>
            <a:r>
              <a:rPr lang="sk-SK" dirty="0" smtClean="0"/>
              <a:t>rozloha: 131 957 km²</a:t>
            </a:r>
          </a:p>
          <a:p>
            <a:r>
              <a:rPr lang="sk-SK" dirty="0" smtClean="0"/>
              <a:t>hustota zaľudnenia: 82,9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9" name="Obrázek 8" descr="g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1196752"/>
            <a:ext cx="4046318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ANDORRA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Andorra la </a:t>
            </a:r>
            <a:r>
              <a:rPr lang="sk-SK" b="1" dirty="0" err="1" smtClean="0"/>
              <a:t>Vella</a:t>
            </a:r>
            <a:endParaRPr lang="sk-SK" b="1" dirty="0" smtClean="0"/>
          </a:p>
          <a:p>
            <a:r>
              <a:rPr lang="sk-SK" dirty="0" smtClean="0"/>
              <a:t>počet obyv.: 0,08 mil.</a:t>
            </a:r>
          </a:p>
          <a:p>
            <a:r>
              <a:rPr lang="sk-SK" dirty="0" smtClean="0"/>
              <a:t>rozloha: 470 km²</a:t>
            </a:r>
          </a:p>
          <a:p>
            <a:r>
              <a:rPr lang="sk-SK" dirty="0" smtClean="0"/>
              <a:t>hustota zaľudnenia: 179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268760"/>
            <a:ext cx="3857143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TALIANSKO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Rím</a:t>
            </a:r>
          </a:p>
          <a:p>
            <a:r>
              <a:rPr lang="sk-SK" dirty="0" smtClean="0"/>
              <a:t>počet obyv.: 60 mil.</a:t>
            </a:r>
          </a:p>
          <a:p>
            <a:r>
              <a:rPr lang="sk-SK" dirty="0" smtClean="0"/>
              <a:t>rozloha: 301 277 km²</a:t>
            </a:r>
          </a:p>
          <a:p>
            <a:r>
              <a:rPr lang="sk-SK" dirty="0" smtClean="0"/>
              <a:t>hustota zaľudnenia: 192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i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1196752"/>
            <a:ext cx="4049209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ŠPANIELSKO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Madrid</a:t>
            </a:r>
          </a:p>
          <a:p>
            <a:r>
              <a:rPr lang="sk-SK" dirty="0" smtClean="0"/>
              <a:t>počet obyv.: 46,1 mil.</a:t>
            </a:r>
          </a:p>
          <a:p>
            <a:r>
              <a:rPr lang="sk-SK" dirty="0" smtClean="0"/>
              <a:t>rozloha: 505 992 km²</a:t>
            </a:r>
          </a:p>
          <a:p>
            <a:r>
              <a:rPr lang="sk-SK" dirty="0" smtClean="0"/>
              <a:t>hustota zaľudnenia: 81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7744" y="1268760"/>
            <a:ext cx="4049210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SAN MARINO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San Marino</a:t>
            </a:r>
          </a:p>
          <a:p>
            <a:r>
              <a:rPr lang="sk-SK" dirty="0" smtClean="0"/>
              <a:t>počet obyv.: 0,03 mil.</a:t>
            </a:r>
          </a:p>
          <a:p>
            <a:r>
              <a:rPr lang="sk-SK" dirty="0" smtClean="0"/>
              <a:t>rozloha: 61 km²</a:t>
            </a:r>
          </a:p>
          <a:p>
            <a:r>
              <a:rPr lang="sk-SK" dirty="0" smtClean="0"/>
              <a:t>hustota zaľudnenia: 508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s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196752"/>
            <a:ext cx="3600000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b="1" dirty="0" smtClean="0"/>
              <a:t>MALTA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Valletta</a:t>
            </a:r>
          </a:p>
          <a:p>
            <a:r>
              <a:rPr lang="sk-SK" dirty="0" smtClean="0"/>
              <a:t>počet obyv.: 0,4 mil.</a:t>
            </a:r>
          </a:p>
          <a:p>
            <a:r>
              <a:rPr lang="sk-SK" dirty="0" smtClean="0"/>
              <a:t>rozloha: 316 km²</a:t>
            </a:r>
          </a:p>
          <a:p>
            <a:r>
              <a:rPr lang="sk-SK" dirty="0" smtClean="0"/>
              <a:t>hustota zaľudnenia: 1 274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m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1268760"/>
            <a:ext cx="4049209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sk-SK" b="1" dirty="0" smtClean="0"/>
              <a:t>VATIKÁN</a:t>
            </a:r>
          </a:p>
          <a:p>
            <a:r>
              <a:rPr lang="sk-SK" dirty="0" smtClean="0"/>
              <a:t>hlavné mesto: </a:t>
            </a:r>
            <a:r>
              <a:rPr lang="sk-SK" b="1" dirty="0" err="1" smtClean="0"/>
              <a:t>Cittá</a:t>
            </a:r>
            <a:r>
              <a:rPr lang="sk-SK" b="1" dirty="0" smtClean="0"/>
              <a:t> </a:t>
            </a:r>
            <a:r>
              <a:rPr lang="sk-SK" b="1" dirty="0" err="1" smtClean="0"/>
              <a:t>della</a:t>
            </a:r>
            <a:r>
              <a:rPr lang="sk-SK" b="1" dirty="0" smtClean="0"/>
              <a:t> </a:t>
            </a:r>
            <a:r>
              <a:rPr lang="sk-SK" b="1" dirty="0" err="1" smtClean="0"/>
              <a:t>Vaticano</a:t>
            </a:r>
            <a:endParaRPr lang="sk-SK" b="1" dirty="0" smtClean="0"/>
          </a:p>
          <a:p>
            <a:r>
              <a:rPr lang="sk-SK" dirty="0" smtClean="0"/>
              <a:t>počet obyv.: 0,0008 mil.</a:t>
            </a:r>
          </a:p>
          <a:p>
            <a:r>
              <a:rPr lang="sk-SK" dirty="0" smtClean="0"/>
              <a:t>rozloha: 0,5 km²</a:t>
            </a:r>
          </a:p>
          <a:p>
            <a:r>
              <a:rPr lang="sk-SK" dirty="0" smtClean="0"/>
              <a:t>hustota zaľudnenia: 1 600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v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1268760"/>
            <a:ext cx="2700000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Južná Európa (JE)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štáty južnej Európy spája </a:t>
            </a:r>
            <a:r>
              <a:rPr lang="sk-SK" b="1" dirty="0" smtClean="0"/>
              <a:t>Stredozemné more </a:t>
            </a:r>
          </a:p>
          <a:p>
            <a:pPr marL="514350" indent="-514350">
              <a:buAutoNum type="arabicPeriod"/>
            </a:pPr>
            <a:r>
              <a:rPr lang="sk-SK" dirty="0" smtClean="0"/>
              <a:t>Ktoré štáty </a:t>
            </a:r>
            <a:r>
              <a:rPr lang="sk-SK" b="1" dirty="0" smtClean="0"/>
              <a:t>JE</a:t>
            </a:r>
            <a:r>
              <a:rPr lang="sk-SK" dirty="0" smtClean="0"/>
              <a:t> Stredozemné more neobmýva? </a:t>
            </a:r>
          </a:p>
          <a:p>
            <a:pPr marL="514350" indent="-514350">
              <a:buAutoNum type="arabicPeriod"/>
            </a:pPr>
            <a:endParaRPr lang="sk-SK" dirty="0" smtClean="0"/>
          </a:p>
          <a:p>
            <a:pPr marL="514350" indent="-514350">
              <a:buAutoNum type="arabicPeriod"/>
            </a:pPr>
            <a:r>
              <a:rPr lang="sk-SK" dirty="0" smtClean="0"/>
              <a:t>Väčšina štátov </a:t>
            </a:r>
            <a:r>
              <a:rPr lang="sk-SK" b="1" dirty="0" smtClean="0"/>
              <a:t>JE</a:t>
            </a:r>
            <a:r>
              <a:rPr lang="sk-SK" dirty="0" smtClean="0"/>
              <a:t> leží na polostrovoch. Ktorých?</a:t>
            </a:r>
          </a:p>
          <a:p>
            <a:pPr marL="514350" indent="-514350">
              <a:buAutoNum type="arabicPeriod" startAt="3"/>
            </a:pPr>
            <a:endParaRPr lang="sk-SK" dirty="0" smtClean="0"/>
          </a:p>
          <a:p>
            <a:pPr marL="514350" indent="-514350">
              <a:buAutoNum type="arabicPeriod" startAt="3"/>
            </a:pPr>
            <a:r>
              <a:rPr lang="sk-SK" dirty="0" smtClean="0"/>
              <a:t>Ktorý štát je výlučne ostrovný? </a:t>
            </a:r>
          </a:p>
          <a:p>
            <a:pPr marL="514350" indent="-514350">
              <a:buAutoNum type="arabicPeriod" startAt="3"/>
            </a:pPr>
            <a:r>
              <a:rPr lang="sk-SK" dirty="0" smtClean="0"/>
              <a:t>V ktorých štátoch sa nachádza najjužnejší bod a najzápadnejší bod Európy a ako sa tieto okrajové body volajú?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2195736" y="2348880"/>
            <a:ext cx="6506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PORTUGALSKO, ANDORRA, SAN MARINO, VATIKÁN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1763688" y="3501008"/>
            <a:ext cx="685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PYRENEJSKÝ, APENINSKÝ, BALKÁNSKY, PELOPONÉZSKY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7452320" y="4149080"/>
            <a:ext cx="1037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MALTA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860032" y="5589240"/>
            <a:ext cx="374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Mys </a:t>
            </a:r>
            <a:r>
              <a:rPr lang="sk-SK" sz="2400" dirty="0" err="1" smtClean="0">
                <a:solidFill>
                  <a:srgbClr val="C00000"/>
                </a:solidFill>
              </a:rPr>
              <a:t>Marroqui</a:t>
            </a:r>
            <a:r>
              <a:rPr lang="sk-SK" sz="2400" dirty="0" smtClean="0">
                <a:solidFill>
                  <a:srgbClr val="C00000"/>
                </a:solidFill>
              </a:rPr>
              <a:t> – ŠPANIELSKO</a:t>
            </a:r>
          </a:p>
          <a:p>
            <a:r>
              <a:rPr lang="sk-SK" sz="2400" dirty="0" smtClean="0">
                <a:solidFill>
                  <a:srgbClr val="C00000"/>
                </a:solidFill>
              </a:rPr>
              <a:t>Mys </a:t>
            </a:r>
            <a:r>
              <a:rPr lang="sk-SK" sz="2400" dirty="0" err="1" smtClean="0">
                <a:solidFill>
                  <a:srgbClr val="C00000"/>
                </a:solidFill>
              </a:rPr>
              <a:t>Roca</a:t>
            </a:r>
            <a:r>
              <a:rPr lang="sk-SK" sz="2400" dirty="0" smtClean="0">
                <a:solidFill>
                  <a:srgbClr val="C00000"/>
                </a:solidFill>
              </a:rPr>
              <a:t> - PORTUGALSKO</a:t>
            </a:r>
            <a:endParaRPr lang="sk-SK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4800" b="1" dirty="0" smtClean="0"/>
              <a:t>Južná Európa - štáty</a:t>
            </a:r>
            <a:endParaRPr lang="sk-SK" sz="4800" b="1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5" name="Zástupný symbol pro obsah 14"/>
          <p:cNvSpPr>
            <a:spLocks noGrp="1"/>
          </p:cNvSpPr>
          <p:nvPr>
            <p:ph sz="half" idx="2"/>
          </p:nvPr>
        </p:nvSpPr>
        <p:spPr>
          <a:xfrm>
            <a:off x="1187624" y="4077072"/>
            <a:ext cx="5760640" cy="24482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b="1" dirty="0" smtClean="0"/>
              <a:t>PORTUGALSKO</a:t>
            </a:r>
          </a:p>
          <a:p>
            <a:r>
              <a:rPr lang="sk-SK" dirty="0" smtClean="0"/>
              <a:t>hlavné mesto: </a:t>
            </a:r>
            <a:r>
              <a:rPr lang="sk-SK" b="1" dirty="0" smtClean="0"/>
              <a:t>Lisabon</a:t>
            </a:r>
          </a:p>
          <a:p>
            <a:r>
              <a:rPr lang="sk-SK" dirty="0" smtClean="0"/>
              <a:t>počet obyv.: 10,6 mil.</a:t>
            </a:r>
          </a:p>
          <a:p>
            <a:r>
              <a:rPr lang="sk-SK" dirty="0" smtClean="0"/>
              <a:t>rozloha: 92 389 km²</a:t>
            </a:r>
          </a:p>
          <a:p>
            <a:r>
              <a:rPr lang="sk-SK" dirty="0" smtClean="0"/>
              <a:t>hustota zaľudnenia: 114 obyv./km²</a:t>
            </a:r>
            <a:endParaRPr lang="sk-SK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6660232" y="4437112"/>
            <a:ext cx="2088232" cy="14773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sk-SK" dirty="0" smtClean="0"/>
          </a:p>
          <a:p>
            <a:pPr algn="ctr"/>
            <a:endParaRPr lang="sk-SK" dirty="0"/>
          </a:p>
          <a:p>
            <a:pPr algn="ctr"/>
            <a:r>
              <a:rPr lang="sk-SK" dirty="0" smtClean="0"/>
              <a:t>49 tis. km²</a:t>
            </a:r>
          </a:p>
          <a:p>
            <a:pPr algn="ctr"/>
            <a:r>
              <a:rPr lang="sk-SK" dirty="0" smtClean="0"/>
              <a:t>5,4 mil. obyv.</a:t>
            </a:r>
          </a:p>
          <a:p>
            <a:pPr algn="ctr"/>
            <a:r>
              <a:rPr lang="sk-SK" dirty="0" smtClean="0"/>
              <a:t>111 obyv./ km²</a:t>
            </a:r>
            <a:endParaRPr lang="sk-SK" dirty="0"/>
          </a:p>
        </p:txBody>
      </p:sp>
      <p:pic>
        <p:nvPicPr>
          <p:cNvPr id="18" name="Obrázek 17" descr="mapa_obrys_oranztmava.gif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7164288" y="4509120"/>
            <a:ext cx="1126498" cy="531707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2060848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8000" b="1" dirty="0" smtClean="0"/>
              <a:t>?</a:t>
            </a:r>
            <a:endParaRPr lang="sk-SK" sz="8000" b="1" dirty="0"/>
          </a:p>
        </p:txBody>
      </p:sp>
      <p:pic>
        <p:nvPicPr>
          <p:cNvPr id="10" name="Obrázek 9" descr="p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340768"/>
            <a:ext cx="4049210" cy="27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  ĎAKUJEM ZA POZORNOSŤ!</a:t>
            </a:r>
            <a:endParaRPr lang="sk-SK" b="1" dirty="0"/>
          </a:p>
        </p:txBody>
      </p:sp>
      <p:pic>
        <p:nvPicPr>
          <p:cNvPr id="16386" name="Picture 2" descr="http://nuovosoldo.files.wordpress.com/2010/08/spiaggia-lipari-mare-isole-eol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44824"/>
            <a:ext cx="5760640" cy="3630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ek 21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339"/>
            <a:ext cx="8244408" cy="6870340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2483768" y="61653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1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148064" y="5733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3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3203848" y="56612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5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3707904" y="50851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2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1" name="TextovéPole 10"/>
          <p:cNvSpPr txBox="1"/>
          <p:nvPr/>
        </p:nvSpPr>
        <p:spPr>
          <a:xfrm rot="19730792">
            <a:off x="2722674" y="49238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4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4" name="TextovéPole 13"/>
          <p:cNvSpPr txBox="1"/>
          <p:nvPr/>
        </p:nvSpPr>
        <p:spPr>
          <a:xfrm>
            <a:off x="4139952" y="5805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6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1115616" y="4437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7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2051720" y="49411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8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7" name="TextovéPole 16"/>
          <p:cNvSpPr txBox="1"/>
          <p:nvPr/>
        </p:nvSpPr>
        <p:spPr>
          <a:xfrm>
            <a:off x="323528" y="6021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9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5292080" y="602128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chemeClr val="tx2"/>
                </a:solidFill>
              </a:rPr>
              <a:t>10</a:t>
            </a:r>
            <a:endParaRPr lang="sk-SK" sz="2400" b="1" dirty="0">
              <a:solidFill>
                <a:schemeClr val="tx2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5231775" y="0"/>
            <a:ext cx="3912225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POMENUJ OKRAJOVÉ MORIA</a:t>
            </a:r>
          </a:p>
          <a:p>
            <a:r>
              <a:rPr lang="sk-SK" sz="2400" b="1" dirty="0" smtClean="0"/>
              <a:t>A PRIELIVY JUŽNEJ EURÓPY:</a:t>
            </a:r>
          </a:p>
          <a:p>
            <a:r>
              <a:rPr lang="sk-SK" sz="2400" b="1" dirty="0" smtClean="0"/>
              <a:t>1 - 		more</a:t>
            </a:r>
          </a:p>
          <a:p>
            <a:r>
              <a:rPr lang="sk-SK" sz="2400" b="1" dirty="0" smtClean="0"/>
              <a:t>2 - 		more</a:t>
            </a:r>
          </a:p>
          <a:p>
            <a:r>
              <a:rPr lang="sk-SK" sz="2400" b="1" dirty="0" smtClean="0"/>
              <a:t>3 - 		more</a:t>
            </a:r>
          </a:p>
          <a:p>
            <a:r>
              <a:rPr lang="sk-SK" sz="2400" b="1" dirty="0" smtClean="0"/>
              <a:t>4 - 		more</a:t>
            </a:r>
          </a:p>
          <a:p>
            <a:r>
              <a:rPr lang="sk-SK" sz="2400" b="1" dirty="0" smtClean="0"/>
              <a:t>5 - 		more</a:t>
            </a:r>
          </a:p>
          <a:p>
            <a:r>
              <a:rPr lang="sk-SK" sz="2400" b="1" dirty="0" smtClean="0"/>
              <a:t>6 - 		more</a:t>
            </a:r>
          </a:p>
          <a:p>
            <a:r>
              <a:rPr lang="sk-SK" sz="2400" b="1" dirty="0" smtClean="0"/>
              <a:t>7 - 		záliv</a:t>
            </a:r>
          </a:p>
          <a:p>
            <a:r>
              <a:rPr lang="sk-SK" sz="2400" b="1" dirty="0" smtClean="0"/>
              <a:t>8 - 		záliv</a:t>
            </a:r>
          </a:p>
          <a:p>
            <a:r>
              <a:rPr lang="sk-SK" sz="2400" b="1" dirty="0" smtClean="0"/>
              <a:t>9 - 		prieliv</a:t>
            </a:r>
          </a:p>
          <a:p>
            <a:r>
              <a:rPr lang="sk-SK" sz="2400" b="1" dirty="0" smtClean="0"/>
              <a:t>10 - 		prieplav</a:t>
            </a:r>
            <a:endParaRPr lang="sk-SK" sz="2400" b="1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5231775" y="0"/>
            <a:ext cx="3912225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POMENUJ OKRAJOVÉ MORIA</a:t>
            </a:r>
          </a:p>
          <a:p>
            <a:r>
              <a:rPr lang="sk-SK" sz="2400" b="1" dirty="0" smtClean="0"/>
              <a:t>A PRIELIVY JUŽNEJ EURÓPY:</a:t>
            </a:r>
          </a:p>
          <a:p>
            <a:r>
              <a:rPr lang="sk-SK" sz="2400" b="1" dirty="0" smtClean="0"/>
              <a:t>1 – </a:t>
            </a:r>
            <a:r>
              <a:rPr lang="sk-SK" sz="2400" b="1" dirty="0" smtClean="0">
                <a:solidFill>
                  <a:srgbClr val="FF0000"/>
                </a:solidFill>
              </a:rPr>
              <a:t>Stredozemné </a:t>
            </a:r>
            <a:r>
              <a:rPr lang="sk-SK" sz="2400" b="1" dirty="0" smtClean="0"/>
              <a:t>more</a:t>
            </a:r>
          </a:p>
          <a:p>
            <a:r>
              <a:rPr lang="sk-SK" sz="2400" b="1" dirty="0" smtClean="0"/>
              <a:t>2 – </a:t>
            </a:r>
            <a:r>
              <a:rPr lang="sk-SK" sz="2400" b="1" dirty="0" smtClean="0">
                <a:solidFill>
                  <a:srgbClr val="FF0000"/>
                </a:solidFill>
              </a:rPr>
              <a:t>Jadranské </a:t>
            </a:r>
            <a:r>
              <a:rPr lang="sk-SK" sz="2400" b="1" dirty="0" smtClean="0"/>
              <a:t>more</a:t>
            </a:r>
          </a:p>
          <a:p>
            <a:r>
              <a:rPr lang="sk-SK" sz="2400" b="1" dirty="0" smtClean="0"/>
              <a:t>3 – </a:t>
            </a:r>
            <a:r>
              <a:rPr lang="sk-SK" sz="2400" b="1" dirty="0" smtClean="0">
                <a:solidFill>
                  <a:srgbClr val="FF0000"/>
                </a:solidFill>
              </a:rPr>
              <a:t>Egejské </a:t>
            </a:r>
            <a:r>
              <a:rPr lang="sk-SK" sz="2400" b="1" dirty="0" smtClean="0"/>
              <a:t>more</a:t>
            </a:r>
          </a:p>
          <a:p>
            <a:r>
              <a:rPr lang="sk-SK" sz="2400" b="1" dirty="0" smtClean="0"/>
              <a:t>4 – </a:t>
            </a:r>
            <a:r>
              <a:rPr lang="sk-SK" sz="2400" b="1" dirty="0" smtClean="0">
                <a:solidFill>
                  <a:srgbClr val="FF0000"/>
                </a:solidFill>
              </a:rPr>
              <a:t>Ligúrske </a:t>
            </a:r>
            <a:r>
              <a:rPr lang="sk-SK" sz="2400" b="1" dirty="0" smtClean="0"/>
              <a:t>more</a:t>
            </a:r>
          </a:p>
          <a:p>
            <a:r>
              <a:rPr lang="sk-SK" sz="2400" b="1" dirty="0" smtClean="0"/>
              <a:t>5 – </a:t>
            </a:r>
            <a:r>
              <a:rPr lang="sk-SK" sz="2400" b="1" dirty="0" err="1" smtClean="0">
                <a:solidFill>
                  <a:srgbClr val="FF0000"/>
                </a:solidFill>
              </a:rPr>
              <a:t>Tyrrhenské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more</a:t>
            </a:r>
          </a:p>
          <a:p>
            <a:r>
              <a:rPr lang="sk-SK" sz="2400" b="1" dirty="0" smtClean="0"/>
              <a:t>6 – </a:t>
            </a:r>
            <a:r>
              <a:rPr lang="sk-SK" sz="2400" b="1" dirty="0" smtClean="0">
                <a:solidFill>
                  <a:srgbClr val="FF0000"/>
                </a:solidFill>
              </a:rPr>
              <a:t>Iónske </a:t>
            </a:r>
            <a:r>
              <a:rPr lang="sk-SK" sz="2400" b="1" dirty="0" smtClean="0"/>
              <a:t>more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7 – </a:t>
            </a:r>
            <a:r>
              <a:rPr lang="sk-SK" sz="2400" b="1" dirty="0" err="1" smtClean="0">
                <a:solidFill>
                  <a:srgbClr val="FF0000"/>
                </a:solidFill>
              </a:rPr>
              <a:t>Biskajský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záliv</a:t>
            </a:r>
          </a:p>
          <a:p>
            <a:r>
              <a:rPr lang="sk-SK" sz="2400" b="1" dirty="0" smtClean="0"/>
              <a:t>8 – </a:t>
            </a:r>
            <a:r>
              <a:rPr lang="sk-SK" sz="2400" b="1" dirty="0" err="1" smtClean="0">
                <a:solidFill>
                  <a:srgbClr val="FF0000"/>
                </a:solidFill>
              </a:rPr>
              <a:t>Lionský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záliv</a:t>
            </a:r>
          </a:p>
          <a:p>
            <a:r>
              <a:rPr lang="sk-SK" sz="2400" b="1" dirty="0" smtClean="0"/>
              <a:t>9 – </a:t>
            </a:r>
            <a:r>
              <a:rPr lang="sk-SK" sz="2400" b="1" dirty="0" smtClean="0">
                <a:solidFill>
                  <a:srgbClr val="FF0000"/>
                </a:solidFill>
              </a:rPr>
              <a:t>Gibraltársky </a:t>
            </a:r>
            <a:r>
              <a:rPr lang="sk-SK" sz="2400" b="1" dirty="0" smtClean="0"/>
              <a:t>prieliv</a:t>
            </a:r>
          </a:p>
          <a:p>
            <a:r>
              <a:rPr lang="sk-SK" sz="2400" b="1" dirty="0" smtClean="0"/>
              <a:t>10 – </a:t>
            </a:r>
            <a:r>
              <a:rPr lang="sk-SK" sz="2400" b="1" dirty="0" smtClean="0">
                <a:solidFill>
                  <a:srgbClr val="FF0000"/>
                </a:solidFill>
              </a:rPr>
              <a:t>Korintský </a:t>
            </a:r>
            <a:r>
              <a:rPr lang="sk-SK" sz="2400" b="1" dirty="0" smtClean="0"/>
              <a:t>prieplav</a:t>
            </a:r>
            <a:endParaRPr lang="sk-SK" sz="2400" b="1" dirty="0"/>
          </a:p>
        </p:txBody>
      </p:sp>
      <p:cxnSp>
        <p:nvCxnSpPr>
          <p:cNvPr id="24" name="Přímá spojovací šipka 23"/>
          <p:cNvCxnSpPr/>
          <p:nvPr/>
        </p:nvCxnSpPr>
        <p:spPr>
          <a:xfrm flipH="1" flipV="1">
            <a:off x="5076056" y="6093296"/>
            <a:ext cx="288032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ázek 1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8229600" cy="6858000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683568" y="52292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1</a:t>
            </a:r>
            <a:endParaRPr lang="sk-SK" sz="2400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4644008" y="55172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3</a:t>
            </a:r>
            <a:endParaRPr lang="sk-SK" sz="2400" b="1" dirty="0"/>
          </a:p>
        </p:txBody>
      </p:sp>
      <p:sp>
        <p:nvSpPr>
          <p:cNvPr id="9" name="TextovéPole 8"/>
          <p:cNvSpPr txBox="1"/>
          <p:nvPr/>
        </p:nvSpPr>
        <p:spPr>
          <a:xfrm>
            <a:off x="2627784" y="56612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5</a:t>
            </a:r>
            <a:endParaRPr lang="sk-SK" sz="2400" b="1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788024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2</a:t>
            </a:r>
            <a:endParaRPr lang="sk-SK" sz="2400" b="1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3203848" y="50851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4</a:t>
            </a:r>
            <a:endParaRPr lang="sk-SK" sz="2400" b="1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5004048" y="6237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6</a:t>
            </a:r>
            <a:endParaRPr lang="sk-SK" sz="2400" b="1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3347864" y="60932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7</a:t>
            </a:r>
            <a:endParaRPr lang="sk-SK" sz="2400" b="1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1187624" y="17728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8</a:t>
            </a:r>
            <a:endParaRPr lang="sk-SK" sz="2400" b="1" dirty="0"/>
          </a:p>
        </p:txBody>
      </p:sp>
      <p:sp>
        <p:nvSpPr>
          <p:cNvPr id="19" name="TextovéPole 18"/>
          <p:cNvSpPr txBox="1"/>
          <p:nvPr/>
        </p:nvSpPr>
        <p:spPr>
          <a:xfrm>
            <a:off x="4427983" y="0"/>
            <a:ext cx="4716017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OSTROVY  </a:t>
            </a:r>
          </a:p>
          <a:p>
            <a:r>
              <a:rPr lang="sk-SK" sz="2400" b="1" dirty="0" smtClean="0"/>
              <a:t>A POLOSTROVY JUŽNEJ EURÓPY:</a:t>
            </a:r>
          </a:p>
          <a:p>
            <a:r>
              <a:rPr lang="sk-SK" sz="2400" b="1" dirty="0" smtClean="0"/>
              <a:t>1 - 		polostrov</a:t>
            </a:r>
          </a:p>
          <a:p>
            <a:r>
              <a:rPr lang="sk-SK" sz="2400" b="1" dirty="0" smtClean="0"/>
              <a:t>2 - 		polostrov</a:t>
            </a:r>
          </a:p>
          <a:p>
            <a:r>
              <a:rPr lang="sk-SK" sz="2400" b="1" dirty="0" smtClean="0"/>
              <a:t>3 - 		polostrov</a:t>
            </a:r>
          </a:p>
          <a:p>
            <a:r>
              <a:rPr lang="sk-SK" sz="2400" b="1" dirty="0" smtClean="0"/>
              <a:t>4 - 		polostrov</a:t>
            </a:r>
          </a:p>
          <a:p>
            <a:r>
              <a:rPr lang="sk-SK" sz="2400" b="1" dirty="0" smtClean="0"/>
              <a:t>5 - 		ostrov</a:t>
            </a:r>
          </a:p>
          <a:p>
            <a:r>
              <a:rPr lang="sk-SK" sz="2400" b="1" dirty="0" smtClean="0"/>
              <a:t>6 - 		ostrov</a:t>
            </a:r>
          </a:p>
          <a:p>
            <a:r>
              <a:rPr lang="sk-SK" sz="2400" b="1" dirty="0" smtClean="0"/>
              <a:t>7 - 		ostrov</a:t>
            </a:r>
          </a:p>
          <a:p>
            <a:r>
              <a:rPr lang="sk-SK" sz="2400" b="1" dirty="0" smtClean="0"/>
              <a:t>8 - 		súostrovie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4427983" y="0"/>
            <a:ext cx="4716017" cy="378565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OSTROVY  </a:t>
            </a:r>
          </a:p>
          <a:p>
            <a:r>
              <a:rPr lang="sk-SK" sz="2400" b="1" dirty="0" smtClean="0"/>
              <a:t>A POLOSTROVY JUŽNEJ EURÓPY:</a:t>
            </a:r>
          </a:p>
          <a:p>
            <a:r>
              <a:rPr lang="sk-SK" sz="2400" b="1" dirty="0" smtClean="0"/>
              <a:t>1 – </a:t>
            </a:r>
            <a:r>
              <a:rPr lang="sk-SK" sz="2400" b="1" dirty="0" smtClean="0">
                <a:solidFill>
                  <a:srgbClr val="FF0000"/>
                </a:solidFill>
              </a:rPr>
              <a:t>Pyrenejský </a:t>
            </a:r>
            <a:r>
              <a:rPr lang="sk-SK" sz="2400" b="1" dirty="0" smtClean="0"/>
              <a:t>polostrov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2 – </a:t>
            </a:r>
            <a:r>
              <a:rPr lang="sk-SK" sz="2400" b="1" dirty="0" smtClean="0">
                <a:solidFill>
                  <a:srgbClr val="FF0000"/>
                </a:solidFill>
              </a:rPr>
              <a:t>Peloponézsky </a:t>
            </a:r>
            <a:r>
              <a:rPr lang="sk-SK" sz="2400" b="1" dirty="0" smtClean="0"/>
              <a:t>polostrov</a:t>
            </a:r>
          </a:p>
          <a:p>
            <a:r>
              <a:rPr lang="sk-SK" sz="2400" b="1" dirty="0" smtClean="0"/>
              <a:t>3 – </a:t>
            </a:r>
            <a:r>
              <a:rPr lang="sk-SK" sz="2400" b="1" dirty="0" smtClean="0">
                <a:solidFill>
                  <a:srgbClr val="FF0000"/>
                </a:solidFill>
              </a:rPr>
              <a:t>Balkánsky </a:t>
            </a:r>
            <a:r>
              <a:rPr lang="sk-SK" sz="2400" b="1" dirty="0" smtClean="0"/>
              <a:t>polostrov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4 – </a:t>
            </a:r>
            <a:r>
              <a:rPr lang="sk-SK" sz="2400" b="1" dirty="0" smtClean="0">
                <a:solidFill>
                  <a:srgbClr val="FF0000"/>
                </a:solidFill>
              </a:rPr>
              <a:t>Apeninský</a:t>
            </a:r>
            <a:r>
              <a:rPr lang="sk-SK" sz="2400" b="1" dirty="0" smtClean="0"/>
              <a:t> polostrov</a:t>
            </a:r>
          </a:p>
          <a:p>
            <a:r>
              <a:rPr lang="sk-SK" sz="2400" b="1" dirty="0" smtClean="0"/>
              <a:t>5 - </a:t>
            </a:r>
            <a:r>
              <a:rPr lang="sk-SK" sz="2400" b="1" dirty="0" smtClean="0">
                <a:solidFill>
                  <a:srgbClr val="FF0000"/>
                </a:solidFill>
              </a:rPr>
              <a:t>Sardínia</a:t>
            </a:r>
          </a:p>
          <a:p>
            <a:r>
              <a:rPr lang="sk-SK" sz="2400" b="1" dirty="0" smtClean="0"/>
              <a:t>6 - </a:t>
            </a:r>
            <a:r>
              <a:rPr lang="sk-SK" sz="2400" b="1" dirty="0" smtClean="0">
                <a:solidFill>
                  <a:srgbClr val="FF0000"/>
                </a:solidFill>
              </a:rPr>
              <a:t>Kréta</a:t>
            </a:r>
          </a:p>
          <a:p>
            <a:r>
              <a:rPr lang="sk-SK" sz="2400" b="1" dirty="0" smtClean="0"/>
              <a:t>7 - </a:t>
            </a:r>
            <a:r>
              <a:rPr lang="sk-SK" sz="2400" b="1" dirty="0" smtClean="0">
                <a:solidFill>
                  <a:srgbClr val="FF0000"/>
                </a:solidFill>
              </a:rPr>
              <a:t>Sicília</a:t>
            </a:r>
          </a:p>
          <a:p>
            <a:r>
              <a:rPr lang="sk-SK" sz="2400" b="1" dirty="0" smtClean="0"/>
              <a:t>8 – </a:t>
            </a:r>
            <a:r>
              <a:rPr lang="sk-SK" sz="2400" b="1" dirty="0" err="1" smtClean="0">
                <a:solidFill>
                  <a:srgbClr val="FF0000"/>
                </a:solidFill>
              </a:rPr>
              <a:t>Baleárske</a:t>
            </a:r>
            <a:r>
              <a:rPr lang="sk-SK" sz="2400" b="1" dirty="0" smtClean="0">
                <a:solidFill>
                  <a:srgbClr val="FF0000"/>
                </a:solidFill>
              </a:rPr>
              <a:t> </a:t>
            </a:r>
            <a:r>
              <a:rPr lang="sk-SK" sz="2400" b="1" dirty="0" smtClean="0"/>
              <a:t>ostrovy</a:t>
            </a:r>
            <a:endParaRPr lang="sk-SK" sz="2400" b="1" dirty="0" smtClean="0">
              <a:solidFill>
                <a:srgbClr val="FF0000"/>
              </a:solidFill>
            </a:endParaRPr>
          </a:p>
        </p:txBody>
      </p:sp>
      <p:sp>
        <p:nvSpPr>
          <p:cNvPr id="18" name="Elipsa 17"/>
          <p:cNvSpPr/>
          <p:nvPr/>
        </p:nvSpPr>
        <p:spPr>
          <a:xfrm rot="19935461">
            <a:off x="1611180" y="5490114"/>
            <a:ext cx="936104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b="1" dirty="0" smtClean="0"/>
              <a:t>Južná Európa (JE)</a:t>
            </a:r>
            <a:endParaRPr lang="sk-SK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povrch štátov južnej Európy je značne hornatý</a:t>
            </a:r>
          </a:p>
          <a:p>
            <a:pPr marL="514350" indent="-514350">
              <a:buAutoNum type="arabicPeriod"/>
            </a:pPr>
            <a:r>
              <a:rPr lang="sk-SK" dirty="0" smtClean="0"/>
              <a:t>V ktorých štátoch nájdeme Andalúzsku a </a:t>
            </a:r>
            <a:r>
              <a:rPr lang="sk-SK" dirty="0" err="1" smtClean="0"/>
              <a:t>Tesálsku</a:t>
            </a:r>
            <a:r>
              <a:rPr lang="sk-SK" dirty="0" smtClean="0"/>
              <a:t> nížinu?</a:t>
            </a:r>
          </a:p>
          <a:p>
            <a:pPr marL="514350" indent="-514350">
              <a:buNone/>
            </a:pPr>
            <a:r>
              <a:rPr lang="sk-SK" dirty="0" smtClean="0"/>
              <a:t>2.  Čo znamenajú pojmy: Etna, Vezuv, </a:t>
            </a:r>
            <a:r>
              <a:rPr lang="sk-SK" dirty="0" err="1" smtClean="0"/>
              <a:t>Stromboli</a:t>
            </a:r>
            <a:r>
              <a:rPr lang="sk-SK" dirty="0" smtClean="0"/>
              <a:t> a v ktorom štáte ich nájdeme?</a:t>
            </a:r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AutoNum type="arabicPeriod" startAt="3"/>
            </a:pPr>
            <a:r>
              <a:rPr lang="sk-SK" dirty="0" smtClean="0"/>
              <a:t>Aké podnebie je vo všetkých štátoch </a:t>
            </a:r>
            <a:r>
              <a:rPr lang="sk-SK" b="1" dirty="0" smtClean="0"/>
              <a:t>JE</a:t>
            </a:r>
            <a:r>
              <a:rPr lang="sk-SK" dirty="0" smtClean="0"/>
              <a:t>?</a:t>
            </a:r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r>
              <a:rPr lang="sk-SK" dirty="0" smtClean="0"/>
              <a:t>4.   Do ktorého mora (zálivu, oceánu) sa vlievajú rieky: </a:t>
            </a:r>
            <a:r>
              <a:rPr lang="sk-SK" dirty="0" err="1" smtClean="0"/>
              <a:t>Tajo</a:t>
            </a:r>
            <a:r>
              <a:rPr lang="sk-SK" dirty="0" smtClean="0"/>
              <a:t>, </a:t>
            </a:r>
            <a:r>
              <a:rPr lang="sk-SK" dirty="0" err="1" smtClean="0"/>
              <a:t>Marica</a:t>
            </a:r>
            <a:r>
              <a:rPr lang="sk-SK" dirty="0" smtClean="0"/>
              <a:t>, Tiber, Pád, </a:t>
            </a:r>
            <a:r>
              <a:rPr lang="sk-SK" dirty="0" err="1" smtClean="0"/>
              <a:t>Ebro</a:t>
            </a:r>
            <a:r>
              <a:rPr lang="sk-SK" dirty="0" smtClean="0"/>
              <a:t>?</a:t>
            </a:r>
          </a:p>
          <a:p>
            <a:pPr marL="514350" indent="-514350">
              <a:buAutoNum type="arabicPeriod"/>
            </a:pP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4355976" y="2276872"/>
            <a:ext cx="4301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 smtClean="0">
                <a:solidFill>
                  <a:srgbClr val="C00000"/>
                </a:solidFill>
              </a:rPr>
              <a:t>A.n</a:t>
            </a:r>
            <a:r>
              <a:rPr lang="sk-SK" sz="2400" dirty="0" smtClean="0">
                <a:solidFill>
                  <a:srgbClr val="C00000"/>
                </a:solidFill>
              </a:rPr>
              <a:t>. – ŠPANIELSKO, </a:t>
            </a:r>
            <a:r>
              <a:rPr lang="sk-SK" sz="2400" dirty="0" err="1" smtClean="0">
                <a:solidFill>
                  <a:srgbClr val="C00000"/>
                </a:solidFill>
              </a:rPr>
              <a:t>T.n</a:t>
            </a:r>
            <a:r>
              <a:rPr lang="sk-SK" sz="2400" dirty="0" smtClean="0">
                <a:solidFill>
                  <a:srgbClr val="C00000"/>
                </a:solidFill>
              </a:rPr>
              <a:t>. - GRÉCKO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004048" y="3429000"/>
            <a:ext cx="3531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aktívne sopky - TALIANSKO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4788024" y="4437112"/>
            <a:ext cx="385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subtropické (= stredomorské)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84240" y="5733256"/>
            <a:ext cx="8959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err="1" smtClean="0">
                <a:solidFill>
                  <a:srgbClr val="C00000"/>
                </a:solidFill>
              </a:rPr>
              <a:t>Tajo</a:t>
            </a:r>
            <a:r>
              <a:rPr lang="sk-SK" sz="2400" dirty="0" smtClean="0">
                <a:solidFill>
                  <a:srgbClr val="C00000"/>
                </a:solidFill>
              </a:rPr>
              <a:t> – ATLANTICKÝ OC., </a:t>
            </a:r>
            <a:r>
              <a:rPr lang="sk-SK" sz="2400" dirty="0" err="1" smtClean="0">
                <a:solidFill>
                  <a:srgbClr val="C00000"/>
                </a:solidFill>
              </a:rPr>
              <a:t>Marica</a:t>
            </a:r>
            <a:r>
              <a:rPr lang="sk-SK" sz="2400" dirty="0" smtClean="0">
                <a:solidFill>
                  <a:srgbClr val="C00000"/>
                </a:solidFill>
              </a:rPr>
              <a:t> – EGEJSKÉ M., Tiber – TYRRHENSKÉ M.,</a:t>
            </a:r>
          </a:p>
          <a:p>
            <a:r>
              <a:rPr lang="sk-SK" sz="2400" dirty="0" smtClean="0">
                <a:solidFill>
                  <a:srgbClr val="C00000"/>
                </a:solidFill>
              </a:rPr>
              <a:t>Pád – JADRANSKÉ M., </a:t>
            </a:r>
            <a:r>
              <a:rPr lang="sk-SK" sz="2400" dirty="0" err="1" smtClean="0">
                <a:solidFill>
                  <a:srgbClr val="C00000"/>
                </a:solidFill>
              </a:rPr>
              <a:t>Ebro</a:t>
            </a:r>
            <a:r>
              <a:rPr lang="sk-SK" sz="2400" dirty="0" smtClean="0">
                <a:solidFill>
                  <a:srgbClr val="C00000"/>
                </a:solidFill>
              </a:rPr>
              <a:t> – BALEÁRSKE M.</a:t>
            </a:r>
            <a:endParaRPr lang="sk-SK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15" descr="737px-Europe_topography_map.png"/>
          <p:cNvPicPr>
            <a:picLocks noChangeAspect="1"/>
          </p:cNvPicPr>
          <p:nvPr/>
        </p:nvPicPr>
        <p:blipFill>
          <a:blip r:embed="rId3" cstate="print"/>
          <a:srcRect t="13039" r="5426"/>
          <a:stretch>
            <a:fillRect/>
          </a:stretch>
        </p:blipFill>
        <p:spPr>
          <a:xfrm>
            <a:off x="-17375" y="-1"/>
            <a:ext cx="9161375" cy="6858001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5435079" y="0"/>
            <a:ext cx="3708921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POVRCHOVÉ </a:t>
            </a:r>
          </a:p>
          <a:p>
            <a:r>
              <a:rPr lang="sk-SK" sz="2400" b="1" dirty="0" smtClean="0"/>
              <a:t>CELKY JUŽNEJ EURÓPY:</a:t>
            </a:r>
          </a:p>
          <a:p>
            <a:r>
              <a:rPr lang="sk-SK" sz="2400" b="1" dirty="0" smtClean="0"/>
              <a:t>1 – 		pohorie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2 -		pohorie</a:t>
            </a:r>
          </a:p>
          <a:p>
            <a:r>
              <a:rPr lang="sk-SK" sz="2400" b="1" dirty="0" smtClean="0"/>
              <a:t>3 -		pohorie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4 – 		pohorie</a:t>
            </a:r>
          </a:p>
          <a:p>
            <a:r>
              <a:rPr lang="sk-SK" sz="2400" b="1" dirty="0" smtClean="0"/>
              <a:t>5 -		pohorie</a:t>
            </a:r>
          </a:p>
          <a:p>
            <a:r>
              <a:rPr lang="sk-SK" sz="2400" b="1" dirty="0" smtClean="0"/>
              <a:t>6 - 		vrch</a:t>
            </a:r>
          </a:p>
          <a:p>
            <a:r>
              <a:rPr lang="sk-SK" sz="2400" b="1" dirty="0" smtClean="0"/>
              <a:t>7 - 		nížina</a:t>
            </a:r>
            <a:endParaRPr lang="sk-SK" sz="2400" b="1" dirty="0" smtClean="0">
              <a:solidFill>
                <a:srgbClr val="FF0000"/>
              </a:solidFill>
            </a:endParaRPr>
          </a:p>
        </p:txBody>
      </p:sp>
      <p:sp>
        <p:nvSpPr>
          <p:cNvPr id="15" name="Elipsa 14"/>
          <p:cNvSpPr/>
          <p:nvPr/>
        </p:nvSpPr>
        <p:spPr>
          <a:xfrm rot="1860961">
            <a:off x="1335596" y="4735084"/>
            <a:ext cx="1257644" cy="36431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Elipsa 16"/>
          <p:cNvSpPr/>
          <p:nvPr/>
        </p:nvSpPr>
        <p:spPr>
          <a:xfrm rot="21301490">
            <a:off x="3107197" y="4441911"/>
            <a:ext cx="818947" cy="3649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TextovéPole 19"/>
          <p:cNvSpPr txBox="1"/>
          <p:nvPr/>
        </p:nvSpPr>
        <p:spPr>
          <a:xfrm>
            <a:off x="1763688" y="465313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4</a:t>
            </a:r>
            <a:endParaRPr lang="sk-SK" sz="2400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3635896" y="48691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2</a:t>
            </a:r>
            <a:endParaRPr lang="sk-SK" sz="2400" dirty="0"/>
          </a:p>
        </p:txBody>
      </p:sp>
      <p:sp>
        <p:nvSpPr>
          <p:cNvPr id="24" name="TextovéPole 23"/>
          <p:cNvSpPr txBox="1"/>
          <p:nvPr/>
        </p:nvSpPr>
        <p:spPr>
          <a:xfrm>
            <a:off x="1043608" y="56612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3</a:t>
            </a:r>
            <a:endParaRPr lang="sk-SK" sz="2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3059832" y="407707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1</a:t>
            </a:r>
            <a:endParaRPr lang="sk-SK" sz="2400" dirty="0"/>
          </a:p>
        </p:txBody>
      </p:sp>
      <p:sp>
        <p:nvSpPr>
          <p:cNvPr id="33" name="TextovéPole 32"/>
          <p:cNvSpPr txBox="1"/>
          <p:nvPr/>
        </p:nvSpPr>
        <p:spPr>
          <a:xfrm>
            <a:off x="5435079" y="0"/>
            <a:ext cx="3708921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POMENUJ POVRCHOVÉ </a:t>
            </a:r>
          </a:p>
          <a:p>
            <a:r>
              <a:rPr lang="sk-SK" sz="2400" b="1" dirty="0" smtClean="0"/>
              <a:t>CELKY JUŽNEJ EURÓPY:</a:t>
            </a:r>
          </a:p>
          <a:p>
            <a:r>
              <a:rPr lang="sk-SK" sz="2400" b="1" dirty="0" smtClean="0"/>
              <a:t>1 – </a:t>
            </a:r>
            <a:r>
              <a:rPr lang="sk-SK" sz="2400" b="1" dirty="0" smtClean="0">
                <a:solidFill>
                  <a:srgbClr val="FF0000"/>
                </a:solidFill>
              </a:rPr>
              <a:t>Alpy</a:t>
            </a:r>
            <a:endParaRPr lang="sk-SK" sz="2400" b="1" dirty="0" smtClean="0"/>
          </a:p>
          <a:p>
            <a:r>
              <a:rPr lang="sk-SK" sz="2400" b="1" dirty="0" smtClean="0"/>
              <a:t>2 – </a:t>
            </a:r>
            <a:r>
              <a:rPr lang="sk-SK" sz="2400" b="1" dirty="0" smtClean="0">
                <a:solidFill>
                  <a:srgbClr val="FF0000"/>
                </a:solidFill>
              </a:rPr>
              <a:t>Apeniny</a:t>
            </a:r>
          </a:p>
          <a:p>
            <a:r>
              <a:rPr lang="sk-SK" sz="2400" b="1" dirty="0" smtClean="0"/>
              <a:t>3 – </a:t>
            </a:r>
            <a:r>
              <a:rPr lang="sk-SK" sz="2400" b="1" dirty="0" smtClean="0">
                <a:solidFill>
                  <a:srgbClr val="FF0000"/>
                </a:solidFill>
              </a:rPr>
              <a:t>Sierra Nevada</a:t>
            </a:r>
          </a:p>
          <a:p>
            <a:r>
              <a:rPr lang="sk-SK" sz="2400" b="1" dirty="0" smtClean="0"/>
              <a:t>4 – </a:t>
            </a:r>
            <a:r>
              <a:rPr lang="sk-SK" sz="2400" b="1" dirty="0" smtClean="0">
                <a:solidFill>
                  <a:srgbClr val="FF0000"/>
                </a:solidFill>
              </a:rPr>
              <a:t>Pyreneje</a:t>
            </a:r>
          </a:p>
          <a:p>
            <a:r>
              <a:rPr lang="sk-SK" sz="2400" b="1" dirty="0" smtClean="0"/>
              <a:t>5 – </a:t>
            </a:r>
            <a:r>
              <a:rPr lang="sk-SK" sz="2400" b="1" dirty="0" err="1" smtClean="0">
                <a:solidFill>
                  <a:srgbClr val="FF0000"/>
                </a:solidFill>
              </a:rPr>
              <a:t>Pindos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6 – </a:t>
            </a:r>
            <a:r>
              <a:rPr lang="sk-SK" sz="2400" b="1" dirty="0" smtClean="0">
                <a:solidFill>
                  <a:srgbClr val="FF0000"/>
                </a:solidFill>
              </a:rPr>
              <a:t>Monte </a:t>
            </a:r>
            <a:r>
              <a:rPr lang="sk-SK" sz="2400" b="1" dirty="0" err="1" smtClean="0">
                <a:solidFill>
                  <a:srgbClr val="FF0000"/>
                </a:solidFill>
              </a:rPr>
              <a:t>Bianco</a:t>
            </a:r>
            <a:endParaRPr lang="sk-SK" sz="2400" b="1" dirty="0" smtClean="0">
              <a:solidFill>
                <a:srgbClr val="FF0000"/>
              </a:solidFill>
            </a:endParaRPr>
          </a:p>
          <a:p>
            <a:r>
              <a:rPr lang="sk-SK" sz="2400" b="1" dirty="0" smtClean="0"/>
              <a:t>7 – </a:t>
            </a:r>
            <a:r>
              <a:rPr lang="sk-SK" sz="2400" b="1" dirty="0" smtClean="0">
                <a:solidFill>
                  <a:srgbClr val="FF0000"/>
                </a:solidFill>
              </a:rPr>
              <a:t>Pádska nížina</a:t>
            </a:r>
          </a:p>
        </p:txBody>
      </p:sp>
      <p:sp>
        <p:nvSpPr>
          <p:cNvPr id="25" name="Rovnoramenný trojúhelník 24"/>
          <p:cNvSpPr/>
          <p:nvPr/>
        </p:nvSpPr>
        <p:spPr>
          <a:xfrm>
            <a:off x="2843808" y="4293096"/>
            <a:ext cx="144016" cy="28803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Elipsa 25"/>
          <p:cNvSpPr/>
          <p:nvPr/>
        </p:nvSpPr>
        <p:spPr>
          <a:xfrm>
            <a:off x="971600" y="5733256"/>
            <a:ext cx="504056" cy="288032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TextovéPole 26"/>
          <p:cNvSpPr txBox="1"/>
          <p:nvPr/>
        </p:nvSpPr>
        <p:spPr>
          <a:xfrm>
            <a:off x="4860032" y="53732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5</a:t>
            </a:r>
            <a:endParaRPr lang="sk-SK" sz="2400" dirty="0"/>
          </a:p>
        </p:txBody>
      </p:sp>
      <p:sp>
        <p:nvSpPr>
          <p:cNvPr id="18" name="Elipsa 17"/>
          <p:cNvSpPr/>
          <p:nvPr/>
        </p:nvSpPr>
        <p:spPr>
          <a:xfrm rot="2699726">
            <a:off x="3339267" y="5053425"/>
            <a:ext cx="1257644" cy="328811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Elipsa 21"/>
          <p:cNvSpPr/>
          <p:nvPr/>
        </p:nvSpPr>
        <p:spPr>
          <a:xfrm rot="19688961">
            <a:off x="2609376" y="4183436"/>
            <a:ext cx="1257644" cy="320660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Elipsa 27"/>
          <p:cNvSpPr/>
          <p:nvPr/>
        </p:nvSpPr>
        <p:spPr>
          <a:xfrm rot="3536391">
            <a:off x="4706292" y="5452724"/>
            <a:ext cx="876959" cy="36431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TextovéPole 28"/>
          <p:cNvSpPr txBox="1"/>
          <p:nvPr/>
        </p:nvSpPr>
        <p:spPr>
          <a:xfrm>
            <a:off x="3419872" y="4365104"/>
            <a:ext cx="360040" cy="47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7</a:t>
            </a:r>
            <a:endParaRPr lang="sk-SK" sz="2400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2555776" y="414908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6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etna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" y="0"/>
            <a:ext cx="9132570" cy="6858000"/>
          </a:xfrm>
          <a:prstGeom prst="rect">
            <a:avLst/>
          </a:prstGeom>
        </p:spPr>
      </p:pic>
      <p:sp>
        <p:nvSpPr>
          <p:cNvPr id="4" name="TextovéPole 3"/>
          <p:cNvSpPr txBox="1"/>
          <p:nvPr/>
        </p:nvSpPr>
        <p:spPr>
          <a:xfrm>
            <a:off x="5735246" y="188640"/>
            <a:ext cx="34087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Etna – najvyššia</a:t>
            </a:r>
          </a:p>
          <a:p>
            <a:r>
              <a:rPr lang="sk-SK" sz="2800" b="1" dirty="0" smtClean="0">
                <a:solidFill>
                  <a:schemeClr val="bg1"/>
                </a:solidFill>
              </a:rPr>
              <a:t>aktívna sopka Európy</a:t>
            </a:r>
            <a:endParaRPr lang="sk-SK" sz="2800" b="1" dirty="0">
              <a:solidFill>
                <a:schemeClr val="bg1"/>
              </a:solidFill>
            </a:endParaRPr>
          </a:p>
        </p:txBody>
      </p:sp>
      <p:pic>
        <p:nvPicPr>
          <p:cNvPr id="6" name="Obrázek 5" descr="et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4869160"/>
            <a:ext cx="2517800" cy="168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k-SK" b="1" u="sng" dirty="0" smtClean="0"/>
              <a:t>ÚLOHA </a:t>
            </a:r>
            <a:r>
              <a:rPr lang="sk-SK" b="1" u="sng" dirty="0" smtClean="0"/>
              <a:t>1:</a:t>
            </a:r>
            <a:r>
              <a:rPr lang="sk-SK" b="1" dirty="0" smtClean="0"/>
              <a:t> </a:t>
            </a:r>
            <a:r>
              <a:rPr lang="sk-SK" b="1" dirty="0" smtClean="0"/>
              <a:t>Nájdi ostrovy podľa geografických súradníc! </a:t>
            </a:r>
            <a:endParaRPr lang="sk-SK" b="1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179512" y="1196752"/>
          <a:ext cx="87849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</a:t>
                      </a:r>
                    </a:p>
                    <a:p>
                      <a:r>
                        <a:rPr lang="sk-SK" dirty="0" smtClean="0"/>
                        <a:t>ŠÍRKA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DĹŽKA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NÁZOV OSTROVA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ŠTÁT, KTORÉMU OSTROV PATRÍ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PATRÍ OSTROV</a:t>
                      </a:r>
                      <a:r>
                        <a:rPr lang="sk-SK" baseline="0" dirty="0" smtClean="0"/>
                        <a:t> ŠTÁTU JUŽNEJ EURÓPY ?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25⁰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30⁰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28⁰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29⁰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17⁰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42⁰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43⁰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33⁰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Zástupný symbol pro obsah 3"/>
          <p:cNvGraphicFramePr>
            <a:graphicFrameLocks/>
          </p:cNvGraphicFramePr>
          <p:nvPr/>
        </p:nvGraphicFramePr>
        <p:xfrm>
          <a:off x="179512" y="1196752"/>
          <a:ext cx="87849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</a:t>
                      </a:r>
                    </a:p>
                    <a:p>
                      <a:r>
                        <a:rPr lang="sk-SK" dirty="0" smtClean="0"/>
                        <a:t>ŠÍRKA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DĹŽKA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NÁZOV OSTROVA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ŠTÁT, KTORÉMU OSTROV PATRÍ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PATRÍ OSTROV</a:t>
                      </a:r>
                      <a:r>
                        <a:rPr lang="sk-SK" baseline="0" dirty="0" smtClean="0"/>
                        <a:t> ŠTÁTU JUŽNEJ EURÓPY ?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25⁰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30⁰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28⁰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29⁰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17⁰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42⁰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43⁰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33⁰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k-SK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pro obsah 3"/>
          <p:cNvGraphicFramePr>
            <a:graphicFrameLocks/>
          </p:cNvGraphicFramePr>
          <p:nvPr/>
        </p:nvGraphicFramePr>
        <p:xfrm>
          <a:off x="179512" y="1196752"/>
          <a:ext cx="878498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996"/>
                <a:gridCol w="1756996"/>
                <a:gridCol w="1756996"/>
                <a:gridCol w="1756996"/>
                <a:gridCol w="1756996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</a:t>
                      </a:r>
                    </a:p>
                    <a:p>
                      <a:r>
                        <a:rPr lang="sk-SK" dirty="0" smtClean="0"/>
                        <a:t>ŠÍRKA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GEOGRAFICKÁ DĹŽKA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NÁZOV OSTROVA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ŠTÁT, KTORÉMU OSTROV PATRÍ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PATRÍ OSTROV</a:t>
                      </a:r>
                      <a:r>
                        <a:rPr lang="sk-SK" baseline="0" dirty="0" smtClean="0"/>
                        <a:t> ŠTÁTU JUŽNEJ EURÓPY ?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SARDÍNIA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25⁰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KRÉTA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NORMANSKÉ O.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Spojené kráľ. VB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ym typeface="Wingdings"/>
                        </a:rPr>
                        <a:t>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40⁰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MENORCA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30⁰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AZORY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Portugalsko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28⁰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RODOS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Grécko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29⁰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17⁰ </a:t>
                      </a:r>
                      <a:r>
                        <a:rPr lang="sk-SK" dirty="0" err="1" smtClean="0"/>
                        <a:t>z.g.d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KANÁRSKE</a:t>
                      </a:r>
                      <a:r>
                        <a:rPr lang="sk-SK" baseline="0" dirty="0" smtClean="0"/>
                        <a:t> O.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Španielsko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42⁰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9⁰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KORZIKA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Francúzsko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ym typeface="Wingdings"/>
                        </a:rPr>
                        <a:t>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38⁰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SICÍLIA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mtClean="0">
                          <a:sym typeface="Wingdings"/>
                        </a:rPr>
                        <a:t>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43⁰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ELBA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Taliansko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35⁰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33⁰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Cyprus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>
                          <a:sym typeface="Wingdings"/>
                        </a:rPr>
                        <a:t>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36⁰ </a:t>
                      </a:r>
                      <a:r>
                        <a:rPr lang="sk-SK" dirty="0" err="1" smtClean="0"/>
                        <a:t>s.g.š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14⁰ </a:t>
                      </a:r>
                      <a:r>
                        <a:rPr lang="sk-SK" dirty="0" err="1" smtClean="0"/>
                        <a:t>v.g.d</a:t>
                      </a:r>
                      <a:r>
                        <a:rPr lang="sk-SK" dirty="0" smtClean="0"/>
                        <a:t>.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Malta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>
                          <a:sym typeface="Wingdings"/>
                        </a:rPr>
                        <a:t></a:t>
                      </a:r>
                      <a:endParaRPr lang="sk-SK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1220</Words>
  <Application>Microsoft Office PowerPoint</Application>
  <PresentationFormat>Prezentácia na obrazovke (4:3)</PresentationFormat>
  <Paragraphs>437</Paragraphs>
  <Slides>21</Slides>
  <Notes>19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Motiv sady Office</vt:lpstr>
      <vt:lpstr>JUŽNÁ EURÓPA</vt:lpstr>
      <vt:lpstr>Južná Európa (JE)</vt:lpstr>
      <vt:lpstr>Snímka 3</vt:lpstr>
      <vt:lpstr>Snímka 4</vt:lpstr>
      <vt:lpstr>Južná Európa (JE)</vt:lpstr>
      <vt:lpstr>Snímka 6</vt:lpstr>
      <vt:lpstr>Snímka 7</vt:lpstr>
      <vt:lpstr>ÚLOHA 1: Nájdi ostrovy podľa geografických súradníc! </vt:lpstr>
      <vt:lpstr>Snímka 9</vt:lpstr>
      <vt:lpstr>ÚLOHA 2: Zoraď zostupne najvyššie vrchy pohorí Južnej Európy!  </vt:lpstr>
      <vt:lpstr>Snímka 11</vt:lpstr>
      <vt:lpstr>Domáca úloha</vt:lpstr>
      <vt:lpstr>Južná Európa - štáty</vt:lpstr>
      <vt:lpstr>Južná Európa - štáty</vt:lpstr>
      <vt:lpstr>Južná Európa - štáty</vt:lpstr>
      <vt:lpstr>Južná Európa - štáty</vt:lpstr>
      <vt:lpstr>Južná Európa - štáty</vt:lpstr>
      <vt:lpstr>Južná Európa - štáty</vt:lpstr>
      <vt:lpstr>Južná Európa - štáty</vt:lpstr>
      <vt:lpstr>Južná Európa - štáty</vt:lpstr>
      <vt:lpstr>  ĎAKUJEM ZA POZORNOSŤ!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Dánsko                                                         Island</dc:title>
  <dc:creator>tatino</dc:creator>
  <cp:lastModifiedBy>hp</cp:lastModifiedBy>
  <cp:revision>314</cp:revision>
  <dcterms:created xsi:type="dcterms:W3CDTF">2012-02-28T15:08:48Z</dcterms:created>
  <dcterms:modified xsi:type="dcterms:W3CDTF">2021-02-09T06:24:23Z</dcterms:modified>
</cp:coreProperties>
</file>