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6" r:id="rId7"/>
    <p:sldId id="263" r:id="rId8"/>
    <p:sldId id="264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22.5.2020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22.5.2020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22.5.2020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22.5.2020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22.5.2020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22.5.2020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22.5.2020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22.5.2020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22.5.2020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22.5.2020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8C4D3E6-87E9-47B6-AC73-58790341DC96}" type="datetimeFigureOut">
              <a:rPr lang="sk-SK" smtClean="0"/>
              <a:pPr/>
              <a:t>22.5.2020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8C4D3E6-87E9-47B6-AC73-58790341DC96}" type="datetimeFigureOut">
              <a:rPr lang="sk-SK" smtClean="0"/>
              <a:pPr/>
              <a:t>22.5.2020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Relationship Id="rId5" Type="http://schemas.openxmlformats.org/officeDocument/2006/relationships/image" Target="../media/image4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audio" Target="../media/audio5.wav"/><Relationship Id="rId1" Type="http://schemas.openxmlformats.org/officeDocument/2006/relationships/audio" Target="../media/audio4.wav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7" Type="http://schemas.openxmlformats.org/officeDocument/2006/relationships/image" Target="../media/image4.png"/><Relationship Id="rId2" Type="http://schemas.openxmlformats.org/officeDocument/2006/relationships/audio" Target="../media/audio7.wav"/><Relationship Id="rId1" Type="http://schemas.openxmlformats.org/officeDocument/2006/relationships/audio" Target="../media/audio6.wav"/><Relationship Id="rId6" Type="http://schemas.openxmlformats.org/officeDocument/2006/relationships/image" Target="../media/image11.png"/><Relationship Id="rId5" Type="http://schemas.openxmlformats.org/officeDocument/2006/relationships/hyperlink" Target="http://www.youtube.com/watch?v=7aCeaI9nPsg" TargetMode="Externa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9.wav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71472" y="642918"/>
            <a:ext cx="8000588" cy="2806084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7200" dirty="0" err="1" smtClean="0">
                <a:solidFill>
                  <a:srgbClr val="FF0000"/>
                </a:solidFill>
              </a:rPr>
              <a:t>KRvNÉ</a:t>
            </a:r>
            <a:r>
              <a:rPr lang="sk-SK" sz="7200" dirty="0" smtClean="0">
                <a:solidFill>
                  <a:srgbClr val="FF0000"/>
                </a:solidFill>
              </a:rPr>
              <a:t> SKUPINY ČLOVEKA</a:t>
            </a:r>
            <a:endParaRPr lang="sk-SK" sz="7200" dirty="0">
              <a:solidFill>
                <a:srgbClr val="FF0000"/>
              </a:solidFill>
            </a:endParaRPr>
          </a:p>
        </p:txBody>
      </p:sp>
      <p:pic>
        <p:nvPicPr>
          <p:cNvPr id="4" name="Obrázok 3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1876"/>
            <a:ext cx="4643470" cy="3090018"/>
          </a:xfrm>
          <a:prstGeom prst="rect">
            <a:avLst/>
          </a:prstGeom>
        </p:spPr>
      </p:pic>
      <p:pic>
        <p:nvPicPr>
          <p:cNvPr id="5" name="Obrázok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30" y="3571876"/>
            <a:ext cx="4643470" cy="3090018"/>
          </a:xfrm>
          <a:prstGeom prst="rect">
            <a:avLst/>
          </a:prstGeom>
        </p:spPr>
      </p:pic>
      <p:pic>
        <p:nvPicPr>
          <p:cNvPr id="6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4"/>
          <a:stretch>
            <a:fillRect/>
          </a:stretch>
        </p:blipFill>
        <p:spPr>
          <a:xfrm>
            <a:off x="285720" y="5519750"/>
            <a:ext cx="857256" cy="857256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6786578" y="6215082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Mgr. Ivana Sokolská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2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500034" y="357166"/>
            <a:ext cx="7467600" cy="24288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 fontScale="77500" lnSpcReduction="20000"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000" dirty="0" smtClean="0"/>
              <a:t>2</a:t>
            </a: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.Dvaja</a:t>
            </a:r>
            <a:r>
              <a:rPr kumimoji="0" lang="sk-SK" sz="3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manželia (1 s krvnou skupinou A – </a:t>
            </a:r>
            <a:r>
              <a:rPr kumimoji="0" lang="sk-SK" sz="30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heterozygot</a:t>
            </a:r>
            <a:r>
              <a:rPr kumimoji="0" lang="sk-SK" sz="3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2 s krvnou skupinou B – </a:t>
            </a:r>
            <a:r>
              <a:rPr kumimoji="0" lang="sk-SK" sz="30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heterozygot</a:t>
            </a:r>
            <a:r>
              <a:rPr kumimoji="0" lang="sk-SK" sz="3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majú deti</a:t>
            </a:r>
            <a:r>
              <a:rPr lang="sk-SK" sz="3000" dirty="0" smtClean="0"/>
              <a:t>. Zistite, s akou pravdepodobnosťou má ich dieťa:</a:t>
            </a: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a.) krvnú</a:t>
            </a:r>
            <a:r>
              <a:rPr kumimoji="0" lang="sk-SK" sz="3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skupinu O</a:t>
            </a: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b.) krvnú</a:t>
            </a:r>
            <a:r>
              <a:rPr kumimoji="0" lang="sk-SK" sz="3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skupinu A</a:t>
            </a: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500034" y="3357562"/>
            <a:ext cx="7467600" cy="24288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 fontScale="77500" lnSpcReduction="20000"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000" dirty="0" smtClean="0"/>
              <a:t>2</a:t>
            </a: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.Dvaja</a:t>
            </a:r>
            <a:r>
              <a:rPr kumimoji="0" lang="sk-SK" sz="3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manželia (1 s krvnou skupinou 0 (nula), 2. s krvnou skupinou B – </a:t>
            </a:r>
            <a:r>
              <a:rPr kumimoji="0" lang="sk-SK" sz="30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heterozygot</a:t>
            </a:r>
            <a:r>
              <a:rPr kumimoji="0" lang="sk-SK" sz="3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majú deti</a:t>
            </a:r>
            <a:r>
              <a:rPr lang="sk-SK" sz="3000" dirty="0" smtClean="0"/>
              <a:t>. Zistite, s akou pravdepodobnosťou má ich dieťa:</a:t>
            </a: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a.) krvnú</a:t>
            </a:r>
            <a:r>
              <a:rPr kumimoji="0" lang="sk-SK" sz="3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skupinu O</a:t>
            </a: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b.) krvnú</a:t>
            </a:r>
            <a:r>
              <a:rPr kumimoji="0" lang="sk-SK" sz="3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skupinu B</a:t>
            </a: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1472" y="1428736"/>
            <a:ext cx="7467600" cy="1143000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sk-SK" b="1" dirty="0" smtClean="0">
                <a:solidFill>
                  <a:sysClr val="windowText" lastClr="000000"/>
                </a:solidFill>
              </a:rPr>
              <a:t>Ďakujem za pozornosť </a:t>
            </a:r>
            <a:r>
              <a:rPr lang="sk-SK" b="1" dirty="0" smtClean="0">
                <a:solidFill>
                  <a:sysClr val="windowText" lastClr="000000"/>
                </a:solidFill>
                <a:sym typeface="Wingdings" pitchFamily="2" charset="2"/>
              </a:rPr>
              <a:t></a:t>
            </a:r>
            <a:endParaRPr lang="sk-SK" b="1" dirty="0">
              <a:solidFill>
                <a:sysClr val="windowText" lastClr="000000"/>
              </a:solidFill>
            </a:endParaRPr>
          </a:p>
        </p:txBody>
      </p:sp>
      <p:pic>
        <p:nvPicPr>
          <p:cNvPr id="23554" name="Picture 2" descr="Všetko, čo ste chceli vedieť o darovaní krvi » ČERVENÝ NO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7118" y="2571744"/>
            <a:ext cx="7262468" cy="3643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rvná skupina 0: 8 vecí, ktoré by ste mali vedieť | Info.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2727584"/>
            <a:ext cx="6143636" cy="4130415"/>
          </a:xfrm>
          <a:prstGeom prst="rect">
            <a:avLst/>
          </a:prstGeom>
          <a:noFill/>
        </p:spPr>
      </p:pic>
      <p:pic>
        <p:nvPicPr>
          <p:cNvPr id="5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4"/>
          <a:stretch>
            <a:fillRect/>
          </a:stretch>
        </p:blipFill>
        <p:spPr>
          <a:xfrm>
            <a:off x="571472" y="5305436"/>
            <a:ext cx="1071570" cy="1071570"/>
          </a:xfrm>
          <a:prstGeom prst="rect">
            <a:avLst/>
          </a:prstGeom>
        </p:spPr>
      </p:pic>
      <p:sp>
        <p:nvSpPr>
          <p:cNvPr id="6" name="Zástupný symbol obsahu 2"/>
          <p:cNvSpPr>
            <a:spLocks noGrp="1"/>
          </p:cNvSpPr>
          <p:nvPr>
            <p:ph idx="1"/>
          </p:nvPr>
        </p:nvSpPr>
        <p:spPr>
          <a:xfrm>
            <a:off x="214282" y="242878"/>
            <a:ext cx="4114800" cy="297180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 AB0 systém</a:t>
            </a:r>
          </a:p>
          <a:p>
            <a:endParaRPr lang="sk-SK" dirty="0" smtClean="0"/>
          </a:p>
          <a:p>
            <a:r>
              <a:rPr lang="sk-SK" dirty="0" err="1" smtClean="0"/>
              <a:t>Rh</a:t>
            </a:r>
            <a:r>
              <a:rPr lang="sk-SK" dirty="0" smtClean="0"/>
              <a:t> –faktor systém </a:t>
            </a:r>
          </a:p>
          <a:p>
            <a:endParaRPr lang="sk-SK" dirty="0" smtClean="0"/>
          </a:p>
          <a:p>
            <a:r>
              <a:rPr lang="sk-SK" dirty="0" smtClean="0"/>
              <a:t>MN - systém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93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Podstata systému: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357158" y="1142984"/>
            <a:ext cx="51435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dirty="0" smtClean="0"/>
              <a:t>1. </a:t>
            </a:r>
            <a:r>
              <a:rPr lang="sk-SK" sz="3200" b="1" dirty="0" smtClean="0"/>
              <a:t>zložka </a:t>
            </a:r>
            <a:r>
              <a:rPr lang="sk-SK" sz="3200" b="1" dirty="0" smtClean="0"/>
              <a:t>= </a:t>
            </a:r>
            <a:r>
              <a:rPr lang="sk-SK" sz="3200" b="1" dirty="0" err="1" smtClean="0">
                <a:solidFill>
                  <a:srgbClr val="FFFF00"/>
                </a:solidFill>
              </a:rPr>
              <a:t>aglutinogén</a:t>
            </a:r>
            <a:endParaRPr lang="sk-SK" sz="3200" b="1" dirty="0">
              <a:solidFill>
                <a:srgbClr val="FFFF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28596" y="4572008"/>
            <a:ext cx="5143536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dirty="0"/>
              <a:t>2</a:t>
            </a:r>
            <a:r>
              <a:rPr lang="sk-SK" sz="3200" dirty="0" smtClean="0"/>
              <a:t>. </a:t>
            </a:r>
            <a:r>
              <a:rPr lang="sk-SK" sz="3200" dirty="0" smtClean="0"/>
              <a:t>Zložka - </a:t>
            </a:r>
            <a:r>
              <a:rPr lang="sk-SK" sz="3200" b="1" dirty="0" smtClean="0"/>
              <a:t>Protilátky </a:t>
            </a:r>
            <a:r>
              <a:rPr lang="sk-SK" sz="3200" b="1" dirty="0" smtClean="0"/>
              <a:t>= </a:t>
            </a:r>
            <a:r>
              <a:rPr lang="sk-SK" sz="3200" b="1" dirty="0" err="1" smtClean="0">
                <a:solidFill>
                  <a:srgbClr val="FFFF00"/>
                </a:solidFill>
              </a:rPr>
              <a:t>aglutinín</a:t>
            </a:r>
            <a:endParaRPr lang="sk-SK" sz="3200" b="1" dirty="0">
              <a:solidFill>
                <a:srgbClr val="FFFF00"/>
              </a:solidFill>
            </a:endParaRPr>
          </a:p>
        </p:txBody>
      </p:sp>
      <p:pic>
        <p:nvPicPr>
          <p:cNvPr id="6" name="Obrázok 5" descr="i42276w460h276xyz10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1785926"/>
            <a:ext cx="4381500" cy="2628900"/>
          </a:xfrm>
          <a:prstGeom prst="rect">
            <a:avLst/>
          </a:prstGeom>
        </p:spPr>
      </p:pic>
      <p:pic>
        <p:nvPicPr>
          <p:cNvPr id="7" name="Obrázok 6" descr="319_img-2_5_2_s.jpg"/>
          <p:cNvPicPr>
            <a:picLocks noChangeAspect="1"/>
          </p:cNvPicPr>
          <p:nvPr/>
        </p:nvPicPr>
        <p:blipFill>
          <a:blip r:embed="rId4"/>
          <a:srcRect l="25000" t="17500" r="45000" b="27500"/>
          <a:stretch>
            <a:fillRect/>
          </a:stretch>
        </p:blipFill>
        <p:spPr>
          <a:xfrm>
            <a:off x="6961938" y="4429132"/>
            <a:ext cx="1324837" cy="2428868"/>
          </a:xfrm>
          <a:prstGeom prst="rect">
            <a:avLst/>
          </a:prstGeom>
        </p:spPr>
      </p:pic>
      <p:sp>
        <p:nvSpPr>
          <p:cNvPr id="8" name="Šípka doprava 7"/>
          <p:cNvSpPr/>
          <p:nvPr/>
        </p:nvSpPr>
        <p:spPr>
          <a:xfrm rot="20538210">
            <a:off x="4278695" y="5454950"/>
            <a:ext cx="3265598" cy="9286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5"/>
          <a:stretch>
            <a:fillRect/>
          </a:stretch>
        </p:blipFill>
        <p:spPr>
          <a:xfrm>
            <a:off x="428596" y="5786454"/>
            <a:ext cx="785818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6933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3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smtClean="0"/>
              <a:t>AB0 </a:t>
            </a:r>
            <a:r>
              <a:rPr lang="sk-SK" dirty="0" smtClean="0"/>
              <a:t>systém</a:t>
            </a:r>
            <a:endParaRPr lang="sk-SK" dirty="0"/>
          </a:p>
        </p:txBody>
      </p:sp>
      <p:pic>
        <p:nvPicPr>
          <p:cNvPr id="4" name="Zástupný symbol obsahu 3" descr="Karl_Landsteiner_nobel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8596" y="1142984"/>
            <a:ext cx="3786214" cy="5354788"/>
          </a:xfrm>
        </p:spPr>
      </p:pic>
      <p:sp>
        <p:nvSpPr>
          <p:cNvPr id="5" name="BlokTextu 4"/>
          <p:cNvSpPr txBox="1"/>
          <p:nvPr/>
        </p:nvSpPr>
        <p:spPr>
          <a:xfrm>
            <a:off x="0" y="5929330"/>
            <a:ext cx="4442242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chemeClr val="bg1">
                    <a:lumMod val="50000"/>
                  </a:schemeClr>
                </a:solidFill>
              </a:rPr>
              <a:t>1901</a:t>
            </a:r>
            <a:r>
              <a:rPr lang="sk-SK" sz="3200" dirty="0" smtClean="0"/>
              <a:t> - </a:t>
            </a:r>
            <a:r>
              <a:rPr lang="sk-SK" sz="3200" dirty="0" err="1" smtClean="0"/>
              <a:t>Karl</a:t>
            </a:r>
            <a:r>
              <a:rPr lang="sk-SK" sz="3200" dirty="0" smtClean="0"/>
              <a:t> </a:t>
            </a:r>
            <a:r>
              <a:rPr lang="sk-SK" sz="3200" dirty="0" err="1" smtClean="0"/>
              <a:t>Landsteiner</a:t>
            </a:r>
            <a:endParaRPr lang="sk-SK" sz="3200" dirty="0"/>
          </a:p>
        </p:txBody>
      </p:sp>
      <p:pic>
        <p:nvPicPr>
          <p:cNvPr id="3074" name="Picture 2" descr="upload.wikimedia.org/wikipedia/commons/thumb/a/...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1142984"/>
            <a:ext cx="3571900" cy="5127661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4714876" y="5929330"/>
            <a:ext cx="3600666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chemeClr val="bg1">
                    <a:lumMod val="50000"/>
                  </a:schemeClr>
                </a:solidFill>
              </a:rPr>
              <a:t>1907</a:t>
            </a:r>
            <a:r>
              <a:rPr lang="sk-SK" sz="3200" dirty="0" smtClean="0"/>
              <a:t> – Ján </a:t>
            </a:r>
            <a:r>
              <a:rPr lang="sk-SK" sz="3200" dirty="0" err="1" smtClean="0"/>
              <a:t>Janský</a:t>
            </a:r>
            <a:endParaRPr lang="sk-SK" sz="3200" dirty="0"/>
          </a:p>
        </p:txBody>
      </p:sp>
      <p:pic>
        <p:nvPicPr>
          <p:cNvPr id="10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6"/>
          <a:stretch>
            <a:fillRect/>
          </a:stretch>
        </p:blipFill>
        <p:spPr>
          <a:xfrm>
            <a:off x="571472" y="5072074"/>
            <a:ext cx="785818" cy="785818"/>
          </a:xfrm>
          <a:prstGeom prst="rect">
            <a:avLst/>
          </a:prstGeom>
        </p:spPr>
      </p:pic>
      <p:pic>
        <p:nvPicPr>
          <p:cNvPr id="11" name="Zaznamenaný zvuk">
            <a:hlinkClick r:id="" action="ppaction://media"/>
          </p:cNvPr>
          <p:cNvPicPr>
            <a:picLocks noRot="1" noChangeAspect="1"/>
          </p:cNvPicPr>
          <p:nvPr>
            <a:wavAudioFile r:embed="rId2" name="Zaznamenaný zvuk"/>
          </p:nvPr>
        </p:nvPicPr>
        <p:blipFill>
          <a:blip r:embed="rId7"/>
          <a:stretch>
            <a:fillRect/>
          </a:stretch>
        </p:blipFill>
        <p:spPr>
          <a:xfrm>
            <a:off x="5000628" y="5162560"/>
            <a:ext cx="642942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3107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>
                <p:cTn id="2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22078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>
                <p:cTn id="2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467600" cy="654032"/>
          </a:xfrm>
          <a:solidFill>
            <a:schemeClr val="bg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sz="3200" dirty="0" smtClean="0"/>
              <a:t>Tabuľka č.1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 l="36237" t="45898" r="22035" b="26758"/>
          <a:stretch>
            <a:fillRect/>
          </a:stretch>
        </p:blipFill>
        <p:spPr bwMode="auto">
          <a:xfrm>
            <a:off x="0" y="1285860"/>
            <a:ext cx="911344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1357290" y="5929330"/>
            <a:ext cx="50770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http://www.youtube.com/watch?v=7aCeaI9nPsg</a:t>
            </a:r>
            <a:endParaRPr lang="sk-SK" dirty="0"/>
          </a:p>
        </p:txBody>
      </p:sp>
      <p:pic>
        <p:nvPicPr>
          <p:cNvPr id="6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7"/>
          <a:stretch>
            <a:fillRect/>
          </a:stretch>
        </p:blipFill>
        <p:spPr>
          <a:xfrm>
            <a:off x="214282" y="4786322"/>
            <a:ext cx="1143008" cy="1143008"/>
          </a:xfrm>
          <a:prstGeom prst="rect">
            <a:avLst/>
          </a:prstGeom>
        </p:spPr>
      </p:pic>
      <p:pic>
        <p:nvPicPr>
          <p:cNvPr id="7" name="Zaznamenaný zvuk">
            <a:hlinkClick r:id="" action="ppaction://media"/>
          </p:cNvPr>
          <p:cNvPicPr>
            <a:picLocks noRot="1" noChangeAspect="1"/>
          </p:cNvPicPr>
          <p:nvPr>
            <a:wavAudioFile r:embed="rId2" name="Zaznamenaný zvuk"/>
          </p:nvPr>
        </p:nvPicPr>
        <p:blipFill>
          <a:blip r:embed="rId7"/>
          <a:stretch>
            <a:fillRect/>
          </a:stretch>
        </p:blipFill>
        <p:spPr>
          <a:xfrm>
            <a:off x="2714612" y="4929198"/>
            <a:ext cx="928694" cy="928694"/>
          </a:xfrm>
          <a:prstGeom prst="rect">
            <a:avLst/>
          </a:prstGeom>
        </p:spPr>
      </p:pic>
      <p:pic>
        <p:nvPicPr>
          <p:cNvPr id="8" name="Zaznamenaný zvuk">
            <a:hlinkClick r:id="" action="ppaction://media"/>
          </p:cNvPr>
          <p:cNvPicPr>
            <a:picLocks noRot="1" noChangeAspect="1"/>
          </p:cNvPicPr>
          <p:nvPr>
            <a:wavAudioFile r:embed="rId3" name="Zaznamenaný zvuk"/>
          </p:nvPr>
        </p:nvPicPr>
        <p:blipFill>
          <a:blip r:embed="rId7"/>
          <a:stretch>
            <a:fillRect/>
          </a:stretch>
        </p:blipFill>
        <p:spPr>
          <a:xfrm>
            <a:off x="5715008" y="4857760"/>
            <a:ext cx="1143008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2573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5179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2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4655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>
                <p:cTn id="3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  <a:solidFill>
            <a:srgbClr val="FF0000"/>
          </a:solidFill>
        </p:spPr>
        <p:txBody>
          <a:bodyPr/>
          <a:lstStyle/>
          <a:p>
            <a:r>
              <a:rPr lang="sk-SK" dirty="0" smtClean="0"/>
              <a:t>Platí: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90037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 krvná skupina 0 (nula) je univerzálny darca</a:t>
            </a:r>
          </a:p>
          <a:p>
            <a:endParaRPr lang="sk-SK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Krvná skupina AB je univerzálny príjemca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229600" cy="1676401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effectLst/>
              </a:rPr>
              <a:t>Dedičnosť KRVNÝCH SKUPÍN</a:t>
            </a:r>
            <a:endParaRPr lang="sk-SK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3314" name="Picture 2" descr="Výsledok vyhľadávania obrázkov pre dopyt krvne skupi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7620000" cy="3981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3"/>
          <a:stretch>
            <a:fillRect/>
          </a:stretch>
        </p:blipFill>
        <p:spPr>
          <a:xfrm>
            <a:off x="285720" y="5862662"/>
            <a:ext cx="1066800" cy="1066800"/>
          </a:xfrm>
          <a:prstGeom prst="rect">
            <a:avLst/>
          </a:prstGeom>
        </p:spPr>
      </p:pic>
      <p:pic>
        <p:nvPicPr>
          <p:cNvPr id="5" name="Picture 2" descr="Sprievodca genetiko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928670"/>
            <a:ext cx="9088100" cy="4857784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357158" y="214290"/>
            <a:ext cx="7467600" cy="654032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Tabuľka č.2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99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3978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ZADANIE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785926"/>
            <a:ext cx="7467600" cy="1857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dirty="0" smtClean="0"/>
              <a:t>1.Akú krv môže prijať pacient s krvnou skupinou:</a:t>
            </a:r>
          </a:p>
          <a:p>
            <a:pPr>
              <a:buNone/>
            </a:pPr>
            <a:r>
              <a:rPr lang="sk-SK" dirty="0" smtClean="0"/>
              <a:t>a.) A</a:t>
            </a:r>
          </a:p>
          <a:p>
            <a:pPr>
              <a:buNone/>
            </a:pPr>
            <a:r>
              <a:rPr lang="sk-SK" dirty="0" smtClean="0"/>
              <a:t>b.) AB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00562" y="428604"/>
            <a:ext cx="2214578" cy="642942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Pracuj s tabuľkou č.1</a:t>
            </a:r>
            <a:endParaRPr kumimoji="0" lang="sk-SK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Hematológ: Pacienta s nesprávnou transfúziou sa dá zachrániť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786190"/>
            <a:ext cx="4033474" cy="2690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ký">
  <a:themeElements>
    <a:clrScheme name="Vlastná 2">
      <a:dk1>
        <a:srgbClr val="C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32525C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63</TotalTime>
  <Words>178</Words>
  <Application>Microsoft Office PowerPoint</Application>
  <PresentationFormat>Prezentácia na obrazovke (4:3)</PresentationFormat>
  <Paragraphs>35</Paragraphs>
  <Slides>11</Slides>
  <Notes>0</Notes>
  <HiddenSlides>0</HiddenSlides>
  <MMClips>9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Technický</vt:lpstr>
      <vt:lpstr>KRvNÉ SKUPINY ČLOVEKA</vt:lpstr>
      <vt:lpstr>Snímka 2</vt:lpstr>
      <vt:lpstr>Podstata systému:</vt:lpstr>
      <vt:lpstr>AB0 systém</vt:lpstr>
      <vt:lpstr>Tabuľka č.1</vt:lpstr>
      <vt:lpstr>Platí: </vt:lpstr>
      <vt:lpstr>Dedičnosť KRVNÝCH SKUPÍN</vt:lpstr>
      <vt:lpstr>Snímka 8</vt:lpstr>
      <vt:lpstr>ZADANIE </vt:lpstr>
      <vt:lpstr>Snímka 10</vt:lpstr>
      <vt:lpstr>Ďakujem za pozornosť 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KRNÉ SKUPINY ČLOVEKA</dc:title>
  <dc:creator>hp</dc:creator>
  <cp:lastModifiedBy>hp</cp:lastModifiedBy>
  <cp:revision>42</cp:revision>
  <dcterms:created xsi:type="dcterms:W3CDTF">2014-12-02T16:13:30Z</dcterms:created>
  <dcterms:modified xsi:type="dcterms:W3CDTF">2020-05-22T07:49:07Z</dcterms:modified>
</cp:coreProperties>
</file>