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56" r:id="rId10"/>
    <p:sldId id="262" r:id="rId11"/>
    <p:sldId id="269" r:id="rId12"/>
    <p:sldId id="257" r:id="rId13"/>
    <p:sldId id="259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15.5.2020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Sprievodca genetik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1999"/>
            <a:ext cx="9077004" cy="4851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228600"/>
            <a:ext cx="8229600" cy="26971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Dvaja rodičia majú tieto krvné skupiny – </a:t>
            </a:r>
          </a:p>
          <a:p>
            <a:pPr>
              <a:buNone/>
            </a:pPr>
            <a:r>
              <a:rPr lang="sk-SK" sz="2400" dirty="0" smtClean="0"/>
              <a:t>A (</a:t>
            </a:r>
            <a:r>
              <a:rPr lang="sk-SK" sz="2400" dirty="0" err="1" smtClean="0"/>
              <a:t>heterozygot</a:t>
            </a:r>
            <a:r>
              <a:rPr lang="sk-SK" sz="2400" dirty="0" smtClean="0"/>
              <a:t>)</a:t>
            </a:r>
          </a:p>
          <a:p>
            <a:pPr>
              <a:buNone/>
            </a:pPr>
            <a:r>
              <a:rPr lang="sk-SK" sz="2400" dirty="0" smtClean="0"/>
              <a:t>AB (</a:t>
            </a:r>
            <a:r>
              <a:rPr lang="sk-SK" sz="2400" dirty="0" err="1" smtClean="0"/>
              <a:t>heterozygot</a:t>
            </a:r>
            <a:r>
              <a:rPr lang="sk-SK" sz="2400" dirty="0" smtClean="0"/>
              <a:t>)</a:t>
            </a:r>
          </a:p>
          <a:p>
            <a:pPr>
              <a:buNone/>
            </a:pPr>
            <a:r>
              <a:rPr lang="sk-SK" sz="2400" dirty="0" smtClean="0"/>
              <a:t>Zistite s akou pravdepodobnosťou bude mať ich dieťa krvnú skupinu B?</a:t>
            </a:r>
            <a:endParaRPr lang="sk-SK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5769" t="9375" r="31479" b="27083"/>
          <a:stretch>
            <a:fillRect/>
          </a:stretch>
        </p:blipFill>
        <p:spPr bwMode="auto">
          <a:xfrm>
            <a:off x="2819400" y="1752600"/>
            <a:ext cx="5943600" cy="496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393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D.Ú.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3. Dvaja rodičia s krvnými skupinami 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domin.homozygot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 a O (</a:t>
            </a:r>
            <a:r>
              <a:rPr lang="sk-SK" dirty="0" err="1" smtClean="0">
                <a:latin typeface="Times New Roman" pitchFamily="18" charset="0"/>
                <a:cs typeface="Times New Roman" pitchFamily="18" charset="0"/>
              </a:rPr>
              <a:t>reces.homozygot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), mali deti. Zistite: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a.) s akou pravdepodobnosťou s krvnou skupinou B?</a:t>
            </a:r>
          </a:p>
          <a:p>
            <a:pPr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b.)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s akou pravdepodobnosťou s krvnou skupinou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AB?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2"/>
          <p:cNvSpPr txBox="1">
            <a:spLocks/>
          </p:cNvSpPr>
          <p:nvPr/>
        </p:nvSpPr>
        <p:spPr>
          <a:xfrm>
            <a:off x="228600" y="990600"/>
            <a:ext cx="8915400" cy="472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246888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Dvaja rodičia s krvnými skupinami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heterozygot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a O (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reces.homozygot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), mali deti. Zistite: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a.) s akou pravdepodobnosťou s krvnou skupinou A?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	b.) s akou pravdepodobnosťou s krvnou skupinou AB?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52578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DNA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3886200" y="1524000"/>
            <a:ext cx="5257800" cy="2514600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GÉN</a:t>
            </a:r>
            <a:endParaRPr lang="sk-SK" sz="6600" dirty="0"/>
          </a:p>
        </p:txBody>
      </p:sp>
      <p:sp>
        <p:nvSpPr>
          <p:cNvPr id="6" name="Obláčik 5"/>
          <p:cNvSpPr/>
          <p:nvPr/>
        </p:nvSpPr>
        <p:spPr>
          <a:xfrm>
            <a:off x="0" y="2743200"/>
            <a:ext cx="5257800" cy="2514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LOKUS</a:t>
            </a:r>
            <a:endParaRPr lang="sk-SK" sz="6600" dirty="0"/>
          </a:p>
        </p:txBody>
      </p:sp>
      <p:sp>
        <p:nvSpPr>
          <p:cNvPr id="7" name="Obláčik 6"/>
          <p:cNvSpPr/>
          <p:nvPr/>
        </p:nvSpPr>
        <p:spPr>
          <a:xfrm>
            <a:off x="3657600" y="4114800"/>
            <a:ext cx="5257800" cy="2514600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err="1" smtClean="0"/>
              <a:t>Mendel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áčik 3"/>
          <p:cNvSpPr/>
          <p:nvPr/>
        </p:nvSpPr>
        <p:spPr>
          <a:xfrm>
            <a:off x="457200" y="304800"/>
            <a:ext cx="5257800" cy="2514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ALELA</a:t>
            </a:r>
            <a:endParaRPr lang="sk-SK" sz="6600" dirty="0"/>
          </a:p>
        </p:txBody>
      </p:sp>
      <p:sp>
        <p:nvSpPr>
          <p:cNvPr id="5" name="Obláčik 4"/>
          <p:cNvSpPr/>
          <p:nvPr/>
        </p:nvSpPr>
        <p:spPr>
          <a:xfrm>
            <a:off x="381000" y="1828800"/>
            <a:ext cx="8763000" cy="2514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HOMOZYGOT</a:t>
            </a:r>
            <a:endParaRPr lang="sk-SK" sz="6600" dirty="0"/>
          </a:p>
        </p:txBody>
      </p:sp>
      <p:sp>
        <p:nvSpPr>
          <p:cNvPr id="6" name="Obláčik 5"/>
          <p:cNvSpPr/>
          <p:nvPr/>
        </p:nvSpPr>
        <p:spPr>
          <a:xfrm>
            <a:off x="1371600" y="3429000"/>
            <a:ext cx="7772400" cy="25146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6600" dirty="0" smtClean="0"/>
              <a:t>AUTOZÓMY</a:t>
            </a:r>
            <a:endParaRPr lang="sk-SK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Vytvorte správne dvojice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sk-SK" dirty="0" smtClean="0"/>
              <a:t>1.Telová bunka		A:  46 </a:t>
            </a:r>
            <a:r>
              <a:rPr lang="sk-SK" dirty="0" err="1" smtClean="0"/>
              <a:t>chromoz</a:t>
            </a:r>
            <a:r>
              <a:rPr lang="sk-SK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2.Pohlavná bunka		B:    XX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3.1.Mendelov zákon	C.   </a:t>
            </a:r>
            <a:r>
              <a:rPr lang="sk-SK" dirty="0" err="1" smtClean="0"/>
              <a:t>Aa</a:t>
            </a:r>
            <a:r>
              <a:rPr lang="sk-SK" dirty="0" smtClean="0"/>
              <a:t>  x  </a:t>
            </a:r>
            <a:r>
              <a:rPr lang="sk-SK" dirty="0" err="1" smtClean="0"/>
              <a:t>Aa</a:t>
            </a:r>
            <a:endParaRPr lang="sk-SK" dirty="0" smtClean="0"/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4.2.Mendelov zákon	D.    XY</a:t>
            </a:r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5.Muž				E:    AA x </a:t>
            </a:r>
            <a:r>
              <a:rPr lang="sk-SK" dirty="0" err="1" smtClean="0"/>
              <a:t>aa</a:t>
            </a:r>
            <a:endParaRPr lang="sk-SK" dirty="0" smtClean="0"/>
          </a:p>
          <a:p>
            <a:pPr>
              <a:lnSpc>
                <a:spcPct val="150000"/>
              </a:lnSpc>
              <a:buNone/>
            </a:pPr>
            <a:r>
              <a:rPr lang="sk-SK" dirty="0" smtClean="0"/>
              <a:t>6. Žena				F:     23 </a:t>
            </a:r>
            <a:r>
              <a:rPr lang="sk-SK" dirty="0" err="1" smtClean="0"/>
              <a:t>chromoz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107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err="1" smtClean="0"/>
              <a:t>Cistická</a:t>
            </a:r>
            <a:r>
              <a:rPr lang="sk-SK" dirty="0" smtClean="0"/>
              <a:t> </a:t>
            </a:r>
            <a:r>
              <a:rPr lang="sk-SK" dirty="0" err="1" smtClean="0"/>
              <a:t>fibróza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639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dirty="0" err="1" smtClean="0"/>
              <a:t>autozómovo</a:t>
            </a:r>
            <a:r>
              <a:rPr lang="sk-SK" dirty="0" smtClean="0"/>
              <a:t> recesívne ochorenie!!!</a:t>
            </a:r>
            <a:endParaRPr lang="sk-SK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2667000"/>
            <a:ext cx="8229600" cy="2057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čiže choroba je na telovom / pohlavnom chromozóme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dirty="0" smtClean="0"/>
              <a:t> konkrétne na dominantnej / recesívnej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alele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1219200" y="5029200"/>
            <a:ext cx="1371600" cy="838200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AA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3505200" y="5029200"/>
            <a:ext cx="1371600" cy="8382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bg1"/>
                </a:solidFill>
              </a:rPr>
              <a:t>Aa</a:t>
            </a:r>
            <a:endParaRPr lang="sk-SK" sz="2400" b="1" dirty="0">
              <a:solidFill>
                <a:schemeClr val="bg1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5715000" y="5029200"/>
            <a:ext cx="1371600" cy="8382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err="1" smtClean="0"/>
              <a:t>aa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28600"/>
            <a:ext cx="8229600" cy="7107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HEMOFÍLIA / FARBOSLEPOSŤ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066800"/>
            <a:ext cx="8229600" cy="639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GONOZÓMOVO X- recesívne ochorenie!!!</a:t>
            </a: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27220" y="1842540"/>
            <a:ext cx="8229600" cy="2057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čiže choroba je na telovom / pohlavnom chromozóme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sk-SK" sz="3200" dirty="0" smtClean="0"/>
              <a:t> konkrétne na dominantnej / recesívnej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sk-SK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alele</a:t>
            </a: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sk-SK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685" t="12500" r="10395" b="25000"/>
          <a:stretch>
            <a:fillRect/>
          </a:stretch>
        </p:blipFill>
        <p:spPr bwMode="auto">
          <a:xfrm>
            <a:off x="1295400" y="4114800"/>
            <a:ext cx="6629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17827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Muž </a:t>
            </a:r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hemofilik</a:t>
            </a: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 sa oženil so zdravou ženou.</a:t>
            </a:r>
          </a:p>
          <a:p>
            <a:pPr>
              <a:buNone/>
            </a:pPr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Aká je pravdepodobnosť narodenia chorých detí?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26866" t="9375" r="29722" b="25000"/>
          <a:stretch>
            <a:fillRect/>
          </a:stretch>
        </p:blipFill>
        <p:spPr bwMode="auto">
          <a:xfrm>
            <a:off x="2057400" y="1371600"/>
            <a:ext cx="645522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152400" y="6400800"/>
            <a:ext cx="9997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FŠP: ???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7370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D.Ú.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09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1. Zdravá žena (prenášačka hemofílie) sa vydala za zdravého muža. Zistite:</a:t>
            </a:r>
          </a:p>
          <a:p>
            <a:pPr>
              <a:buNone/>
            </a:pPr>
            <a:r>
              <a:rPr lang="sk-SK" dirty="0" smtClean="0"/>
              <a:t>	</a:t>
            </a:r>
            <a:r>
              <a:rPr lang="sk-SK" dirty="0" smtClean="0"/>
              <a:t>a.) pravdepodobnosť narodenia chorých synov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533400" y="3581400"/>
            <a:ext cx="8229600" cy="2209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Farboslepý muž sa oženil s</a:t>
            </a:r>
            <a:r>
              <a:rPr lang="sk-SK" sz="3200" baseline="0" dirty="0" smtClean="0"/>
              <a:t>o</a:t>
            </a:r>
            <a:r>
              <a:rPr lang="sk-SK" sz="3200" dirty="0" smtClean="0"/>
              <a:t> ženou s normálnym videním (prenášačka). </a:t>
            </a:r>
            <a:r>
              <a:rPr lang="sk-SK" sz="3200" dirty="0" smtClean="0"/>
              <a:t>Zistite:</a:t>
            </a:r>
          </a:p>
          <a:p>
            <a:pPr>
              <a:buNone/>
            </a:pPr>
            <a:r>
              <a:rPr lang="sk-SK" sz="3200" dirty="0" smtClean="0"/>
              <a:t>	a.) pravdepodobnosť narodenia </a:t>
            </a:r>
            <a:r>
              <a:rPr lang="sk-SK" sz="3200" dirty="0" smtClean="0"/>
              <a:t> </a:t>
            </a:r>
          </a:p>
          <a:p>
            <a:pPr>
              <a:buNone/>
            </a:pPr>
            <a:r>
              <a:rPr lang="sk-SK" sz="3200" dirty="0" smtClean="0"/>
              <a:t> </a:t>
            </a:r>
            <a:r>
              <a:rPr lang="sk-SK" sz="3200" dirty="0" smtClean="0"/>
              <a:t>         zdravých dcér.</a:t>
            </a:r>
            <a:endParaRPr lang="sk-SK" sz="32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8229600" cy="1676401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Dedičnosť KRVNÝCH SKUPÍN</a:t>
            </a:r>
            <a:endParaRPr lang="sk-SK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314" name="Picture 2" descr="Výsledok vyhľadávania obrázkov pre dopyt krvne skupi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6200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80</TotalTime>
  <Words>191</Words>
  <PresentationFormat>Prezentácia na obrazovke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Odliatok</vt:lpstr>
      <vt:lpstr>Snímka 1</vt:lpstr>
      <vt:lpstr>Snímka 2</vt:lpstr>
      <vt:lpstr>Snímka 3</vt:lpstr>
      <vt:lpstr>Vytvorte správne dvojice</vt:lpstr>
      <vt:lpstr>Cistická fibróza</vt:lpstr>
      <vt:lpstr>Snímka 6</vt:lpstr>
      <vt:lpstr>Snímka 7</vt:lpstr>
      <vt:lpstr>D.Ú.</vt:lpstr>
      <vt:lpstr>Dedičnosť KRVNÝCH SKUPÍN</vt:lpstr>
      <vt:lpstr>Snímka 10</vt:lpstr>
      <vt:lpstr>Snímka 11</vt:lpstr>
      <vt:lpstr>D.Ú. 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Dedičnosť KRVNÝCH SKUPÍN</dc:title>
  <dc:creator>hp</dc:creator>
  <cp:lastModifiedBy>hp</cp:lastModifiedBy>
  <cp:revision>30</cp:revision>
  <dcterms:created xsi:type="dcterms:W3CDTF">2017-03-28T16:20:08Z</dcterms:created>
  <dcterms:modified xsi:type="dcterms:W3CDTF">2020-05-15T06:25:23Z</dcterms:modified>
</cp:coreProperties>
</file>