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65" r:id="rId3"/>
    <p:sldId id="266" r:id="rId4"/>
    <p:sldId id="273" r:id="rId5"/>
    <p:sldId id="274" r:id="rId6"/>
    <p:sldId id="270" r:id="rId7"/>
    <p:sldId id="259" r:id="rId8"/>
    <p:sldId id="260" r:id="rId9"/>
    <p:sldId id="261" r:id="rId10"/>
    <p:sldId id="268" r:id="rId11"/>
    <p:sldId id="267" r:id="rId12"/>
    <p:sldId id="262" r:id="rId13"/>
    <p:sldId id="264" r:id="rId14"/>
    <p:sldId id="269" r:id="rId15"/>
    <p:sldId id="272" r:id="rId16"/>
    <p:sldId id="258" r:id="rId17"/>
    <p:sldId id="263" r:id="rId18"/>
    <p:sldId id="256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CC73E-73B1-4ADA-A981-D172CA113AA8}" type="datetimeFigureOut">
              <a:rPr lang="sk-SK" smtClean="0"/>
              <a:t>27.11.2023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576DA-D948-4919-8C3E-4AE9EF4560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325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76DA-D948-4919-8C3E-4AE9EF456035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06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CE6-E712-4BB2-BB10-D55EF59C64FA}" type="datetimeFigureOut">
              <a:rPr lang="sk-SK" smtClean="0"/>
              <a:pPr/>
              <a:t>27.11.2023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C88F-0BAE-4D66-A426-F9C0C8F969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CE6-E712-4BB2-BB10-D55EF59C64FA}" type="datetimeFigureOut">
              <a:rPr lang="sk-SK" smtClean="0"/>
              <a:pPr/>
              <a:t>27.11.2023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C88F-0BAE-4D66-A426-F9C0C8F969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CE6-E712-4BB2-BB10-D55EF59C64FA}" type="datetimeFigureOut">
              <a:rPr lang="sk-SK" smtClean="0"/>
              <a:pPr/>
              <a:t>27.11.2023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C88F-0BAE-4D66-A426-F9C0C8F969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CE6-E712-4BB2-BB10-D55EF59C64FA}" type="datetimeFigureOut">
              <a:rPr lang="sk-SK" smtClean="0"/>
              <a:pPr/>
              <a:t>27.11.2023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C88F-0BAE-4D66-A426-F9C0C8F969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CE6-E712-4BB2-BB10-D55EF59C64FA}" type="datetimeFigureOut">
              <a:rPr lang="sk-SK" smtClean="0"/>
              <a:pPr/>
              <a:t>27.11.2023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C88F-0BAE-4D66-A426-F9C0C8F969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CE6-E712-4BB2-BB10-D55EF59C64FA}" type="datetimeFigureOut">
              <a:rPr lang="sk-SK" smtClean="0"/>
              <a:pPr/>
              <a:t>27.11.2023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C88F-0BAE-4D66-A426-F9C0C8F969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CE6-E712-4BB2-BB10-D55EF59C64FA}" type="datetimeFigureOut">
              <a:rPr lang="sk-SK" smtClean="0"/>
              <a:pPr/>
              <a:t>27.11.2023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C88F-0BAE-4D66-A426-F9C0C8F969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CE6-E712-4BB2-BB10-D55EF59C64FA}" type="datetimeFigureOut">
              <a:rPr lang="sk-SK" smtClean="0"/>
              <a:pPr/>
              <a:t>27.11.2023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C88F-0BAE-4D66-A426-F9C0C8F969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CE6-E712-4BB2-BB10-D55EF59C64FA}" type="datetimeFigureOut">
              <a:rPr lang="sk-SK" smtClean="0"/>
              <a:pPr/>
              <a:t>27.11.2023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C88F-0BAE-4D66-A426-F9C0C8F969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CE6-E712-4BB2-BB10-D55EF59C64FA}" type="datetimeFigureOut">
              <a:rPr lang="sk-SK" smtClean="0"/>
              <a:pPr/>
              <a:t>27.11.2023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C88F-0BAE-4D66-A426-F9C0C8F969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CCE6-E712-4BB2-BB10-D55EF59C64FA}" type="datetimeFigureOut">
              <a:rPr lang="sk-SK" smtClean="0"/>
              <a:pPr/>
              <a:t>27.11.2023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C88F-0BAE-4D66-A426-F9C0C8F9697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BCCE6-E712-4BB2-BB10-D55EF59C64FA}" type="datetimeFigureOut">
              <a:rPr lang="sk-SK" smtClean="0"/>
              <a:pPr/>
              <a:t>27.11.2023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C88F-0BAE-4D66-A426-F9C0C8F9697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907704" y="2348880"/>
            <a:ext cx="576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b="1" dirty="0" smtClean="0">
                <a:latin typeface="Monotype Corsiva" panose="03010101010201010101" pitchFamily="66" charset="0"/>
              </a:rPr>
              <a:t>Nacizmus a </a:t>
            </a:r>
            <a:r>
              <a:rPr lang="sk-SK" sz="6000" b="1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nacistická</a:t>
            </a:r>
            <a:r>
              <a:rPr lang="sk-SK" sz="6000" b="1" dirty="0" smtClean="0">
                <a:latin typeface="Monotype Corsiva" panose="03010101010201010101" pitchFamily="66" charset="0"/>
              </a:rPr>
              <a:t> </a:t>
            </a:r>
            <a:r>
              <a:rPr lang="sk-SK" sz="6000" b="1" dirty="0" smtClean="0">
                <a:solidFill>
                  <a:srgbClr val="FFC000"/>
                </a:solidFill>
                <a:latin typeface="Monotype Corsiva" panose="03010101010201010101" pitchFamily="66" charset="0"/>
              </a:rPr>
              <a:t>ideológia </a:t>
            </a:r>
            <a:endParaRPr lang="sk-SK" sz="6000" b="1" dirty="0">
              <a:solidFill>
                <a:srgbClr val="FFC00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udolf Hess – Wikipe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91" y="1124744"/>
            <a:ext cx="2977571" cy="432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/>
          <p:cNvSpPr txBox="1"/>
          <p:nvPr/>
        </p:nvSpPr>
        <p:spPr>
          <a:xfrm>
            <a:off x="778957" y="5660667"/>
            <a:ext cx="2160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RUDOLF HESS</a:t>
            </a:r>
            <a:endParaRPr lang="sk-SK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 rot="10800000" flipV="1">
            <a:off x="3563888" y="3036440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spolupodieľal sa na jeho knihe </a:t>
            </a:r>
            <a:r>
              <a:rPr lang="sk-S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Mein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Kampf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 Hitlerovou pravou rukou a počítalo sa s ním ako s vodcovým nástupcom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roku 1987 spáchal vo väzení samovraždu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4" y="1052736"/>
            <a:ext cx="3126663" cy="4536504"/>
          </a:xfrm>
          <a:prstGeom prst="rect">
            <a:avLst/>
          </a:prstGeom>
        </p:spPr>
      </p:pic>
      <p:sp>
        <p:nvSpPr>
          <p:cNvPr id="2" name="BlokTextu 1"/>
          <p:cNvSpPr txBox="1"/>
          <p:nvPr/>
        </p:nvSpPr>
        <p:spPr>
          <a:xfrm>
            <a:off x="518706" y="5743134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JOSEPH GOEBBELS</a:t>
            </a:r>
            <a:endParaRPr lang="sk-SK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707904" y="1188035"/>
            <a:ext cx="5112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pôsobil ako minister propagandy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Jeho žena bola označená ako ideálna Nemka a oddaná nacistka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30.4. – 1.5. bol Ríšskym kancelárom, potom spáchal spolu so ženou samovraždu no ešte predtým otrávili svojich 6 detí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Tisíckrát opakovaná lož sa stane pravdou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75" y="1291315"/>
            <a:ext cx="3136801" cy="4035515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107504" y="5604031"/>
            <a:ext cx="4139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JOACHIM VON RIBBENTROP</a:t>
            </a:r>
            <a:endParaRPr lang="sk-SK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995936" y="1018160"/>
            <a:ext cx="4968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ako minister sa aktívne zúčastňoval porušovania Versailleskej mierovej zmluvy a podpisoval zmluvy, pakty, okrem iného aj Mníchovskú dohodu či Pakt </a:t>
            </a:r>
            <a:r>
              <a:rPr lang="sk-S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Ribbentrop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sk-S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Molotov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neútočení medzi Nemeckom a ZSSR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vojne súdený Norimberský tribunálom a odsúdený na smrť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Árijské děti pro vůdce: Německý nadčlověk z Lebensbornu | 100+1 zahraniční  zajímav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486308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r Ubermensch Vintage Metal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075" y="1196752"/>
            <a:ext cx="2981010" cy="436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/>
          <p:cNvSpPr txBox="1"/>
          <p:nvPr/>
        </p:nvSpPr>
        <p:spPr>
          <a:xfrm>
            <a:off x="298338" y="4005064"/>
            <a:ext cx="5489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Nemci chceli vychovať ideálnych ľudí  </a:t>
            </a:r>
            <a:r>
              <a:rPr lang="sk-SK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nadľudí (</a:t>
            </a:r>
            <a:r>
              <a:rPr lang="sk-SK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übermensch</a:t>
            </a:r>
            <a:r>
              <a:rPr lang="sk-SK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sk-SK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aby sa zachovala </a:t>
            </a:r>
            <a:r>
              <a:rPr lang="sk-SK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čistá árijská rasa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A Guy Flexing His Muscles | Cartoon body, Man clipart, Cartoon clip a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54" y="731915"/>
            <a:ext cx="2675012" cy="4536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cxnSp>
        <p:nvCxnSpPr>
          <p:cNvPr id="3" name="Rovná spojovacia šípka 2"/>
          <p:cNvCxnSpPr/>
          <p:nvPr/>
        </p:nvCxnSpPr>
        <p:spPr>
          <a:xfrm>
            <a:off x="4520801" y="962553"/>
            <a:ext cx="2283447" cy="512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ovacia šípka 3"/>
          <p:cNvCxnSpPr/>
          <p:nvPr/>
        </p:nvCxnSpPr>
        <p:spPr>
          <a:xfrm flipH="1">
            <a:off x="1425515" y="2074400"/>
            <a:ext cx="3062703" cy="47045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Rovná spojovacia šípka 4"/>
          <p:cNvCxnSpPr/>
          <p:nvPr/>
        </p:nvCxnSpPr>
        <p:spPr>
          <a:xfrm>
            <a:off x="4640083" y="2341600"/>
            <a:ext cx="2524205" cy="137543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" name="Rovná spojovacia šípka 6"/>
          <p:cNvCxnSpPr/>
          <p:nvPr/>
        </p:nvCxnSpPr>
        <p:spPr>
          <a:xfrm flipH="1">
            <a:off x="1564537" y="3166213"/>
            <a:ext cx="2933700" cy="159067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BlokTextu 7"/>
          <p:cNvSpPr txBox="1"/>
          <p:nvPr/>
        </p:nvSpPr>
        <p:spPr>
          <a:xfrm>
            <a:off x="2428625" y="5789446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Nacistický nadčlovek</a:t>
            </a:r>
            <a:endParaRPr lang="sk-SK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96730" y="4901396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urastená a štíhla postava</a:t>
            </a:r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336049" y="2669889"/>
            <a:ext cx="1475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úzka tvár a úzky nos</a:t>
            </a:r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7020272" y="3777279"/>
            <a:ext cx="1740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vyčnievajúca brada</a:t>
            </a:r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6999165" y="1394434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blond vlasy</a:t>
            </a:r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9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331640" y="476672"/>
            <a:ext cx="6408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dirty="0" smtClean="0">
                <a:solidFill>
                  <a:srgbClr val="C00000"/>
                </a:solidFill>
                <a:latin typeface="Monotype Corsiva" panose="03010101010201010101" pitchFamily="66" charset="0"/>
              </a:rPr>
              <a:t>Zločinecké organizácie</a:t>
            </a:r>
            <a:endParaRPr lang="sk-SK" sz="6000" dirty="0">
              <a:solidFill>
                <a:srgbClr val="C00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899592" y="1628800"/>
            <a:ext cx="75608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000" dirty="0" err="1" smtClean="0">
                <a:solidFill>
                  <a:srgbClr val="FF000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Sturmabteilung</a:t>
            </a:r>
            <a:r>
              <a:rPr lang="sk-SK" sz="3000" dirty="0" smtClean="0">
                <a:solidFill>
                  <a:srgbClr val="FF000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(SA)- </a:t>
            </a:r>
            <a:r>
              <a:rPr lang="sk-SK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úderné jednotky</a:t>
            </a:r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ktorých úlohou bolo narúšať zhromaždenia iných politických strán a organizovať bitky a lynče politických odporcov. Na jej čele stál </a:t>
            </a:r>
            <a:r>
              <a:rPr lang="sk-SK" sz="2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Ernst</a:t>
            </a:r>
            <a:r>
              <a:rPr lang="sk-SK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Röhm</a:t>
            </a:r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07604" y="3014418"/>
            <a:ext cx="734481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000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Schutzstaffel</a:t>
            </a:r>
            <a:r>
              <a:rPr lang="sk-SK" sz="30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(SS)- </a:t>
            </a:r>
            <a:r>
              <a:rPr lang="sk-SK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ochranné oddiely</a:t>
            </a:r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vznikli ako osobná ochranka Hitlera. Neskôr ich príslušníci pôsobili ako dozorcovia v koncentračných táboroch a páchali aj vojnové zločiny (</a:t>
            </a:r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oddiely </a:t>
            </a:r>
            <a:r>
              <a:rPr lang="sk-SK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Einsatzgruppen</a:t>
            </a:r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jednotky špeciálneho nasadenia). Hlavným veliteľom bol </a:t>
            </a:r>
            <a:r>
              <a:rPr lang="sk-SK" sz="2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Heinrich</a:t>
            </a:r>
            <a:r>
              <a:rPr lang="sk-SK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Himmler</a:t>
            </a:r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720462" y="5077145"/>
            <a:ext cx="80280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000" dirty="0" err="1" smtClean="0">
                <a:solidFill>
                  <a:srgbClr val="FF0000"/>
                </a:solidFill>
                <a:latin typeface="Monotype Corsiva" panose="03010101010201010101" pitchFamily="66" charset="0"/>
              </a:rPr>
              <a:t>Geheime</a:t>
            </a:r>
            <a:r>
              <a:rPr lang="sk-SK" sz="30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 </a:t>
            </a:r>
            <a:r>
              <a:rPr lang="sk-SK" sz="3000" dirty="0" err="1">
                <a:solidFill>
                  <a:srgbClr val="FF0000"/>
                </a:solidFill>
                <a:latin typeface="Monotype Corsiva" panose="03010101010201010101" pitchFamily="66" charset="0"/>
              </a:rPr>
              <a:t>Staatspolizei</a:t>
            </a:r>
            <a:r>
              <a:rPr lang="sk-SK" sz="3000" dirty="0">
                <a:solidFill>
                  <a:srgbClr val="FF0000"/>
                </a:solidFill>
                <a:latin typeface="Monotype Corsiva" panose="03010101010201010101" pitchFamily="66" charset="0"/>
              </a:rPr>
              <a:t> </a:t>
            </a:r>
            <a:r>
              <a:rPr lang="sk-SK" sz="30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(Gestapo)- </a:t>
            </a:r>
            <a:r>
              <a:rPr lang="sk-SK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tajná štátna polícia</a:t>
            </a:r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slúžila ako nástroj teroru a prenasledovala odporcov nacistického režimu. </a:t>
            </a:r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Hlavným veliteľom bol </a:t>
            </a:r>
            <a:r>
              <a:rPr lang="sk-SK" sz="2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Heinrich</a:t>
            </a:r>
            <a:r>
              <a:rPr lang="sk-SK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Müller</a:t>
            </a:r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2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cdn.i0.cz/public-data/94/d6/dccfd80d315d8c72773cd6514b3c_r16:9_w640_h360_gi:photo:65826.jpg?hash=73a4ab6cff58789bb37bf6cecb16dff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996952"/>
            <a:ext cx="6096000" cy="3429001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1340246" y="332656"/>
            <a:ext cx="595708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6000" dirty="0">
                <a:solidFill>
                  <a:srgbClr val="FF0000"/>
                </a:solidFill>
                <a:latin typeface="Monotype Corsiva" panose="03010101010201010101" pitchFamily="66" charset="0"/>
              </a:rPr>
              <a:t>Nacistická symbolika</a:t>
            </a:r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899592" y="2204864"/>
            <a:ext cx="648072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827584" y="162880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Sociálna (robotnícka) idea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V="1">
            <a:off x="3491880" y="2420888"/>
            <a:ext cx="2232248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5868144" y="170080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Árijská rasa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Rovná spojovacia šípka 12"/>
          <p:cNvCxnSpPr/>
          <p:nvPr/>
        </p:nvCxnSpPr>
        <p:spPr>
          <a:xfrm>
            <a:off x="3851920" y="5445224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7020272" y="5229200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Národná idea</a:t>
            </a:r>
          </a:p>
          <a:p>
            <a:pPr algn="ctr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bielej rasy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2411760" y="548680"/>
            <a:ext cx="486599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000" dirty="0">
                <a:solidFill>
                  <a:srgbClr val="FF0000"/>
                </a:solidFill>
                <a:latin typeface="Monotype Corsiva" panose="03010101010201010101" pitchFamily="66" charset="0"/>
              </a:rPr>
              <a:t>Zločiny a obete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8" y="1820410"/>
            <a:ext cx="3126686" cy="1845257"/>
          </a:xfrm>
          <a:prstGeom prst="rect">
            <a:avLst/>
          </a:prstGeom>
        </p:spPr>
      </p:pic>
      <p:pic>
        <p:nvPicPr>
          <p:cNvPr id="3074" name="Picture 2" descr="Holokaust: História, ktorá sa už nemôže opakovať. Takto vyzeral vo far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48" y="1786130"/>
            <a:ext cx="2643489" cy="1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201" y="2223691"/>
            <a:ext cx="2291880" cy="171891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300848" y="4364633"/>
            <a:ext cx="8568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počas holokaustu bolo zavraždených &lt; 6 miliónov Židov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počas 2. svetovej vojny zahynulo 70 – 80 miliónov ľudí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entálne a fyzicki postihnutí ľudia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zavraždení v Programe  T4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200 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250-tisíc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Rómovia: presné čísla neexistujú, ale predpokladá sa až 500- tisíc obetí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sovietski 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vojnoví zajatci: 2 až 3 milióny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/>
          <p:cNvSpPr txBox="1"/>
          <p:nvPr/>
        </p:nvSpPr>
        <p:spPr>
          <a:xfrm>
            <a:off x="2626159" y="5906985"/>
            <a:ext cx="3851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Rasový princíp + princíp krvi-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presadzovanie ‟čistej” árijskej rasy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256754" y="1608674"/>
            <a:ext cx="38492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Teória </a:t>
            </a:r>
            <a:r>
              <a:rPr lang="sk-SK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lebensraumu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podľa Hitlera mali Nemci právo na územie východnej Európy, kde mali založiť nové kolónie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4887788" y="3832643"/>
            <a:ext cx="3901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Antisemitizmus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rasová ideológia namierená proti Židom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915748" y="4976377"/>
            <a:ext cx="3529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Antislavizmus</a:t>
            </a:r>
            <a:r>
              <a:rPr lang="sk-SK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rasová ideológia namierená proti Slovanom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256754" y="3912520"/>
            <a:ext cx="305077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Militarizmus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porušenie Versailleskej zmluvy a znovu vyzbrojovanie Nemecka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4915748" y="1604788"/>
            <a:ext cx="3347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Antiparlamentarizmus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-minimalizovanie 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zákonodárnych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právomocí parlamentu 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256754" y="2751835"/>
            <a:ext cx="38543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Okultizmus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najmä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Himmler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veril v rôzne pseudovedy založené na tajných rituáloch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4870411" y="2719687"/>
            <a:ext cx="3919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Vodcovský princíp-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vodca(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führer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 bol vedúcou osobnosťou štátu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1979712" y="527279"/>
            <a:ext cx="51439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000" dirty="0" smtClean="0">
                <a:solidFill>
                  <a:srgbClr val="FF0000"/>
                </a:solidFill>
                <a:latin typeface="Monotype Corsiva" panose="03010101010201010101" pitchFamily="66" charset="0"/>
                <a:cs typeface="Times New Roman" pitchFamily="18" charset="0"/>
              </a:rPr>
              <a:t>Ideológia nacizmu</a:t>
            </a:r>
            <a:endParaRPr lang="sk-SK" sz="5000" dirty="0">
              <a:solidFill>
                <a:srgbClr val="FF0000"/>
              </a:solidFill>
              <a:latin typeface="Monotype Corsiva" panose="03010101010201010101" pitchFamily="66" charset="0"/>
              <a:cs typeface="Times New Roman" pitchFamily="18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256753" y="5072971"/>
            <a:ext cx="305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Šovinizmus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viera v nadradenosť vlastného národa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015716" y="447770"/>
            <a:ext cx="5328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000" b="1" dirty="0" smtClean="0">
                <a:latin typeface="Monotype Corsiva" panose="03010101010201010101" pitchFamily="66" charset="0"/>
              </a:rPr>
              <a:t>Nemecko </a:t>
            </a:r>
            <a:r>
              <a:rPr lang="sk-SK" sz="5000" b="1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1918 </a:t>
            </a:r>
            <a:r>
              <a:rPr lang="sk-SK" sz="5000" b="1" dirty="0" smtClean="0">
                <a:latin typeface="Monotype Corsiva" panose="03010101010201010101" pitchFamily="66" charset="0"/>
              </a:rPr>
              <a:t>-</a:t>
            </a:r>
            <a:r>
              <a:rPr lang="sk-SK" sz="5000" b="1" dirty="0" smtClean="0">
                <a:solidFill>
                  <a:schemeClr val="accent6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sk-SK" sz="5000" b="1" dirty="0" smtClean="0">
                <a:solidFill>
                  <a:srgbClr val="FFC000"/>
                </a:solidFill>
                <a:latin typeface="Monotype Corsiva" panose="03010101010201010101" pitchFamily="66" charset="0"/>
              </a:rPr>
              <a:t>1933</a:t>
            </a:r>
            <a:endParaRPr lang="sk-SK" sz="5000" b="1" dirty="0">
              <a:solidFill>
                <a:srgbClr val="FFC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456230" y="1489011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Prečo sa Nacisti dostali k moci? 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719572" y="2017031"/>
            <a:ext cx="792088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PONÍŽENIE-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Nemci podpísali kapituláciu v 1. sv. vojne. Boli im uložené obrovské vojnové reparácie, obsadené územie Porýnia a jednané s nimi ako s porazeným štátom čím pošliapali ich národnú hrdosť.  </a:t>
            </a:r>
            <a:r>
              <a:rPr lang="sk-SK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sk-SK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65031" y="3649504"/>
            <a:ext cx="797488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WEIMARSKÁ </a:t>
            </a:r>
            <a:r>
              <a:rPr lang="sk-SK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republika 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Nemecko sa ocitlo izolované politicky i hospodársky a muselo čeliť obrovskej 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hyperinflácii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hrozbe socialistickej revolúcie</a:t>
            </a:r>
            <a:r>
              <a:rPr lang="sk-SK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sk-SK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30016" y="4521601"/>
            <a:ext cx="824491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HOSPODÁRSKA </a:t>
            </a:r>
            <a:r>
              <a:rPr lang="sk-SK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kríza 1929 -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krachom na New Yorskej burze sa začala veľká hospodárska kríza, ktorá postihla najmä Európu a najviac poznačila Nemecko.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944737" y="620687"/>
            <a:ext cx="3326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dirty="0" smtClean="0">
                <a:solidFill>
                  <a:srgbClr val="FF0000"/>
                </a:solidFill>
                <a:latin typeface="Monotype Corsiva" panose="03010101010201010101" pitchFamily="66" charset="0"/>
              </a:rPr>
              <a:t>NSDAP</a:t>
            </a:r>
            <a:endParaRPr lang="sk-SK" sz="6000" dirty="0">
              <a:solidFill>
                <a:srgbClr val="FF0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051720" y="1798657"/>
            <a:ext cx="54726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3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Národnosocialistická nemecká robotnícka strana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560801" y="3068960"/>
            <a:ext cx="568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 1. sv. vojne sa Hitler politicky angažuje a zakladá NSDAP </a:t>
            </a:r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Národně socialistická německá dělnická strana – Wikipe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857346"/>
            <a:ext cx="1901101" cy="190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627784" y="620688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dirty="0" smtClean="0">
                <a:solidFill>
                  <a:srgbClr val="C0000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‟Pivný puč”</a:t>
            </a:r>
            <a:endParaRPr lang="sk-SK" sz="6000" dirty="0">
              <a:solidFill>
                <a:srgbClr val="C00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259632" y="1873792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k-SK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eúspešný </a:t>
            </a:r>
            <a:r>
              <a:rPr lang="sk-SK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pokus o nacistický </a:t>
            </a:r>
            <a:r>
              <a:rPr lang="sk-SK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štátny prevrat </a:t>
            </a:r>
            <a:r>
              <a:rPr lang="sk-SK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sk-SK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Nemecku</a:t>
            </a:r>
            <a:r>
              <a:rPr lang="sk-SK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ktorý sa odohral </a:t>
            </a:r>
            <a:r>
              <a:rPr lang="sk-SK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sk-SK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bavorskom Mníchove v roku 1923.</a:t>
            </a:r>
            <a:endParaRPr lang="sk-SK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11560" y="3284984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Puč bol neúspešný, Hitlera odsúdili na 5 rokov vo väzení z ktorých si odsedel 9 mesiacov. 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 vojne sa nemecké cisárstvo mení na 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Weimarskú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republiku s </a:t>
            </a:r>
            <a:r>
              <a:rPr lang="sk-SK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prvým prezidentom F. 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Ebertom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483768" y="692696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dirty="0" smtClean="0">
                <a:solidFill>
                  <a:srgbClr val="FF000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30. január 1933</a:t>
            </a:r>
            <a:endParaRPr lang="sk-SK" sz="6000" dirty="0">
              <a:solidFill>
                <a:srgbClr val="FF0000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061610" y="1844824"/>
            <a:ext cx="75248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kým vo voľbách v roku 1928 získala NSDAP iba 2,6 % hlasov vo voľbách 1930 18,3 %, v roku 1932 už 37,3 %. Úspechu nacistov dopomohla aj kríza a sľuby, že iba oni sú jediní, ktorí dokážu dostať Nemecko z krízy.    </a:t>
            </a:r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899592" y="3573016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Prezident </a:t>
            </a:r>
            <a:r>
              <a:rPr lang="sk-SK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Hindenburg</a:t>
            </a:r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nechtiac  vymenoval Hitlera za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kancelára (ako premiér u nás)</a:t>
            </a:r>
            <a:r>
              <a:rPr lang="sk-SK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sk-S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79512" y="116632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Nacizmus na ceste k 2. svetovej vojne</a:t>
            </a:r>
          </a:p>
          <a:p>
            <a:pPr algn="ctr"/>
            <a:endParaRPr lang="sk-SK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1934-  Noc  dlhých  nožov - 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Hitler  odstránil opozíciu a svojich </a:t>
            </a:r>
            <a:b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nepriateľov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1935 -  Norimberské zákony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Židom boli postupne odobraté ľudské   </a:t>
            </a:r>
            <a:b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práva, zavŕšilo sa to genocídou a koncentračnými tábormi</a:t>
            </a:r>
          </a:p>
          <a:p>
            <a:r>
              <a:rPr lang="sk-SK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1936 -  obsadil Porýnie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usporiadal olympijské hry, ktoré mu poslúžili </a:t>
            </a:r>
            <a:b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na propagáciu Nacizmu</a:t>
            </a:r>
            <a:b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Hitler sa stal súčasťou paktu </a:t>
            </a:r>
            <a:r>
              <a:rPr lang="sk-SK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 Berlín – Rím – </a:t>
            </a:r>
            <a:r>
              <a:rPr lang="sk-SK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Tokijo</a:t>
            </a:r>
            <a:endParaRPr lang="sk-SK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1938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obsadil Rakúsko – </a:t>
            </a:r>
            <a:r>
              <a:rPr lang="sk-SK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Anšlus</a:t>
            </a:r>
            <a:endParaRPr lang="sk-SK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1938- </a:t>
            </a:r>
            <a:r>
              <a:rPr lang="sk-SK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Krištálová</a:t>
            </a:r>
            <a:r>
              <a:rPr lang="sk-SK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noc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likvidácia židovského majetku</a:t>
            </a:r>
          </a:p>
          <a:p>
            <a:r>
              <a:rPr lang="sk-SK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 septembra 1938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Mníchovská dohoda – Hitler obsadil pohraničné </a:t>
            </a:r>
            <a:b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územie Československa – Sudety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septembra 1939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Hitler zaútočil na Poľsko, začiatok 2. svetovej </a:t>
            </a:r>
            <a:b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vojny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3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2238736" y="548680"/>
            <a:ext cx="443070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000" dirty="0">
                <a:solidFill>
                  <a:srgbClr val="FF0000"/>
                </a:solidFill>
                <a:latin typeface="Monotype Corsiva" panose="03010101010201010101" pitchFamily="66" charset="0"/>
              </a:rPr>
              <a:t>Tváre nacizmu</a:t>
            </a:r>
          </a:p>
        </p:txBody>
      </p:sp>
      <p:pic>
        <p:nvPicPr>
          <p:cNvPr id="1026" name="Picture 2" descr="Výsledok vyhľadávania obrázko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061" y="1748335"/>
            <a:ext cx="3116697" cy="4088961"/>
          </a:xfrm>
          <a:prstGeom prst="rect">
            <a:avLst/>
          </a:prstGeom>
          <a:noFill/>
        </p:spPr>
      </p:pic>
      <p:sp>
        <p:nvSpPr>
          <p:cNvPr id="2" name="BlokTextu 1"/>
          <p:cNvSpPr txBox="1"/>
          <p:nvPr/>
        </p:nvSpPr>
        <p:spPr>
          <a:xfrm>
            <a:off x="683568" y="6021288"/>
            <a:ext cx="2405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ADOLF HITLER</a:t>
            </a:r>
            <a:endParaRPr lang="sk-SK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851920" y="2207765"/>
            <a:ext cx="49685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neúspešný maliar a viedenský bezdomovec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roku 1923 sa pokúsil o tzv. pivný puč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 väzení napísal knihu </a:t>
            </a:r>
            <a:r>
              <a:rPr lang="sk-S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Mein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Kampf</a:t>
            </a:r>
            <a:endParaRPr lang="sk-S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1932 kandidoval za prezidenta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roku 1933 bol vymenovaný za kancelára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 roku 1934 používal titul</a:t>
            </a:r>
            <a:r>
              <a:rPr lang="sk-SK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führer</a:t>
            </a:r>
            <a:r>
              <a:rPr lang="sk-SK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vodca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30.4. 1945 spáchal v Berlíne samovraždu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31. Juli 1941: Reichsfeldmarschall Hermann Göring beauftragt den Chef des ... (AFP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032125"/>
            <a:ext cx="3312368" cy="4416490"/>
          </a:xfrm>
          <a:prstGeom prst="rect">
            <a:avLst/>
          </a:prstGeom>
          <a:noFill/>
        </p:spPr>
      </p:pic>
      <p:sp>
        <p:nvSpPr>
          <p:cNvPr id="2" name="Obdĺžnik 1"/>
          <p:cNvSpPr/>
          <p:nvPr/>
        </p:nvSpPr>
        <p:spPr>
          <a:xfrm>
            <a:off x="467544" y="5661248"/>
            <a:ext cx="29177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HERMANN GŐRING</a:t>
            </a:r>
            <a:endParaRPr lang="sk-SK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3779912" y="1347544"/>
            <a:ext cx="51002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zakladateľ tajnej polície Gestapa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ríšsky minister letectva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Norimberskom procese bol odsúdený na trest smrti- večer pred popravou spáchal samovraždu 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Výsledok vyhľadávania obrázkov pre dopyt heinrich himml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25971"/>
            <a:ext cx="3228990" cy="4536504"/>
          </a:xfrm>
          <a:prstGeom prst="rect">
            <a:avLst/>
          </a:prstGeom>
          <a:noFill/>
        </p:spPr>
      </p:pic>
      <p:sp>
        <p:nvSpPr>
          <p:cNvPr id="2" name="BlokTextu 1"/>
          <p:cNvSpPr txBox="1"/>
          <p:nvPr/>
        </p:nvSpPr>
        <p:spPr>
          <a:xfrm>
            <a:off x="569871" y="5661248"/>
            <a:ext cx="302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HEINRICH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HIMMLER</a:t>
            </a:r>
            <a:endParaRPr lang="sk-SK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3923928" y="1369047"/>
            <a:ext cx="4896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 veliteľom tajnej polície </a:t>
            </a:r>
            <a:r>
              <a:rPr lang="sk-SK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Gestapa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najvyšším veliteľom vojenských zložiek </a:t>
            </a:r>
            <a:r>
              <a:rPr lang="sk-S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Waffen</a:t>
            </a: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zodpovedal za sieť koncentračných táborov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vojne spáchal samovraždu 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788</TotalTime>
  <Words>740</Words>
  <Application>Microsoft Office PowerPoint</Application>
  <PresentationFormat>Prezentácia na obrazovke (4:3)</PresentationFormat>
  <Paragraphs>92</Paragraphs>
  <Slides>18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3" baseType="lpstr">
      <vt:lpstr>Arial</vt:lpstr>
      <vt:lpstr>Calibri</vt:lpstr>
      <vt:lpstr>Monotype Corsiva</vt:lpstr>
      <vt:lpstr>Times New Roman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admin</dc:creator>
  <cp:lastModifiedBy>student</cp:lastModifiedBy>
  <cp:revision>80</cp:revision>
  <dcterms:created xsi:type="dcterms:W3CDTF">2016-06-15T14:52:50Z</dcterms:created>
  <dcterms:modified xsi:type="dcterms:W3CDTF">2023-11-27T07:34:18Z</dcterms:modified>
</cp:coreProperties>
</file>