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8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B59B0-0250-4E66-8550-A9EF8015F96D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5704-97B8-4C88-A18C-3387491BD9E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97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5704-97B8-4C88-A18C-3387491BD9EE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5704-97B8-4C88-A18C-3387491BD9EE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21.10.2018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 rot="16200000">
            <a:off x="-1878806" y="2183607"/>
            <a:ext cx="5684838" cy="1470025"/>
          </a:xfrm>
        </p:spPr>
        <p:txBody>
          <a:bodyPr vert="vert" anchor="t"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</a:t>
            </a: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/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Z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Á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</a:t>
            </a:r>
            <a:b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sk-SK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</a:t>
            </a:r>
            <a:endParaRPr lang="sk-SK" sz="5400" b="1" dirty="0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ush Script MT" pitchFamily="66" charset="0"/>
              </a:rPr>
              <a:t>Rozprávka</a:t>
            </a:r>
            <a:endParaRPr lang="sk-SK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Rozprávka je vymyslený príbeh.</a:t>
            </a:r>
          </a:p>
          <a:p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V rozprávke </a:t>
            </a:r>
            <a:r>
              <a:rPr lang="sk-SK" b="1" dirty="0" smtClean="0">
                <a:solidFill>
                  <a:srgbClr val="00B050"/>
                </a:solidFill>
                <a:latin typeface="Bradley Hand ITC" pitchFamily="66" charset="0"/>
              </a:rPr>
              <a:t>víťazí dobro nad zlom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, zlo je vždy potrestané. </a:t>
            </a:r>
          </a:p>
          <a:p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V rozprávkach vystupujú </a:t>
            </a:r>
            <a:r>
              <a:rPr lang="sk-SK" b="1" dirty="0" err="1" smtClean="0">
                <a:solidFill>
                  <a:srgbClr val="00B0F0"/>
                </a:solidFill>
                <a:latin typeface="Bradley Hand ITC" pitchFamily="66" charset="0"/>
              </a:rPr>
              <a:t>nadpriro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-</a:t>
            </a:r>
            <a:b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</a:br>
            <a:r>
              <a:rPr lang="sk-SK" b="1" dirty="0" err="1" smtClean="0">
                <a:solidFill>
                  <a:srgbClr val="00B0F0"/>
                </a:solidFill>
                <a:latin typeface="Bradley Hand ITC" pitchFamily="66" charset="0"/>
              </a:rPr>
              <a:t>dzené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 postavy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. </a:t>
            </a:r>
            <a:endParaRPr lang="sk-SK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6148" name="Picture 4" descr="Výsledok vyhľadávania obrázkov pre dopyt witch hay 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590800"/>
            <a:ext cx="2457450" cy="4484398"/>
          </a:xfrm>
          <a:prstGeom prst="rect">
            <a:avLst/>
          </a:prstGeom>
          <a:noFill/>
        </p:spPr>
      </p:pic>
      <p:pic>
        <p:nvPicPr>
          <p:cNvPr id="6150" name="Picture 6" descr="Výsledok vyhľadávania obrázkov pre dopyt rozprávkový krá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343400"/>
            <a:ext cx="1714500" cy="2325872"/>
          </a:xfrm>
          <a:prstGeom prst="rect">
            <a:avLst/>
          </a:prstGeom>
          <a:noFill/>
        </p:spPr>
      </p:pic>
      <p:pic>
        <p:nvPicPr>
          <p:cNvPr id="6152" name="Picture 8" descr="Výsledok vyhľadávania obrázkov pre dopyt princezná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43" r="17714"/>
          <a:stretch>
            <a:fillRect/>
          </a:stretch>
        </p:blipFill>
        <p:spPr bwMode="auto">
          <a:xfrm>
            <a:off x="4620768" y="3657600"/>
            <a:ext cx="2084832" cy="3200400"/>
          </a:xfrm>
          <a:prstGeom prst="rect">
            <a:avLst/>
          </a:prstGeom>
          <a:noFill/>
        </p:spPr>
      </p:pic>
      <p:pic>
        <p:nvPicPr>
          <p:cNvPr id="6156" name="Picture 12" descr="Výsledok vyhľadávania obrázkov pre dopyt čertík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CF8"/>
              </a:clrFrom>
              <a:clrTo>
                <a:srgbClr val="F7FC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4343400"/>
            <a:ext cx="2286000" cy="23893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3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8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8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ush Script MT" pitchFamily="66" charset="0"/>
              </a:rPr>
              <a:t>Rozprávka</a:t>
            </a:r>
            <a:endParaRPr lang="sk-SK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V rozprávke sa využíva 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symbolika čísiel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. </a:t>
            </a: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	napr. </a:t>
            </a:r>
            <a:r>
              <a:rPr lang="sk-SK" sz="2400" b="1" i="1" dirty="0" smtClean="0">
                <a:solidFill>
                  <a:srgbClr val="00B0F0"/>
                </a:solidFill>
                <a:latin typeface="Bradley Hand ITC" pitchFamily="66" charset="0"/>
              </a:rPr>
              <a:t>3</a:t>
            </a: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 – 3 oriešky pre Popolušku.</a:t>
            </a:r>
          </a:p>
          <a:p>
            <a:pPr>
              <a:buNone/>
            </a:pP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			O troch prasiatkach</a:t>
            </a:r>
          </a:p>
          <a:p>
            <a:pPr>
              <a:buNone/>
            </a:pP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		    </a:t>
            </a:r>
            <a:r>
              <a:rPr lang="sk-SK" sz="2400" b="1" i="1" dirty="0" smtClean="0">
                <a:solidFill>
                  <a:srgbClr val="00B0F0"/>
                </a:solidFill>
                <a:latin typeface="Bradley Hand ITC" pitchFamily="66" charset="0"/>
              </a:rPr>
              <a:t>7 - </a:t>
            </a: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za siedmimi horami a dolami</a:t>
            </a:r>
          </a:p>
          <a:p>
            <a:pPr>
              <a:buNone/>
            </a:pP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		</a:t>
            </a:r>
            <a:r>
              <a:rPr lang="sk-SK" sz="2400" b="1" i="1" dirty="0" smtClean="0">
                <a:solidFill>
                  <a:srgbClr val="00B0F0"/>
                </a:solidFill>
                <a:latin typeface="Bradley Hand ITC" pitchFamily="66" charset="0"/>
              </a:rPr>
              <a:t>   12  </a:t>
            </a:r>
            <a:r>
              <a:rPr lang="sk-SK" sz="2400" i="1" dirty="0" smtClean="0">
                <a:solidFill>
                  <a:schemeClr val="bg1"/>
                </a:solidFill>
                <a:latin typeface="Bradley Hand ITC" pitchFamily="66" charset="0"/>
              </a:rPr>
              <a:t>- O dvanástich mesiačikoch</a:t>
            </a:r>
            <a:endParaRPr lang="sk-SK" sz="2400" i="1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1026" name="Picture 2" descr="Výsledok vyhľadávania obrázkov pre dopyt tri oriešky pre popolušk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971800"/>
            <a:ext cx="2428049" cy="3429000"/>
          </a:xfrm>
          <a:prstGeom prst="rect">
            <a:avLst/>
          </a:prstGeom>
          <a:ln w="38100" cap="sq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 descr="Výsledok vyhľadávania obrázkov pre dopyt dvanásť mesiačiko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4267200"/>
            <a:ext cx="3462370" cy="2412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rush Script MT" pitchFamily="66" charset="0"/>
              </a:rPr>
              <a:t>Rozprávka</a:t>
            </a:r>
            <a:endParaRPr lang="sk-SK" sz="6000" b="1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Zberatelia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 slovenských 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ľudových rozprávok 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boli </a:t>
            </a:r>
            <a:r>
              <a:rPr lang="sk-SK" b="1" dirty="0" smtClean="0">
                <a:solidFill>
                  <a:srgbClr val="FF0000"/>
                </a:solidFill>
                <a:latin typeface="Bradley Hand ITC" pitchFamily="66" charset="0"/>
              </a:rPr>
              <a:t>Pavol Dobšinský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, </a:t>
            </a:r>
            <a:r>
              <a:rPr lang="sk-SK" b="1" dirty="0" smtClean="0">
                <a:solidFill>
                  <a:srgbClr val="FF0000"/>
                </a:solidFill>
                <a:latin typeface="Bradley Hand ITC" pitchFamily="66" charset="0"/>
              </a:rPr>
              <a:t>Ján Kollár, Božena </a:t>
            </a:r>
            <a:r>
              <a:rPr lang="sk-SK" b="1" dirty="0" err="1" smtClean="0">
                <a:solidFill>
                  <a:srgbClr val="FF0000"/>
                </a:solidFill>
                <a:latin typeface="Bradley Hand ITC" pitchFamily="66" charset="0"/>
              </a:rPr>
              <a:t>Němcová</a:t>
            </a:r>
            <a:r>
              <a:rPr lang="sk-SK" b="1" dirty="0" smtClean="0">
                <a:solidFill>
                  <a:srgbClr val="FF0000"/>
                </a:solidFill>
                <a:latin typeface="Bradley Hand ITC" pitchFamily="66" charset="0"/>
              </a:rPr>
              <a:t>.</a:t>
            </a:r>
            <a:endParaRPr lang="sk-SK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pic>
        <p:nvPicPr>
          <p:cNvPr id="5122" name="Picture 2" descr="Výsledok vyhľadávania obrázkov pre dopyt pavol dobšinský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6781800" y="2590800"/>
            <a:ext cx="2057400" cy="2751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6948939" y="5410200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Pavol Dobšinský</a:t>
            </a:r>
            <a:endParaRPr lang="sk-SK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6" name="Picture 6" descr="https://upload.wikimedia.org/wikipedia/commons/thumb/3/34/Kollar_jan.jpg/230px-Kollar_j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657600"/>
            <a:ext cx="2128157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BlokTextu 7"/>
          <p:cNvSpPr txBox="1"/>
          <p:nvPr/>
        </p:nvSpPr>
        <p:spPr>
          <a:xfrm>
            <a:off x="2590800" y="624840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Ján Kollár</a:t>
            </a:r>
            <a:endParaRPr lang="sk-SK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8" name="Picture 8" descr="Výsledok vyhľadávania obrázkov pre dopyt božena nemcová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 t="4000" r="5882"/>
          <a:stretch>
            <a:fillRect/>
          </a:stretch>
        </p:blipFill>
        <p:spPr bwMode="auto">
          <a:xfrm>
            <a:off x="4343400" y="2819400"/>
            <a:ext cx="220133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BlokTextu 10"/>
          <p:cNvSpPr txBox="1"/>
          <p:nvPr/>
        </p:nvSpPr>
        <p:spPr>
          <a:xfrm>
            <a:off x="4500177" y="5791200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Božena </a:t>
            </a:r>
            <a:r>
              <a:rPr lang="sk-SK" sz="2000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Němcová</a:t>
            </a:r>
            <a:endParaRPr lang="sk-SK" sz="20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ush Script MT" pitchFamily="66" charset="0"/>
              </a:rPr>
              <a:t>Pavol Dobšinský</a:t>
            </a:r>
            <a:endParaRPr lang="sk-SK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Pavol Dobšinský 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– zaslúžil sa o zachovanie našej ľudovej slovesnosti (rozprávky, piesne, porekadlá, príslovia)</a:t>
            </a:r>
          </a:p>
          <a:p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Rozprávky vyšli pod názvom </a:t>
            </a:r>
            <a:r>
              <a:rPr lang="sk-SK" b="1" dirty="0" smtClean="0">
                <a:solidFill>
                  <a:srgbClr val="FF0000"/>
                </a:solidFill>
                <a:latin typeface="Bradley Hand ITC" pitchFamily="66" charset="0"/>
              </a:rPr>
              <a:t>Prostonárodné slovenské povesti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. </a:t>
            </a:r>
            <a:endParaRPr lang="sk-SK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2050" name="Picture 2" descr="Výsledok vyhľadávania obrázkov pre dopyt Prostonárodné slovenské povesti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6553200" y="3703384"/>
            <a:ext cx="2247900" cy="3154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Výsledok vyhľadávania obrázkov pre dopyt Prostonárodné slovenské povesti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4267200" y="3810000"/>
            <a:ext cx="216999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4" name="Picture 6" descr="Výsledok vyhľadávania obrázkov pre dopyt pavol dobšinský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4267200"/>
            <a:ext cx="1905000" cy="24860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3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8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ush Script MT" pitchFamily="66" charset="0"/>
              </a:rPr>
              <a:t>Rozprávka</a:t>
            </a:r>
            <a:endParaRPr lang="sk-SK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adley Hand ITC" pitchFamily="66" charset="0"/>
              </a:rPr>
              <a:t>Ľudové rozprávky 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– 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nemajú autora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, vznikli v dávnej minulosti, zachovali sa ústnym podaním (</a:t>
            </a:r>
            <a:r>
              <a:rPr lang="sk-SK" b="1" dirty="0" smtClean="0">
                <a:solidFill>
                  <a:srgbClr val="00B0F0"/>
                </a:solidFill>
                <a:latin typeface="Bradley Hand ITC" pitchFamily="66" charset="0"/>
              </a:rPr>
              <a:t>tradovaním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)</a:t>
            </a:r>
            <a:endParaRPr lang="sk-SK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4" name="Picture 12" descr="Výsledok vyhľadávania obrázkov pre dopyt fairyt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281" y="3124200"/>
            <a:ext cx="3627119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Brush Script MT" pitchFamily="66" charset="0"/>
              </a:rPr>
              <a:t>Rozprávka</a:t>
            </a:r>
            <a:endParaRPr lang="sk-SK" sz="6000" b="1" dirty="0">
              <a:ln>
                <a:solidFill>
                  <a:srgbClr val="FF0000"/>
                </a:solidFill>
              </a:ln>
              <a:solidFill>
                <a:schemeClr val="bg1"/>
              </a:solidFill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Rozprávač - </a:t>
            </a:r>
            <a:r>
              <a:rPr lang="sk-SK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rozpráva príbeh, ktorý sa odohráva. </a:t>
            </a:r>
          </a:p>
          <a:p>
            <a:r>
              <a:rPr lang="sk-SK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Hlavná postava- </a:t>
            </a:r>
            <a:r>
              <a:rPr lang="sk-SK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viaže sa k nej celý príbeh. </a:t>
            </a:r>
          </a:p>
          <a:p>
            <a:r>
              <a:rPr lang="sk-SK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Ostatné postavy sa nazývajú </a:t>
            </a:r>
            <a:br>
              <a:rPr lang="sk-SK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</a:br>
            <a:r>
              <a:rPr lang="sk-SK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vedľajšie postavy</a:t>
            </a:r>
            <a:r>
              <a:rPr lang="sk-SK" b="1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radley Hand ITC" pitchFamily="66" charset="0"/>
              </a:rPr>
              <a:t>. </a:t>
            </a:r>
            <a:endParaRPr lang="sk-SK" b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radley Hand ITC" pitchFamily="66" charset="0"/>
            </a:endParaRPr>
          </a:p>
        </p:txBody>
      </p:sp>
      <p:pic>
        <p:nvPicPr>
          <p:cNvPr id="4098" name="Picture 2" descr="Výsledok vyhľadávania obrázkov pre dopyt fairyt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276600"/>
            <a:ext cx="2282494" cy="3429000"/>
          </a:xfrm>
          <a:prstGeom prst="rect">
            <a:avLst/>
          </a:prstGeom>
          <a:ln w="19050" cap="sq">
            <a:solidFill>
              <a:srgbClr val="FFCC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100" name="Picture 4" descr="Výsledok vyhľadávania obrázkov pre dopyt fairyt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343400"/>
            <a:ext cx="3562350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ush Script MT" pitchFamily="66" charset="0"/>
              </a:rPr>
              <a:t>Rozprávka</a:t>
            </a:r>
            <a:endParaRPr lang="sk-SK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ush Script MT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1">
              <a:alpha val="74000"/>
            </a:schemeClr>
          </a:solidFill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Rozprávky podľa obsahu delíme:</a:t>
            </a:r>
          </a:p>
          <a:p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adley Hand ITC" pitchFamily="66" charset="0"/>
              </a:rPr>
              <a:t>Fantastické </a:t>
            </a:r>
          </a:p>
          <a:p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adley Hand ITC" pitchFamily="66" charset="0"/>
              </a:rPr>
              <a:t>Zvieracie</a:t>
            </a:r>
          </a:p>
          <a:p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adley Hand ITC" pitchFamily="66" charset="0"/>
              </a:rPr>
              <a:t>Realistické </a:t>
            </a:r>
          </a:p>
          <a:p>
            <a:endParaRPr lang="sk-SK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adley Hand ITC" pitchFamily="66" charset="0"/>
            </a:endParaRPr>
          </a:p>
          <a:p>
            <a:pPr>
              <a:buNone/>
            </a:pPr>
            <a:r>
              <a:rPr lang="sk-SK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radley Hand ITC" pitchFamily="66" charset="0"/>
              </a:rPr>
              <a:t>Fantastická rozprávka - </a:t>
            </a:r>
            <a:r>
              <a:rPr lang="sk-SK" dirty="0" smtClean="0">
                <a:solidFill>
                  <a:schemeClr val="bg1"/>
                </a:solidFill>
                <a:latin typeface="Bradley Hand ITC" pitchFamily="66" charset="0"/>
              </a:rPr>
              <a:t>vystupujú  v nej nadprirodzené postavy, čarovné predmety, magické čísla.</a:t>
            </a:r>
            <a:endParaRPr lang="sk-SK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radley Hand ITC" pitchFamily="66" charset="0"/>
            </a:endParaRPr>
          </a:p>
        </p:txBody>
      </p:sp>
      <p:pic>
        <p:nvPicPr>
          <p:cNvPr id="23554" name="Picture 2" descr="Výsledok vyhľadávania obrázkov pre dopyt mag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55438" y="2209800"/>
            <a:ext cx="4021762" cy="2260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149</Words>
  <Application>Microsoft Office PowerPoint</Application>
  <PresentationFormat>Předvádění na obrazovce (4:3)</PresentationFormat>
  <Paragraphs>34</Paragraphs>
  <Slides>8</Slides>
  <Notes>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Motív Office</vt:lpstr>
      <vt:lpstr>R O Z P R Á V K A</vt:lpstr>
      <vt:lpstr>Rozprávka</vt:lpstr>
      <vt:lpstr>Rozprávka</vt:lpstr>
      <vt:lpstr>Rozprávka</vt:lpstr>
      <vt:lpstr>Pavol Dobšinský</vt:lpstr>
      <vt:lpstr>Rozprávka</vt:lpstr>
      <vt:lpstr>Rozprávka</vt:lpstr>
      <vt:lpstr>Rozprávka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 Z P R Á V K A</dc:title>
  <dc:creator>Lukáš Gyepes</dc:creator>
  <cp:lastModifiedBy>Kristína Vargová</cp:lastModifiedBy>
  <cp:revision>8</cp:revision>
  <dcterms:created xsi:type="dcterms:W3CDTF">2016-10-16T18:59:48Z</dcterms:created>
  <dcterms:modified xsi:type="dcterms:W3CDTF">2018-10-21T19:40:31Z</dcterms:modified>
</cp:coreProperties>
</file>