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5" d="100"/>
          <a:sy n="75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17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4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67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98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2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5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6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0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293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025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6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1808-FA2E-4225-BE9B-94792EAE5C40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CB69-E8F3-4EF2-8E98-DDA8286C7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5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558608" cy="86409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Slohový postup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8064896" cy="5328592"/>
          </a:xfrm>
        </p:spPr>
        <p:txBody>
          <a:bodyPr>
            <a:noAutofit/>
          </a:bodyPr>
          <a:lstStyle/>
          <a:p>
            <a:pPr algn="just"/>
            <a:r>
              <a:rPr lang="sk-SK" sz="2000" dirty="0" smtClean="0">
                <a:solidFill>
                  <a:schemeClr val="tx1"/>
                </a:solidFill>
              </a:rPr>
              <a:t>Pri tvorbe textov volíme správny slohový postup s ohľadom na </a:t>
            </a:r>
            <a:r>
              <a:rPr lang="sk-SK" sz="2000" b="1" dirty="0" smtClean="0">
                <a:solidFill>
                  <a:schemeClr val="tx1"/>
                </a:solidFill>
              </a:rPr>
              <a:t>funkciu </a:t>
            </a:r>
            <a:r>
              <a:rPr lang="sk-SK" sz="2000" dirty="0" smtClean="0">
                <a:solidFill>
                  <a:schemeClr val="tx1"/>
                </a:solidFill>
              </a:rPr>
              <a:t>jazykového prejavu a na </a:t>
            </a:r>
            <a:r>
              <a:rPr lang="sk-SK" sz="2000" b="1" dirty="0" smtClean="0">
                <a:solidFill>
                  <a:schemeClr val="tx1"/>
                </a:solidFill>
              </a:rPr>
              <a:t>autorský zámer.</a:t>
            </a:r>
          </a:p>
          <a:p>
            <a:pPr algn="just"/>
            <a:endParaRPr lang="sk-SK" sz="2000" b="1" dirty="0" smtClean="0">
              <a:solidFill>
                <a:schemeClr val="tx1"/>
              </a:solidFill>
            </a:endParaRPr>
          </a:p>
          <a:p>
            <a:pPr algn="l"/>
            <a:r>
              <a:rPr lang="sk-SK" sz="2000" b="1" dirty="0" smtClean="0">
                <a:solidFill>
                  <a:srgbClr val="FF0000"/>
                </a:solidFill>
              </a:rPr>
              <a:t>4 </a:t>
            </a:r>
            <a:r>
              <a:rPr lang="sk-SK" sz="2000" b="1" dirty="0">
                <a:solidFill>
                  <a:srgbClr val="FF0000"/>
                </a:solidFill>
              </a:rPr>
              <a:t>základné slohové postupy:</a:t>
            </a:r>
          </a:p>
          <a:p>
            <a:pPr algn="l"/>
            <a:r>
              <a:rPr lang="sk-SK" sz="2000" b="1" dirty="0">
                <a:solidFill>
                  <a:srgbClr val="FF0000"/>
                </a:solidFill>
              </a:rPr>
              <a:t>1. </a:t>
            </a:r>
            <a:r>
              <a:rPr lang="sk-SK" sz="2000" b="1" dirty="0" smtClean="0">
                <a:solidFill>
                  <a:srgbClr val="FF0000"/>
                </a:solidFill>
              </a:rPr>
              <a:t>informačný </a:t>
            </a:r>
            <a:r>
              <a:rPr lang="sk-SK" sz="2000" b="1" dirty="0" smtClean="0">
                <a:solidFill>
                  <a:schemeClr val="tx1"/>
                </a:solidFill>
              </a:rPr>
              <a:t>(zámer: sprostredkovať informácie)</a:t>
            </a:r>
            <a:endParaRPr lang="sk-SK" sz="2000" b="1" dirty="0">
              <a:solidFill>
                <a:schemeClr val="tx1"/>
              </a:solidFill>
            </a:endParaRPr>
          </a:p>
          <a:p>
            <a:pPr algn="l"/>
            <a:r>
              <a:rPr lang="sk-SK" sz="2000" b="1" dirty="0">
                <a:solidFill>
                  <a:srgbClr val="FF0000"/>
                </a:solidFill>
              </a:rPr>
              <a:t>2. </a:t>
            </a:r>
            <a:r>
              <a:rPr lang="sk-SK" sz="2000" b="1" dirty="0" smtClean="0">
                <a:solidFill>
                  <a:srgbClr val="FF0000"/>
                </a:solidFill>
              </a:rPr>
              <a:t>výkladový </a:t>
            </a:r>
            <a:r>
              <a:rPr lang="sk-SK" sz="2000" b="1" dirty="0" smtClean="0">
                <a:solidFill>
                  <a:schemeClr val="tx1"/>
                </a:solidFill>
              </a:rPr>
              <a:t>(zámer: objektívne vysvetliť)</a:t>
            </a:r>
            <a:endParaRPr lang="sk-SK" sz="2000" b="1" dirty="0">
              <a:solidFill>
                <a:schemeClr val="tx1"/>
              </a:solidFill>
            </a:endParaRPr>
          </a:p>
          <a:p>
            <a:pPr algn="l"/>
            <a:r>
              <a:rPr lang="sk-SK" sz="2000" b="1" dirty="0">
                <a:solidFill>
                  <a:srgbClr val="FF0000"/>
                </a:solidFill>
              </a:rPr>
              <a:t>3. </a:t>
            </a:r>
            <a:r>
              <a:rPr lang="sk-SK" sz="2000" b="1" dirty="0" smtClean="0">
                <a:solidFill>
                  <a:srgbClr val="FF0000"/>
                </a:solidFill>
              </a:rPr>
              <a:t>opisný </a:t>
            </a:r>
            <a:r>
              <a:rPr lang="sk-SK" sz="2000" b="1" dirty="0" smtClean="0">
                <a:solidFill>
                  <a:schemeClr val="tx1"/>
                </a:solidFill>
              </a:rPr>
              <a:t>(zámer: vymenovať znaky a vlastnosti) </a:t>
            </a:r>
            <a:endParaRPr lang="sk-SK" sz="2000" b="1" dirty="0">
              <a:solidFill>
                <a:schemeClr val="tx1"/>
              </a:solidFill>
            </a:endParaRPr>
          </a:p>
          <a:p>
            <a:pPr algn="l"/>
            <a:r>
              <a:rPr lang="sk-SK" sz="2000" b="1" dirty="0">
                <a:solidFill>
                  <a:srgbClr val="FF0000"/>
                </a:solidFill>
              </a:rPr>
              <a:t>4. </a:t>
            </a:r>
            <a:r>
              <a:rPr lang="sk-SK" sz="2000" b="1" dirty="0" smtClean="0">
                <a:solidFill>
                  <a:srgbClr val="FF0000"/>
                </a:solidFill>
              </a:rPr>
              <a:t>rozprávací </a:t>
            </a:r>
            <a:r>
              <a:rPr lang="sk-SK" sz="2000" b="1" dirty="0" smtClean="0">
                <a:solidFill>
                  <a:schemeClr val="tx1"/>
                </a:solidFill>
              </a:rPr>
              <a:t>(zámer: podať príbeh)</a:t>
            </a:r>
          </a:p>
          <a:p>
            <a:pPr algn="l"/>
            <a:endParaRPr lang="sk-SK" sz="2000" b="1" dirty="0">
              <a:solidFill>
                <a:schemeClr val="tx1"/>
              </a:solidFill>
            </a:endParaRPr>
          </a:p>
          <a:p>
            <a:pPr algn="l"/>
            <a:r>
              <a:rPr lang="sk-SK" sz="2000" dirty="0">
                <a:solidFill>
                  <a:schemeClr val="tx1"/>
                </a:solidFill>
              </a:rPr>
              <a:t>· uplatňujú sa v </a:t>
            </a:r>
            <a:r>
              <a:rPr lang="sk-SK" sz="2000" dirty="0" smtClean="0">
                <a:solidFill>
                  <a:schemeClr val="tx1"/>
                </a:solidFill>
              </a:rPr>
              <a:t>slohových </a:t>
            </a:r>
            <a:r>
              <a:rPr lang="sk-SK" sz="2000" dirty="0">
                <a:solidFill>
                  <a:schemeClr val="tx1"/>
                </a:solidFill>
              </a:rPr>
              <a:t>žánroch (útvaroch</a:t>
            </a:r>
            <a:r>
              <a:rPr lang="sk-SK" sz="2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sk-SK" sz="2000" b="1" dirty="0">
                <a:solidFill>
                  <a:schemeClr val="tx1"/>
                </a:solidFill>
              </a:rPr>
              <a:t>Slohový útvar (žáner) </a:t>
            </a:r>
            <a:r>
              <a:rPr lang="sk-SK" sz="2000" dirty="0">
                <a:solidFill>
                  <a:schemeClr val="tx1"/>
                </a:solidFill>
              </a:rPr>
              <a:t>je konkrétny, uzavretý, hotový jazykový celok, v ktorom sa obsahové prvky usporiadali na základe istého slohového postupu.</a:t>
            </a:r>
          </a:p>
          <a:p>
            <a:pPr algn="just"/>
            <a:endParaRPr lang="sk-SK" sz="2000" dirty="0">
              <a:solidFill>
                <a:schemeClr val="tx1"/>
              </a:solidFill>
            </a:endParaRP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· ak </a:t>
            </a:r>
            <a:r>
              <a:rPr lang="sk-SK" sz="2000" dirty="0" smtClean="0">
                <a:solidFill>
                  <a:schemeClr val="tx1"/>
                </a:solidFill>
              </a:rPr>
              <a:t>sa v slohovom útvare využíva </a:t>
            </a:r>
            <a:r>
              <a:rPr lang="sk-SK" sz="2000" dirty="0">
                <a:solidFill>
                  <a:schemeClr val="tx1"/>
                </a:solidFill>
              </a:rPr>
              <a:t>viac slohových postupov, nazývame ich hybridné (zmiešané slohové útvary)</a:t>
            </a:r>
          </a:p>
        </p:txBody>
      </p:sp>
    </p:spTree>
    <p:extLst>
      <p:ext uri="{BB962C8B-B14F-4D97-AF65-F5344CB8AC3E}">
        <p14:creationId xmlns:p14="http://schemas.microsoft.com/office/powerpoint/2010/main" val="100926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 idx="4294967295"/>
          </p:nvPr>
        </p:nvSpPr>
        <p:spPr>
          <a:xfrm>
            <a:off x="611560" y="332656"/>
            <a:ext cx="8280920" cy="72008"/>
          </a:xfrm>
        </p:spPr>
        <p:txBody>
          <a:bodyPr>
            <a:noAutofit/>
          </a:bodyPr>
          <a:lstStyle/>
          <a:p>
            <a:pPr algn="l"/>
            <a:r>
              <a:rPr lang="sk-SK" sz="18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 smtClean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  <a:t/>
            </a:r>
            <a:br>
              <a:rPr lang="sk-SK" sz="1800" dirty="0">
                <a:solidFill>
                  <a:srgbClr val="343131"/>
                </a:solidFill>
                <a:latin typeface="+mn-lt"/>
                <a:ea typeface="Times New Roman"/>
                <a:cs typeface="Times New Roman"/>
              </a:rPr>
            </a:br>
            <a:r>
              <a:rPr lang="sk-SK" sz="2400" b="1" dirty="0" smtClean="0">
                <a:solidFill>
                  <a:srgbClr val="FF0000"/>
                </a:solidFill>
                <a:effectLst/>
                <a:latin typeface="+mn-lt"/>
                <a:ea typeface="Times New Roman"/>
                <a:cs typeface="Times New Roman"/>
              </a:rPr>
              <a:t>1. Informačný slohový postup</a:t>
            </a:r>
            <a:endParaRPr lang="sk-SK" sz="2400" b="1" dirty="0" smtClean="0">
              <a:solidFill>
                <a:srgbClr val="FF0000"/>
              </a:solidFill>
              <a:effectLst/>
              <a:latin typeface="+mn-lt"/>
              <a:ea typeface="Calibri"/>
              <a:cs typeface="Times New Roman"/>
            </a:endParaRPr>
          </a:p>
          <a:p>
            <a:pPr algn="l"/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Vyznačuje sa jednoduchosťou. Snaha zahrnúť do jednej výpovede čo najväčšie množstvo faktov. </a:t>
            </a:r>
            <a:r>
              <a:rPr lang="sk-SK" sz="20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Nič nevysvetľuje, iba konštatuje.</a:t>
            </a:r>
            <a:br>
              <a:rPr lang="sk-SK" sz="20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Informácia </a:t>
            </a:r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je najzákladnejšou jednotkou tohto postupu. Základné údaje informácie sú -čo, kde, kedy, kto, prečo, ako. Býva stručná, aktuálna a objektívna.</a:t>
            </a:r>
            <a:b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 </a:t>
            </a:r>
            <a:b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Uplatňuje sa v slohových útvaroch</a:t>
            </a:r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: </a:t>
            </a:r>
            <a:r>
              <a:rPr lang="sk-SK" sz="20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správa, oznámenie</a:t>
            </a:r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>, hlásenie, pozvanie, plagát, inzerát, telegram, list, zápisnica, protokol, bežné rozhovory.</a:t>
            </a:r>
            <a:b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/>
            </a:r>
            <a:br>
              <a:rPr lang="sk-SK" sz="2000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400" b="1" dirty="0" smtClean="0">
                <a:solidFill>
                  <a:srgbClr val="FF0000"/>
                </a:solidFill>
                <a:effectLst/>
                <a:latin typeface="+mn-lt"/>
                <a:ea typeface="Times New Roman"/>
                <a:cs typeface="Times New Roman"/>
              </a:rPr>
              <a:t>2. Rozprávací slohový postup</a:t>
            </a:r>
            <a:br>
              <a:rPr lang="sk-SK" sz="2400" b="1" dirty="0" smtClean="0">
                <a:solidFill>
                  <a:srgbClr val="FF0000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dirty="0">
                <a:ea typeface="Times New Roman"/>
                <a:cs typeface="Times New Roman"/>
              </a:rPr>
              <a:t>Najbohatší slohový postup. </a:t>
            </a:r>
            <a:br>
              <a:rPr lang="sk-SK" sz="2000" dirty="0">
                <a:ea typeface="Times New Roman"/>
                <a:cs typeface="Times New Roman"/>
              </a:rPr>
            </a:br>
            <a:r>
              <a:rPr lang="sk-SK" sz="2000" dirty="0" smtClean="0">
                <a:ea typeface="Times New Roman"/>
                <a:cs typeface="Times New Roman"/>
              </a:rPr>
              <a:t>Rozprávanie </a:t>
            </a:r>
            <a:r>
              <a:rPr lang="sk-SK" sz="2000" dirty="0">
                <a:ea typeface="Times New Roman"/>
                <a:cs typeface="Times New Roman"/>
              </a:rPr>
              <a:t>oboznamuje čitateľa s nejakým príbehom, udalosťou. </a:t>
            </a:r>
            <a:r>
              <a:rPr lang="sk-SK" sz="2000" dirty="0" smtClean="0">
                <a:ea typeface="Times New Roman"/>
                <a:cs typeface="Times New Roman"/>
              </a:rPr>
              <a:t>Pri rozprávaní </a:t>
            </a:r>
            <a:r>
              <a:rPr lang="sk-SK" sz="2000" dirty="0">
                <a:ea typeface="Times New Roman"/>
                <a:cs typeface="Times New Roman"/>
              </a:rPr>
              <a:t>sa </a:t>
            </a:r>
            <a:r>
              <a:rPr lang="sk-SK" sz="2000" dirty="0" smtClean="0">
                <a:ea typeface="Times New Roman"/>
                <a:cs typeface="Times New Roman"/>
              </a:rPr>
              <a:t>zachytáva </a:t>
            </a:r>
            <a:r>
              <a:rPr lang="sk-SK" sz="2000" dirty="0">
                <a:ea typeface="Times New Roman"/>
                <a:cs typeface="Times New Roman"/>
              </a:rPr>
              <a:t>dej aj s okolnosťami, ktoré s tým súvisia</a:t>
            </a:r>
            <a:r>
              <a:rPr lang="sk-SK" sz="2000" dirty="0" smtClean="0">
                <a:ea typeface="Times New Roman"/>
                <a:cs typeface="Times New Roman"/>
              </a:rPr>
              <a:t>.</a:t>
            </a:r>
            <a:br>
              <a:rPr lang="sk-SK" sz="2000" dirty="0" smtClean="0">
                <a:ea typeface="Times New Roman"/>
                <a:cs typeface="Times New Roman"/>
              </a:rPr>
            </a:br>
            <a:r>
              <a:rPr lang="sk-SK" sz="2000" dirty="0" smtClean="0">
                <a:effectLst/>
                <a:latin typeface="+mn-lt"/>
                <a:ea typeface="Times New Roman"/>
                <a:cs typeface="Times New Roman"/>
              </a:rPr>
              <a:t>Charakteristickými črtami je </a:t>
            </a:r>
            <a:r>
              <a:rPr lang="sk-SK" sz="2000" b="1" dirty="0" smtClean="0">
                <a:effectLst/>
                <a:latin typeface="+mn-lt"/>
                <a:ea typeface="Times New Roman"/>
                <a:cs typeface="Times New Roman"/>
              </a:rPr>
              <a:t>časová následnosť </a:t>
            </a:r>
            <a:r>
              <a:rPr lang="sk-SK" sz="2000" dirty="0" smtClean="0">
                <a:effectLst/>
                <a:latin typeface="+mn-lt"/>
                <a:ea typeface="Times New Roman"/>
                <a:cs typeface="Times New Roman"/>
              </a:rPr>
              <a:t>a príčinná súvislosť deja, objektívnosť alebo subjektívnosť. </a:t>
            </a:r>
            <a:r>
              <a:rPr lang="sk-SK" sz="2000" b="1" dirty="0" smtClean="0">
                <a:effectLst/>
                <a:latin typeface="+mn-lt"/>
                <a:ea typeface="Times New Roman"/>
                <a:cs typeface="Times New Roman"/>
              </a:rPr>
              <a:t>Každý príbeh je jedinečný, neopakovateľný.</a:t>
            </a:r>
            <a:r>
              <a:rPr lang="sk-SK" sz="18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/>
            </a:r>
            <a:br>
              <a:rPr lang="sk-SK" sz="18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18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  <a:t/>
            </a:r>
            <a:br>
              <a:rPr lang="sk-SK" sz="1800" b="1" dirty="0" smtClean="0">
                <a:solidFill>
                  <a:srgbClr val="343131"/>
                </a:solidFill>
                <a:effectLst/>
                <a:latin typeface="+mn-lt"/>
                <a:ea typeface="Times New Roman"/>
                <a:cs typeface="Times New Roman"/>
              </a:rPr>
            </a:br>
            <a:r>
              <a:rPr lang="sk-SK" sz="2000" b="1" dirty="0" smtClean="0"/>
              <a:t>Uplatňuje </a:t>
            </a:r>
            <a:r>
              <a:rPr lang="sk-SK" sz="2000" b="1" dirty="0"/>
              <a:t>sa v </a:t>
            </a:r>
            <a:r>
              <a:rPr lang="sk-SK" sz="2000" b="1" dirty="0" smtClean="0"/>
              <a:t>umeleckých </a:t>
            </a:r>
            <a:r>
              <a:rPr lang="sk-SK" sz="2000" b="1" dirty="0"/>
              <a:t>textoch </a:t>
            </a:r>
            <a:r>
              <a:rPr lang="sk-SK" sz="2000" dirty="0"/>
              <a:t>(rozprávka, povesť, poviedka, novela, román), </a:t>
            </a:r>
            <a:r>
              <a:rPr lang="sk-SK" sz="2000" b="1" dirty="0"/>
              <a:t>v publicistických beletristických žánroch </a:t>
            </a:r>
            <a:r>
              <a:rPr lang="sk-SK" sz="2000" dirty="0"/>
              <a:t>(fejtón, reportáž,..) </a:t>
            </a:r>
            <a:r>
              <a:rPr lang="sk-SK" sz="2000" b="1" dirty="0"/>
              <a:t>a v hovorovom </a:t>
            </a:r>
            <a:r>
              <a:rPr lang="sk-SK" sz="2000" b="1" dirty="0" smtClean="0"/>
              <a:t>štýle (rozprávanie)</a:t>
            </a:r>
            <a:r>
              <a:rPr lang="sk-SK" sz="2000" dirty="0" smtClean="0"/>
              <a:t>.</a:t>
            </a:r>
            <a:r>
              <a:rPr lang="sk-SK" sz="2000" dirty="0"/>
              <a:t/>
            </a:r>
            <a:br>
              <a:rPr lang="sk-SK" sz="2000" dirty="0"/>
            </a:br>
            <a:endParaRPr lang="sk-SK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0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51520" y="116632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3</a:t>
            </a:r>
            <a:r>
              <a:rPr lang="sk-SK" sz="2400" b="1" dirty="0">
                <a:solidFill>
                  <a:srgbClr val="FF0000"/>
                </a:solidFill>
              </a:rPr>
              <a:t>. Opisný slohový </a:t>
            </a:r>
            <a:r>
              <a:rPr lang="sk-SK" sz="2400" b="1" dirty="0" smtClean="0">
                <a:solidFill>
                  <a:srgbClr val="FF0000"/>
                </a:solidFill>
              </a:rPr>
              <a:t>postup</a:t>
            </a:r>
          </a:p>
          <a:p>
            <a:pPr algn="just"/>
            <a:r>
              <a:rPr lang="sk-SK" sz="2000" dirty="0" smtClean="0"/>
              <a:t>Vzniká </a:t>
            </a:r>
            <a:r>
              <a:rPr lang="sk-SK" sz="2000" dirty="0"/>
              <a:t>tak, že </a:t>
            </a:r>
            <a:r>
              <a:rPr lang="sk-SK" sz="2000" dirty="0" smtClean="0"/>
              <a:t>autor </a:t>
            </a:r>
            <a:r>
              <a:rPr lang="sk-SK" sz="2000" dirty="0"/>
              <a:t>vyberá pre svoj prejav vonkajšie alebo vnútorné znaky, črty a vlastnosti osoby, veci alebo javu a zachytí ich tak, ako ich vidí vlastným okom</a:t>
            </a:r>
            <a:r>
              <a:rPr lang="sk-SK" sz="2000" dirty="0" smtClean="0"/>
              <a:t>.</a:t>
            </a:r>
            <a:r>
              <a:rPr lang="sk-SK" sz="2000" b="1" dirty="0"/>
              <a:t> </a:t>
            </a:r>
            <a:r>
              <a:rPr lang="sk-SK" sz="2000" b="1" dirty="0" smtClean="0"/>
              <a:t>  </a:t>
            </a:r>
          </a:p>
          <a:p>
            <a:pPr algn="just"/>
            <a:r>
              <a:rPr lang="sk-SK" sz="2000" b="1" dirty="0" smtClean="0"/>
              <a:t>Funkcia </a:t>
            </a:r>
            <a:r>
              <a:rPr lang="sk-SK" sz="2000" b="1" dirty="0"/>
              <a:t>opisu je čo najpresnejšie a najnázornejšie slovami vystihnúť</a:t>
            </a:r>
            <a:r>
              <a:rPr lang="sk-SK" sz="2000" dirty="0"/>
              <a:t> (zobraziť) </a:t>
            </a:r>
            <a:r>
              <a:rPr lang="sk-SK" sz="2000" b="1" dirty="0"/>
              <a:t>predmet, jav, </a:t>
            </a:r>
            <a:r>
              <a:rPr lang="sk-SK" sz="2000" b="1" dirty="0" smtClean="0"/>
              <a:t>...</a:t>
            </a:r>
          </a:p>
          <a:p>
            <a:pPr algn="just"/>
            <a:r>
              <a:rPr lang="sk-SK" sz="2000" dirty="0" smtClean="0"/>
              <a:t>Jednotlivé znaky predmetu radí autor </a:t>
            </a:r>
            <a:r>
              <a:rPr lang="sk-SK" sz="2000" b="1" dirty="0" smtClean="0"/>
              <a:t>v logickej línii </a:t>
            </a:r>
            <a:r>
              <a:rPr lang="sk-SK" sz="2000" dirty="0" smtClean="0"/>
              <a:t>postupu.</a:t>
            </a:r>
          </a:p>
          <a:p>
            <a:pPr algn="just"/>
            <a:r>
              <a:rPr lang="sk-SK" sz="2000" dirty="0" smtClean="0"/>
              <a:t>Vystihuje podobu objektívne, ale i subjektívne (náladový opis)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Uplatňuje sa v slohových útvaroch:</a:t>
            </a:r>
          </a:p>
          <a:p>
            <a:pPr algn="just"/>
            <a:r>
              <a:rPr lang="sk-SK" sz="2000" b="1" dirty="0"/>
              <a:t>opis</a:t>
            </a:r>
            <a:r>
              <a:rPr lang="sk-SK" sz="2000" dirty="0"/>
              <a:t>, návod, životopis, posudok, charakteristika, reportáž.</a:t>
            </a:r>
          </a:p>
          <a:p>
            <a:endParaRPr lang="sk-SK" sz="2000" dirty="0"/>
          </a:p>
          <a:p>
            <a:r>
              <a:rPr lang="sk-SK" sz="2000" dirty="0" smtClean="0"/>
              <a:t>· </a:t>
            </a:r>
            <a:r>
              <a:rPr lang="sk-SK" sz="2000" dirty="0">
                <a:solidFill>
                  <a:srgbClr val="FF0000"/>
                </a:solidFill>
              </a:rPr>
              <a:t>delenie:</a:t>
            </a:r>
          </a:p>
          <a:p>
            <a:r>
              <a:rPr lang="sk-SK" sz="2000" dirty="0"/>
              <a:t>1. a) jednoduchý</a:t>
            </a:r>
          </a:p>
          <a:p>
            <a:r>
              <a:rPr lang="sk-SK" sz="2000" dirty="0" smtClean="0"/>
              <a:t>     b</a:t>
            </a:r>
            <a:r>
              <a:rPr lang="sk-SK" sz="2000" dirty="0"/>
              <a:t>) umelecký (náladový)</a:t>
            </a:r>
          </a:p>
          <a:p>
            <a:r>
              <a:rPr lang="sk-SK" sz="2000" dirty="0" smtClean="0"/>
              <a:t>     c</a:t>
            </a:r>
            <a:r>
              <a:rPr lang="sk-SK" sz="2000" dirty="0"/>
              <a:t>) odborný (vedecký)</a:t>
            </a:r>
          </a:p>
          <a:p>
            <a:r>
              <a:rPr lang="sk-SK" sz="2000" dirty="0"/>
              <a:t>2. </a:t>
            </a:r>
            <a:r>
              <a:rPr lang="sk-SK" sz="2000" dirty="0" smtClean="0"/>
              <a:t> a</a:t>
            </a:r>
            <a:r>
              <a:rPr lang="sk-SK" sz="2000" dirty="0"/>
              <a:t>) statický</a:t>
            </a:r>
          </a:p>
          <a:p>
            <a:r>
              <a:rPr lang="sk-SK" sz="2000" dirty="0" smtClean="0"/>
              <a:t>     b</a:t>
            </a:r>
            <a:r>
              <a:rPr lang="sk-SK" sz="2000" dirty="0"/>
              <a:t>) </a:t>
            </a:r>
            <a:r>
              <a:rPr lang="sk-SK" sz="2000" dirty="0" smtClean="0"/>
              <a:t>dynamický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06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395536" y="260648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Jazykové </a:t>
            </a:r>
            <a:r>
              <a:rPr lang="sk-SK" sz="2000" b="1" dirty="0"/>
              <a:t>prostriedky opisu</a:t>
            </a:r>
          </a:p>
          <a:p>
            <a:r>
              <a:rPr lang="sk-SK" sz="2000" dirty="0"/>
              <a:t>· najčastejšie – prídavné, podstatné mená, príslovky (spôsobu, miery), slovesá (v dynamickom)</a:t>
            </a:r>
          </a:p>
          <a:p>
            <a:r>
              <a:rPr lang="sk-SK" sz="2000" dirty="0"/>
              <a:t>· v opise záleží na výbere slov (najpresnejšie vystihnutie podstaty) – preto používame synonymický </a:t>
            </a:r>
            <a:r>
              <a:rPr lang="sk-SK" sz="2000" dirty="0" smtClean="0"/>
              <a:t>slovník</a:t>
            </a:r>
          </a:p>
          <a:p>
            <a:endParaRPr lang="sk-SK" sz="2000" dirty="0"/>
          </a:p>
          <a:p>
            <a:r>
              <a:rPr lang="sk-SK" sz="2000" b="1" i="1" dirty="0"/>
              <a:t>Štylizácia opisu</a:t>
            </a:r>
          </a:p>
          <a:p>
            <a:r>
              <a:rPr lang="sk-SK" sz="2000" dirty="0"/>
              <a:t>· statický:</a:t>
            </a:r>
          </a:p>
          <a:p>
            <a:r>
              <a:rPr lang="sk-SK" sz="2000" dirty="0"/>
              <a:t>· menné pomenovania (prídavné, podstatné mená)</a:t>
            </a:r>
          </a:p>
          <a:p>
            <a:r>
              <a:rPr lang="sk-SK" sz="2000" dirty="0"/>
              <a:t>· pasívum = trpný rod</a:t>
            </a:r>
          </a:p>
          <a:p>
            <a:r>
              <a:rPr lang="sk-SK" sz="2000" dirty="0"/>
              <a:t>· </a:t>
            </a:r>
            <a:r>
              <a:rPr lang="sk-SK" sz="2000" dirty="0" err="1"/>
              <a:t>polovetné</a:t>
            </a:r>
            <a:r>
              <a:rPr lang="sk-SK" sz="2000" dirty="0"/>
              <a:t> konštrukcie (príčastia, prechodníky</a:t>
            </a:r>
            <a:r>
              <a:rPr lang="sk-SK" sz="2000" dirty="0" smtClean="0"/>
              <a:t>)</a:t>
            </a:r>
          </a:p>
          <a:p>
            <a:endParaRPr lang="sk-SK" sz="2000" dirty="0" smtClean="0"/>
          </a:p>
          <a:p>
            <a:r>
              <a:rPr lang="sk-SK" sz="2000" dirty="0"/>
              <a:t>· dynamický:</a:t>
            </a:r>
          </a:p>
          <a:p>
            <a:r>
              <a:rPr lang="sk-SK" sz="2000" dirty="0"/>
              <a:t>· slovesné pomenovania (činnostné)</a:t>
            </a:r>
          </a:p>
          <a:p>
            <a:r>
              <a:rPr lang="sk-SK" sz="2000" dirty="0"/>
              <a:t>· opis pracovného postupu (recepty, návody) píšeme v 1. osobe množného čísla oznamovací spôsob alebo 2. osobe množného čísla rozkazovací spôsob (prípadne v 2. osobe jednotného čísla rozkazovací spôsob)</a:t>
            </a:r>
          </a:p>
          <a:p>
            <a:r>
              <a:rPr lang="sk-SK" sz="2000" dirty="0"/>
              <a:t>· časová postupnosť nutná</a:t>
            </a:r>
          </a:p>
          <a:p>
            <a:r>
              <a:rPr lang="sk-SK" sz="2000" dirty="0"/>
              <a:t>· dynamizujúce prvky – na upútanie pozornosti (všimneme si, zbadáme, upúta nás; zámerné vynechávanie slovies)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930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16704" y="548679"/>
            <a:ext cx="8431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CHARAKTERISTIKA</a:t>
            </a:r>
            <a:endParaRPr lang="sk-SK" sz="2000" b="1" dirty="0"/>
          </a:p>
          <a:p>
            <a:r>
              <a:rPr lang="sk-SK" sz="2000" dirty="0"/>
              <a:t>· druh opisu, ktorý vystihuje charakteristické (podstatné, typické) znaky osôb, zvierat, vecí, javov, ...</a:t>
            </a:r>
          </a:p>
          <a:p>
            <a:r>
              <a:rPr lang="sk-SK" sz="2000" dirty="0"/>
              <a:t>· na jej základe zaraďujeme ľudí, zvieratá, veci, javy, ... do skupín, skupiny porovnávame</a:t>
            </a:r>
          </a:p>
          <a:p>
            <a:r>
              <a:rPr lang="sk-SK" sz="2000" dirty="0"/>
              <a:t>· súhrn rovnakých a rozlišovacích znakov</a:t>
            </a:r>
          </a:p>
          <a:p>
            <a:r>
              <a:rPr lang="sk-SK" sz="2000" dirty="0"/>
              <a:t>· je to tiež výpočet záujmov, vlastností, vzťahov</a:t>
            </a:r>
          </a:p>
          <a:p>
            <a:r>
              <a:rPr lang="sk-SK" sz="2000" dirty="0"/>
              <a:t>· rozdelenie:</a:t>
            </a:r>
          </a:p>
          <a:p>
            <a:r>
              <a:rPr lang="sk-SK" sz="2000" dirty="0"/>
              <a:t>1. priama – prídavné mená, pomenúvame priamo vlastnosti</a:t>
            </a:r>
          </a:p>
          <a:p>
            <a:r>
              <a:rPr lang="sk-SK" sz="2000" dirty="0"/>
              <a:t>2. nepriama – opis konania, z ktorého vyvodíme závery</a:t>
            </a:r>
          </a:p>
          <a:p>
            <a:r>
              <a:rPr lang="sk-SK" sz="2000" dirty="0"/>
              <a:t>· porovnávací opis a charakteristika:</a:t>
            </a:r>
          </a:p>
          <a:p>
            <a:r>
              <a:rPr lang="sk-SK" sz="2000" dirty="0"/>
              <a:t>· niektoré povolania na ňom založené</a:t>
            </a:r>
          </a:p>
        </p:txBody>
      </p:sp>
    </p:spTree>
    <p:extLst>
      <p:ext uri="{BB962C8B-B14F-4D97-AF65-F5344CB8AC3E}">
        <p14:creationId xmlns:p14="http://schemas.microsoft.com/office/powerpoint/2010/main" val="19697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51520" y="116632"/>
            <a:ext cx="856895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4. Výkladový slohový postup </a:t>
            </a:r>
          </a:p>
          <a:p>
            <a:pPr algn="just"/>
            <a:r>
              <a:rPr lang="sk-SK" sz="2000" dirty="0" smtClean="0"/>
              <a:t>Výkladovým slohovým postupom sú písané učebnice. Cieľom výkladu je vysvetliť nejaký technický alebo spoločenský problém, poučiť o nejakej veci.</a:t>
            </a:r>
          </a:p>
          <a:p>
            <a:pPr algn="just"/>
            <a:r>
              <a:rPr lang="sk-SK" sz="2000" b="1" dirty="0" smtClean="0"/>
              <a:t>Výklad analyzuje</a:t>
            </a:r>
            <a:r>
              <a:rPr lang="sk-SK" sz="2000" dirty="0" smtClean="0"/>
              <a:t>, porovnáva, rozširuje nové poznatky, poúča. Dôležitá je objektívnosť.</a:t>
            </a:r>
          </a:p>
          <a:p>
            <a:pPr algn="just"/>
            <a:r>
              <a:rPr lang="sk-SK" sz="2000" dirty="0" smtClean="0"/>
              <a:t>Zachytáva  </a:t>
            </a:r>
            <a:r>
              <a:rPr lang="sk-SK" sz="2000" b="1" dirty="0" smtClean="0"/>
              <a:t>vnútorné vzťahy </a:t>
            </a:r>
            <a:r>
              <a:rPr lang="sk-SK" sz="2000" dirty="0" smtClean="0"/>
              <a:t>(príčinné, dôsledkové) medzi faktami. Aby bol jasný, využívajú sa schémy, grafy,... Vo výklade sa vyskytuje trpný rod (pasívne tvary slovies).</a:t>
            </a:r>
            <a:r>
              <a:rPr lang="sk-SK" sz="2000" dirty="0"/>
              <a:t> </a:t>
            </a:r>
            <a:endParaRPr lang="sk-SK" sz="2000" dirty="0" smtClean="0"/>
          </a:p>
          <a:p>
            <a:pPr algn="just"/>
            <a:r>
              <a:rPr lang="sk-SK" sz="2000" b="1" dirty="0" smtClean="0"/>
              <a:t>Úvaha interpretuje </a:t>
            </a:r>
            <a:r>
              <a:rPr lang="sk-SK" sz="2000" dirty="0" smtClean="0"/>
              <a:t>už vyskúmané, </a:t>
            </a:r>
            <a:r>
              <a:rPr lang="sk-SK" sz="2000" b="1" dirty="0" smtClean="0"/>
              <a:t>subjektívne hodnotí </a:t>
            </a:r>
            <a:r>
              <a:rPr lang="sk-SK" sz="2000" dirty="0" smtClean="0"/>
              <a:t>známe fakty.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Vyskytuje sa v písomných </a:t>
            </a:r>
            <a:r>
              <a:rPr lang="sk-SK" sz="2000" b="1" dirty="0"/>
              <a:t>útvaroch náučného </a:t>
            </a:r>
            <a:r>
              <a:rPr lang="sk-SK" sz="2000" b="1" dirty="0" smtClean="0"/>
              <a:t>štýlu </a:t>
            </a:r>
            <a:r>
              <a:rPr lang="sk-SK" sz="2000" dirty="0" smtClean="0"/>
              <a:t>(</a:t>
            </a:r>
            <a:r>
              <a:rPr lang="sk-SK" sz="2000" b="1" dirty="0" smtClean="0"/>
              <a:t>výklad</a:t>
            </a:r>
            <a:r>
              <a:rPr lang="sk-SK" sz="2000" dirty="0"/>
              <a:t>, štúdia,...), v </a:t>
            </a:r>
            <a:r>
              <a:rPr lang="sk-SK" sz="2000" dirty="0" smtClean="0"/>
              <a:t>analytických </a:t>
            </a:r>
            <a:r>
              <a:rPr lang="sk-SK" sz="2000" b="1" dirty="0"/>
              <a:t>článkoch publicistického štýlu </a:t>
            </a:r>
            <a:r>
              <a:rPr lang="sk-SK" sz="2000" dirty="0"/>
              <a:t>(úvaha, recenzia,...) + </a:t>
            </a:r>
            <a:r>
              <a:rPr lang="sk-SK" sz="2000" b="1" dirty="0"/>
              <a:t>referát, prednáška, kritika, diskusný príspevok, úvodník.</a:t>
            </a:r>
          </a:p>
          <a:p>
            <a:pPr algn="just"/>
            <a:endParaRPr lang="sk-SK" sz="20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46691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590</Words>
  <Application>Microsoft Office PowerPoint</Application>
  <PresentationFormat>Předvádění na obrazovce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systému Office</vt:lpstr>
      <vt:lpstr>Slohový postup</vt:lpstr>
      <vt:lpstr>                      1. Informačný slohový postup Vyznačuje sa jednoduchosťou. Snaha zahrnúť do jednej výpovede čo najväčšie množstvo faktov. Nič nevysvetľuje, iba konštatuje. Informácia je najzákladnejšou jednotkou tohto postupu. Základné údaje informácie sú -čo, kde, kedy, kto, prečo, ako. Býva stručná, aktuálna a objektívna.   Uplatňuje sa v slohových útvaroch: správa, oznámenie, hlásenie, pozvanie, plagát, inzerát, telegram, list, zápisnica, protokol, bežné rozhovory.  2. Rozprávací slohový postup Najbohatší slohový postup.  Rozprávanie oboznamuje čitateľa s nejakým príbehom, udalosťou. Pri rozprávaní sa zachytáva dej aj s okolnosťami, ktoré s tým súvisia. Charakteristickými črtami je časová následnosť a príčinná súvislosť deja, objektívnosť alebo subjektívnosť. Každý príbeh je jedinečný, neopakovateľný.  Uplatňuje sa v umeleckých textoch (rozprávka, povesť, poviedka, novela, román), v publicistických beletristických žánroch (fejtón, reportáž,..) a v hovorovom štýle (rozprávanie). 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Slohový postup</dc:title>
  <dc:creator>Kristína Vargová</dc:creator>
  <cp:lastModifiedBy>Kristína Vargová</cp:lastModifiedBy>
  <cp:revision>21</cp:revision>
  <dcterms:created xsi:type="dcterms:W3CDTF">2017-08-03T11:14:54Z</dcterms:created>
  <dcterms:modified xsi:type="dcterms:W3CDTF">2019-03-06T21:43:51Z</dcterms:modified>
</cp:coreProperties>
</file>