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9" r:id="rId3"/>
    <p:sldId id="268" r:id="rId4"/>
    <p:sldId id="270" r:id="rId5"/>
    <p:sldId id="257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2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46" d="100"/>
          <a:sy n="46" d="100"/>
        </p:scale>
        <p:origin x="-1002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Zaoblený obdĺžni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Zaoblený obdĺžni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Zaoblený obdĺžni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Zaoblený obdĺžni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3C76F1-F729-4406-AE57-3262F70D4530}" type="datetimeFigureOut">
              <a:rPr lang="sk-SK" smtClean="0"/>
              <a:pPr/>
              <a:t>26. 11. 2018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2032769-5217-40BF-902E-328C17BE3F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785786" y="2000240"/>
            <a:ext cx="7772400" cy="4572000"/>
          </a:xfrm>
        </p:spPr>
        <p:txBody>
          <a:bodyPr/>
          <a:lstStyle/>
          <a:p>
            <a:r>
              <a:rPr lang="sk-SK" sz="3200" dirty="0" smtClean="0">
                <a:hlinkClick r:id="rId2" action="ppaction://hlinksldjump"/>
              </a:rPr>
              <a:t>Ako a mení farba</a:t>
            </a:r>
            <a:endParaRPr lang="sk-SK" sz="3200" dirty="0" smtClean="0"/>
          </a:p>
          <a:p>
            <a:r>
              <a:rPr lang="sk-SK" sz="3200" dirty="0" smtClean="0">
                <a:hlinkClick r:id="rId3" action="ppaction://hlinksldjump"/>
              </a:rPr>
              <a:t>Farebné svetlo</a:t>
            </a:r>
            <a:endParaRPr lang="sk-SK" sz="3200" dirty="0" smtClean="0"/>
          </a:p>
          <a:p>
            <a:r>
              <a:rPr lang="sk-SK" sz="3200" dirty="0" smtClean="0">
                <a:hlinkClick r:id="rId4" action="ppaction://hlinksldjump"/>
              </a:rPr>
              <a:t>Farebné pigmenty</a:t>
            </a:r>
            <a:endParaRPr lang="sk-SK" sz="3200" dirty="0" smtClean="0"/>
          </a:p>
          <a:p>
            <a:r>
              <a:rPr lang="sk-SK" sz="3200" dirty="0" smtClean="0">
                <a:hlinkClick r:id="rId5" action="ppaction://hlinksldjump"/>
              </a:rPr>
              <a:t>Miešanie farieb</a:t>
            </a:r>
            <a:endParaRPr lang="sk-SK" sz="3200" dirty="0" smtClean="0"/>
          </a:p>
          <a:p>
            <a:r>
              <a:rPr lang="sk-SK" sz="3200" dirty="0" smtClean="0">
                <a:hlinkClick r:id="rId6" action="ppaction://hlinksldjump"/>
              </a:rPr>
              <a:t>Teplé a studené farby</a:t>
            </a:r>
            <a:endParaRPr lang="sk-SK" sz="3200" dirty="0" smtClean="0"/>
          </a:p>
          <a:p>
            <a:r>
              <a:rPr lang="sk-SK" sz="3200" dirty="0" smtClean="0">
                <a:hlinkClick r:id="rId7" action="ppaction://hlinksldjump"/>
              </a:rPr>
              <a:t>Farebný kontrast</a:t>
            </a:r>
            <a:endParaRPr lang="sk-SK" sz="3200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Ako sa mení farba</a:t>
            </a:r>
          </a:p>
        </p:txBody>
      </p:sp>
      <p:sp>
        <p:nvSpPr>
          <p:cNvPr id="3" name="Tlačidlo akcie: Domov 2">
            <a:hlinkClick r:id="rId2" action="ppaction://hlinksldjump" highlightClick="1"/>
          </p:cNvPr>
          <p:cNvSpPr/>
          <p:nvPr/>
        </p:nvSpPr>
        <p:spPr>
          <a:xfrm>
            <a:off x="7786710" y="357166"/>
            <a:ext cx="357190" cy="357190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lačidlo akcie: Späť alebo Predchádzajúci 3">
            <a:hlinkClick r:id="" action="ppaction://hlinkshowjump?jump=previousslide" highlightClick="1"/>
          </p:cNvPr>
          <p:cNvSpPr/>
          <p:nvPr/>
        </p:nvSpPr>
        <p:spPr>
          <a:xfrm>
            <a:off x="7429520" y="357166"/>
            <a:ext cx="357190" cy="357190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8143900" y="357166"/>
            <a:ext cx="357190" cy="357190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85704"/>
            <a:ext cx="8136904" cy="5400871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971600" y="1647037"/>
            <a:ext cx="735089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sz="2800" dirty="0">
                <a:solidFill>
                  <a:srgbClr val="002060"/>
                </a:solidFill>
                <a:latin typeface="Arial" pitchFamily="34" charset="0"/>
                <a:ea typeface="Calibri"/>
                <a:cs typeface="Arial" pitchFamily="34" charset="0"/>
              </a:rPr>
              <a:t>V prírode môžeme niekedy pozorovať </a:t>
            </a:r>
            <a:r>
              <a:rPr lang="sk-SK" sz="2800" dirty="0" smtClean="0">
                <a:solidFill>
                  <a:srgbClr val="002060"/>
                </a:solidFill>
                <a:latin typeface="Arial" pitchFamily="34" charset="0"/>
                <a:ea typeface="Calibri"/>
                <a:cs typeface="Arial" pitchFamily="34" charset="0"/>
              </a:rPr>
              <a:t>očarujúci prírodný </a:t>
            </a:r>
            <a:r>
              <a:rPr lang="sk-SK" sz="2800" dirty="0">
                <a:solidFill>
                  <a:srgbClr val="002060"/>
                </a:solidFill>
                <a:latin typeface="Arial" pitchFamily="34" charset="0"/>
                <a:ea typeface="Calibri"/>
                <a:cs typeface="Arial" pitchFamily="34" charset="0"/>
              </a:rPr>
              <a:t>jav – </a:t>
            </a:r>
            <a:r>
              <a:rPr lang="sk-SK" sz="2800" dirty="0" smtClean="0">
                <a:solidFill>
                  <a:srgbClr val="002060"/>
                </a:solidFill>
                <a:latin typeface="Arial" pitchFamily="34" charset="0"/>
                <a:ea typeface="Calibri"/>
                <a:cs typeface="Arial" pitchFamily="34" charset="0"/>
              </a:rPr>
              <a:t>dúhu.</a:t>
            </a:r>
          </a:p>
          <a:p>
            <a:pPr algn="ctr">
              <a:spcAft>
                <a:spcPts val="0"/>
              </a:spcAft>
            </a:pPr>
            <a:endParaRPr lang="sk-SK" sz="2800" dirty="0">
              <a:solidFill>
                <a:schemeClr val="bg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spcAft>
                <a:spcPts val="0"/>
              </a:spcAft>
            </a:pPr>
            <a:endParaRPr lang="sk-SK" sz="2800" dirty="0" smtClean="0">
              <a:solidFill>
                <a:schemeClr val="bg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spcAft>
                <a:spcPts val="0"/>
              </a:spcAft>
            </a:pPr>
            <a:endParaRPr lang="sk-SK" sz="2800" dirty="0">
              <a:solidFill>
                <a:schemeClr val="bg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spcAft>
                <a:spcPts val="0"/>
              </a:spcAft>
            </a:pPr>
            <a:endParaRPr lang="sk-SK" sz="2800" dirty="0" smtClean="0">
              <a:solidFill>
                <a:schemeClr val="bg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spcAft>
                <a:spcPts val="0"/>
              </a:spcAft>
            </a:pPr>
            <a:endParaRPr lang="sk-SK" sz="2800" dirty="0">
              <a:solidFill>
                <a:schemeClr val="bg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spcAft>
                <a:spcPts val="0"/>
              </a:spcAft>
            </a:pPr>
            <a:endParaRPr lang="sk-SK" sz="2800" dirty="0" smtClean="0">
              <a:solidFill>
                <a:schemeClr val="bg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spcAft>
                <a:spcPts val="0"/>
              </a:spcAft>
            </a:pPr>
            <a:endParaRPr lang="sk-SK" sz="2800" dirty="0" smtClean="0">
              <a:solidFill>
                <a:schemeClr val="bg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spcAft>
                <a:spcPts val="0"/>
              </a:spcAft>
            </a:pPr>
            <a:r>
              <a:rPr lang="sk-SK" sz="2800" dirty="0" smtClean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Ako </a:t>
            </a:r>
            <a:r>
              <a:rPr lang="sk-SK" sz="2800" dirty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tento </a:t>
            </a:r>
            <a:r>
              <a:rPr lang="sk-SK" sz="2800" dirty="0" smtClean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nádherný </a:t>
            </a:r>
            <a:r>
              <a:rPr lang="sk-SK" sz="2800" dirty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farebný oblúk vzniká? </a:t>
            </a:r>
          </a:p>
          <a:p>
            <a:endParaRPr lang="sk-SK" dirty="0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6" y="818634"/>
            <a:ext cx="8661166" cy="5867941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788540" y="1484784"/>
            <a:ext cx="7638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sz="32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Rozložením </a:t>
            </a:r>
            <a:r>
              <a:rPr lang="sk-SK" sz="32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bieleho slnečného </a:t>
            </a:r>
            <a:r>
              <a:rPr lang="sk-SK" sz="32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svetla </a:t>
            </a:r>
            <a:endParaRPr lang="sk-SK" sz="3200" dirty="0" smtClean="0">
              <a:solidFill>
                <a:srgbClr val="002060"/>
              </a:solidFill>
              <a:latin typeface="Arial"/>
              <a:ea typeface="Calibri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sk-SK" sz="32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cez </a:t>
            </a:r>
            <a:r>
              <a:rPr lang="sk-SK" sz="32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kvapky vody v atmosfére.</a:t>
            </a:r>
            <a:endParaRPr lang="sk-SK" sz="3200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endParaRPr lang="sk-SK" sz="3200" dirty="0"/>
          </a:p>
        </p:txBody>
      </p:sp>
      <p:sp>
        <p:nvSpPr>
          <p:cNvPr id="13" name="BlokTextu 12"/>
          <p:cNvSpPr txBox="1"/>
          <p:nvPr/>
        </p:nvSpPr>
        <p:spPr>
          <a:xfrm>
            <a:off x="971600" y="4869160"/>
            <a:ext cx="7529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sz="32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Podobne ako pri vzniku dúhy slnečné svetlo môžeme rozložiť aj pomocou skla</a:t>
            </a:r>
            <a:r>
              <a:rPr lang="sk-SK" sz="32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.</a:t>
            </a:r>
            <a:endParaRPr lang="sk-SK" sz="3200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8964" y="714356"/>
            <a:ext cx="7772400" cy="1143000"/>
          </a:xfrm>
        </p:spPr>
        <p:txBody>
          <a:bodyPr/>
          <a:lstStyle/>
          <a:p>
            <a:pPr algn="r"/>
            <a:r>
              <a:rPr lang="sk-SK" dirty="0" smtClean="0"/>
              <a:t>Farebné svetlá</a:t>
            </a:r>
          </a:p>
        </p:txBody>
      </p:sp>
      <p:sp>
        <p:nvSpPr>
          <p:cNvPr id="3" name="Tlačidlo akcie: Domov 2">
            <a:hlinkClick r:id="rId2" action="ppaction://hlinksldjump" highlightClick="1"/>
          </p:cNvPr>
          <p:cNvSpPr/>
          <p:nvPr/>
        </p:nvSpPr>
        <p:spPr>
          <a:xfrm>
            <a:off x="7786710" y="357166"/>
            <a:ext cx="357190" cy="357190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lačidlo akcie: Späť alebo Predchádzajúci 3">
            <a:hlinkClick r:id="" action="ppaction://hlinkshowjump?jump=previousslide" highlightClick="1"/>
          </p:cNvPr>
          <p:cNvSpPr/>
          <p:nvPr/>
        </p:nvSpPr>
        <p:spPr>
          <a:xfrm>
            <a:off x="7429520" y="357166"/>
            <a:ext cx="357190" cy="357190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8143900" y="357166"/>
            <a:ext cx="357190" cy="357190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5761"/>
            <a:ext cx="4807016" cy="5935734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179512" y="535761"/>
            <a:ext cx="4807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>
                <a:solidFill>
                  <a:schemeClr val="bg1"/>
                </a:solidFill>
                <a:latin typeface="Arial"/>
                <a:ea typeface="Calibri"/>
              </a:rPr>
              <a:t>Keď prejde slnečný lúč (biele svetlo) cez priehľadný hranol, rozloží sa na farby dúhy </a:t>
            </a:r>
            <a:r>
              <a:rPr lang="sk-SK" sz="2800" dirty="0" smtClean="0">
                <a:solidFill>
                  <a:schemeClr val="bg1"/>
                </a:solidFill>
                <a:latin typeface="Arial"/>
                <a:ea typeface="Calibri"/>
              </a:rPr>
              <a:t>-       </a:t>
            </a:r>
            <a:r>
              <a:rPr lang="sk-SK" sz="2800" dirty="0">
                <a:solidFill>
                  <a:schemeClr val="bg1"/>
                </a:solidFill>
                <a:latin typeface="Arial"/>
                <a:ea typeface="Calibri"/>
              </a:rPr>
              <a:t>farebné spektrum.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90668" y="5123293"/>
            <a:ext cx="4464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Teda biele svetlo sa skladá z rôznych farebných svetiel.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5292080" y="2351643"/>
            <a:ext cx="360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Arial" pitchFamily="34" charset="0"/>
                <a:cs typeface="Arial" pitchFamily="34" charset="0"/>
              </a:rPr>
              <a:t>Základné z nich sú:</a:t>
            </a:r>
          </a:p>
          <a:p>
            <a:endParaRPr lang="sk-SK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sk-SK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červené</a:t>
            </a:r>
          </a:p>
          <a:p>
            <a:pPr algn="ctr"/>
            <a:endParaRPr lang="sk-SK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sk-SK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zelené</a:t>
            </a:r>
          </a:p>
          <a:p>
            <a:pPr algn="ctr"/>
            <a:endParaRPr lang="sk-SK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sk-SK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indigovomodré</a:t>
            </a:r>
            <a:endParaRPr lang="sk-SK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sk-SK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83568" y="2132855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sz="2800" dirty="0">
                <a:latin typeface="Arial"/>
                <a:ea typeface="Calibri"/>
                <a:cs typeface="Times New Roman"/>
              </a:rPr>
              <a:t>Skúsme v tmavej miestnosti  miešať </a:t>
            </a:r>
            <a:endParaRPr lang="sk-SK" sz="2800" dirty="0" smtClean="0">
              <a:latin typeface="Arial"/>
              <a:ea typeface="Calibri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sk-SK" sz="2800" dirty="0" smtClean="0">
                <a:latin typeface="Arial"/>
                <a:ea typeface="Calibri"/>
                <a:cs typeface="Times New Roman"/>
              </a:rPr>
              <a:t>tieto </a:t>
            </a:r>
            <a:r>
              <a:rPr lang="sk-SK" sz="2800" dirty="0">
                <a:latin typeface="Arial"/>
                <a:ea typeface="Calibri"/>
                <a:cs typeface="Times New Roman"/>
              </a:rPr>
              <a:t>tri </a:t>
            </a:r>
            <a:r>
              <a:rPr lang="sk-SK" sz="2800" dirty="0" smtClean="0">
                <a:latin typeface="Arial"/>
                <a:ea typeface="Calibri"/>
                <a:cs typeface="Times New Roman"/>
              </a:rPr>
              <a:t>svetlá.</a:t>
            </a:r>
            <a:endParaRPr lang="sk-SK" sz="2800" dirty="0">
              <a:latin typeface="Calibri"/>
              <a:ea typeface="Calibri"/>
              <a:cs typeface="Times New Roman"/>
            </a:endParaRPr>
          </a:p>
          <a:p>
            <a:endParaRPr lang="sk-SK" sz="2800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61" y="507580"/>
            <a:ext cx="6622205" cy="4635543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432803" y="5143123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Miešaním základných - primárnych svetiel </a:t>
            </a:r>
          </a:p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vznikajú</a:t>
            </a:r>
          </a:p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druhotné – sekundárne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farebné svetlá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02" y="188237"/>
            <a:ext cx="7534612" cy="527422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1" y="5462465"/>
            <a:ext cx="7750059" cy="114914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76702" y="5462465"/>
            <a:ext cx="7534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Zmiešaním troch základných farebných svetiel vznikne biele svetlo.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lačidlo akcie: Domov 7">
            <a:hlinkClick r:id="rId5" action="ppaction://hlinksldjump" highlightClick="1"/>
          </p:cNvPr>
          <p:cNvSpPr/>
          <p:nvPr/>
        </p:nvSpPr>
        <p:spPr>
          <a:xfrm>
            <a:off x="7884366" y="6184175"/>
            <a:ext cx="357190" cy="357190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lačidlo akcie: Späť alebo Predchádzajúci 8">
            <a:hlinkClick r:id="" action="ppaction://hlinkshowjump?jump=previousslide" highlightClick="1"/>
          </p:cNvPr>
          <p:cNvSpPr/>
          <p:nvPr/>
        </p:nvSpPr>
        <p:spPr>
          <a:xfrm>
            <a:off x="7527176" y="6184175"/>
            <a:ext cx="357190" cy="357190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Tlačidlo akcie: Dopredu alebo Ďalej 9">
            <a:hlinkClick r:id="" action="ppaction://hlinkshowjump?jump=nextslide" highlightClick="1"/>
          </p:cNvPr>
          <p:cNvSpPr/>
          <p:nvPr/>
        </p:nvSpPr>
        <p:spPr>
          <a:xfrm>
            <a:off x="8241556" y="6184175"/>
            <a:ext cx="357190" cy="357190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6" y="285093"/>
            <a:ext cx="1944618" cy="19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Farebné pigmenty</a:t>
            </a:r>
          </a:p>
        </p:txBody>
      </p:sp>
      <p:sp>
        <p:nvSpPr>
          <p:cNvPr id="3" name="Tlačidlo akcie: Domov 2">
            <a:hlinkClick r:id="rId2" action="ppaction://hlinksldjump" highlightClick="1"/>
          </p:cNvPr>
          <p:cNvSpPr/>
          <p:nvPr/>
        </p:nvSpPr>
        <p:spPr>
          <a:xfrm>
            <a:off x="7786710" y="357166"/>
            <a:ext cx="357190" cy="357190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lačidlo akcie: Späť alebo Predchádzajúci 3">
            <a:hlinkClick r:id="" action="ppaction://hlinkshowjump?jump=previousslide" highlightClick="1"/>
          </p:cNvPr>
          <p:cNvSpPr/>
          <p:nvPr/>
        </p:nvSpPr>
        <p:spPr>
          <a:xfrm>
            <a:off x="7429520" y="357166"/>
            <a:ext cx="357190" cy="357190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8143900" y="357166"/>
            <a:ext cx="357190" cy="357190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467544" y="1381418"/>
            <a:ext cx="803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Pri farbách – farebných pigmentoch je to opačne: 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-324544" y="2064433"/>
            <a:ext cx="54360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Základné - primárne farby</a:t>
            </a:r>
          </a:p>
          <a:p>
            <a:pPr algn="ctr"/>
            <a:r>
              <a:rPr lang="sk-SK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žltá</a:t>
            </a:r>
          </a:p>
          <a:p>
            <a:pPr algn="ctr"/>
            <a:r>
              <a:rPr lang="sk-SK" sz="2800" dirty="0">
                <a:solidFill>
                  <a:srgbClr val="FF2582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sk-SK" sz="2800" dirty="0" smtClean="0">
                <a:solidFill>
                  <a:srgbClr val="FF2582"/>
                </a:solidFill>
                <a:latin typeface="Arial" pitchFamily="34" charset="0"/>
                <a:cs typeface="Arial" pitchFamily="34" charset="0"/>
              </a:rPr>
              <a:t>urpurová</a:t>
            </a:r>
          </a:p>
          <a:p>
            <a:pPr algn="ctr"/>
            <a:r>
              <a:rPr lang="sk-SK" sz="2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azúrová</a:t>
            </a:r>
          </a:p>
          <a:p>
            <a:pPr algn="ctr"/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Druhotné - sekundárne farby</a:t>
            </a:r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červená</a:t>
            </a:r>
          </a:p>
          <a:p>
            <a:pPr algn="ctr"/>
            <a:r>
              <a:rPr lang="sk-SK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zelená</a:t>
            </a:r>
          </a:p>
          <a:p>
            <a:pPr algn="ctr"/>
            <a:r>
              <a:rPr lang="sk-SK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indigovomodrá</a:t>
            </a:r>
            <a:endParaRPr lang="sk-SK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62041"/>
            <a:ext cx="4010307" cy="3972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Miešanie farieb</a:t>
            </a:r>
            <a:endParaRPr lang="sk-SK" dirty="0"/>
          </a:p>
        </p:txBody>
      </p:sp>
      <p:sp>
        <p:nvSpPr>
          <p:cNvPr id="3" name="Tlačidlo akcie: Domov 2">
            <a:hlinkClick r:id="rId2" action="ppaction://hlinksldjump" highlightClick="1"/>
          </p:cNvPr>
          <p:cNvSpPr/>
          <p:nvPr/>
        </p:nvSpPr>
        <p:spPr>
          <a:xfrm>
            <a:off x="7786710" y="357166"/>
            <a:ext cx="357190" cy="357190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lačidlo akcie: Späť alebo Predchádzajúci 3">
            <a:hlinkClick r:id="" action="ppaction://hlinkshowjump?jump=previousslide" highlightClick="1"/>
          </p:cNvPr>
          <p:cNvSpPr/>
          <p:nvPr/>
        </p:nvSpPr>
        <p:spPr>
          <a:xfrm>
            <a:off x="7429520" y="357166"/>
            <a:ext cx="357190" cy="357190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8143900" y="357166"/>
            <a:ext cx="357190" cy="357190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5057143" cy="496190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121291" y="1772816"/>
            <a:ext cx="379590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 – primárna, základná farba</a:t>
            </a: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S – sekundárna farba vzniká zmiešaním dvoch primárnych</a:t>
            </a:r>
          </a:p>
          <a:p>
            <a:endParaRPr lang="sk-SK" sz="2000" dirty="0">
              <a:latin typeface="Arial" pitchFamily="34" charset="0"/>
              <a:cs typeface="Arial" pitchFamily="34" charset="0"/>
            </a:endParaRPr>
          </a:p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T – terciárna farba vzniká zmiešaním primárnej a najbližšej sekundárnej</a:t>
            </a: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Primárne farby nemožno namiešať zo žiadnych iných</a:t>
            </a:r>
          </a:p>
          <a:p>
            <a:endParaRPr lang="sk-SK" sz="2000" dirty="0">
              <a:latin typeface="Arial" pitchFamily="34" charset="0"/>
              <a:cs typeface="Arial" pitchFamily="34" charset="0"/>
            </a:endParaRPr>
          </a:p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Ostatné farby možno vytvoriť zmiešaním dvoch susedných farieb po oboch stranách</a:t>
            </a:r>
          </a:p>
          <a:p>
            <a:endParaRPr lang="sk-SK" sz="2000" dirty="0">
              <a:latin typeface="Arial" pitchFamily="34" charset="0"/>
              <a:cs typeface="Arial" pitchFamily="34" charset="0"/>
            </a:endParaRP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endParaRPr lang="sk-SK" sz="2000" dirty="0">
              <a:latin typeface="Arial" pitchFamily="34" charset="0"/>
              <a:cs typeface="Arial" pitchFamily="34" charset="0"/>
            </a:endParaRP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endParaRPr lang="sk-SK" sz="2000" dirty="0">
              <a:latin typeface="Arial" pitchFamily="34" charset="0"/>
              <a:cs typeface="Arial" pitchFamily="34" charset="0"/>
            </a:endParaRP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endParaRPr lang="sk-SK" sz="2000" dirty="0">
              <a:latin typeface="Arial" pitchFamily="34" charset="0"/>
              <a:cs typeface="Arial" pitchFamily="34" charset="0"/>
            </a:endParaRP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endParaRPr lang="sk-SK" sz="2000" dirty="0">
              <a:latin typeface="Arial" pitchFamily="34" charset="0"/>
              <a:cs typeface="Arial" pitchFamily="34" charset="0"/>
            </a:endParaRP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endParaRPr lang="sk-SK" sz="2000" dirty="0">
              <a:latin typeface="Arial" pitchFamily="34" charset="0"/>
              <a:cs typeface="Arial" pitchFamily="34" charset="0"/>
            </a:endParaRPr>
          </a:p>
          <a:p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5" y="1484784"/>
            <a:ext cx="8764459" cy="5150034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583847" y="1638224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Vznik sekundárnych: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83847" y="3937970"/>
            <a:ext cx="36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Vznik terciárnych: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Obrázo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8" y="1482350"/>
            <a:ext cx="8778653" cy="5109176"/>
          </a:xfrm>
          <a:prstGeom prst="rect">
            <a:avLst/>
          </a:prstGeom>
        </p:spPr>
      </p:pic>
      <p:sp>
        <p:nvSpPr>
          <p:cNvPr id="16" name="BlokTextu 15"/>
          <p:cNvSpPr txBox="1"/>
          <p:nvPr/>
        </p:nvSpPr>
        <p:spPr>
          <a:xfrm>
            <a:off x="217848" y="1455575"/>
            <a:ext cx="86993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Miešaním všetkých troch základných farieb dokopy (podľa toho, koľko ktorej pridáme) vzniknú farby ako okrová, hnedá, bordová, kaki, sivá až čierna (na tú však musia byť veľmi sýte základné pigmenty).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Obrázok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8" y="3331509"/>
            <a:ext cx="8163951" cy="846342"/>
          </a:xfrm>
          <a:prstGeom prst="rect">
            <a:avLst/>
          </a:prstGeom>
        </p:spPr>
      </p:pic>
      <p:sp>
        <p:nvSpPr>
          <p:cNvPr id="18" name="BlokTextu 17"/>
          <p:cNvSpPr txBox="1"/>
          <p:nvPr/>
        </p:nvSpPr>
        <p:spPr>
          <a:xfrm>
            <a:off x="583847" y="4199580"/>
            <a:ext cx="8069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Prirodzene, každá farba sa dá zosvetliť bielou a stmaviť čiernou. Pridaním bielej či čiernej farby však mnohé farby skôr viac „zosivejú“.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Obrázok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7" y="5721944"/>
            <a:ext cx="7706453" cy="724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389074"/>
            <a:ext cx="7772400" cy="1143000"/>
          </a:xfrm>
        </p:spPr>
        <p:txBody>
          <a:bodyPr/>
          <a:lstStyle/>
          <a:p>
            <a:pPr algn="ctr"/>
            <a:r>
              <a:rPr lang="sk-SK" dirty="0" smtClean="0"/>
              <a:t>Teplé a studené farby</a:t>
            </a:r>
            <a:endParaRPr lang="sk-SK" dirty="0"/>
          </a:p>
        </p:txBody>
      </p:sp>
      <p:sp>
        <p:nvSpPr>
          <p:cNvPr id="3" name="Tlačidlo akcie: Domov 2">
            <a:hlinkClick r:id="rId2" action="ppaction://hlinksldjump" highlightClick="1"/>
          </p:cNvPr>
          <p:cNvSpPr/>
          <p:nvPr/>
        </p:nvSpPr>
        <p:spPr>
          <a:xfrm>
            <a:off x="7786710" y="357166"/>
            <a:ext cx="357190" cy="357190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lačidlo akcie: Späť alebo Predchádzajúci 3">
            <a:hlinkClick r:id="" action="ppaction://hlinkshowjump?jump=previousslide" highlightClick="1"/>
          </p:cNvPr>
          <p:cNvSpPr/>
          <p:nvPr/>
        </p:nvSpPr>
        <p:spPr>
          <a:xfrm>
            <a:off x="7429520" y="357166"/>
            <a:ext cx="357190" cy="357190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8143900" y="357166"/>
            <a:ext cx="357190" cy="357190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79889"/>
            <a:ext cx="8039796" cy="401989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1043608" y="1879889"/>
            <a:ext cx="7278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Niektoré farby v nás vzbudzujú pocit chladu a v prírode sú typické pre chladné javy.</a:t>
            </a:r>
            <a:endParaRPr lang="sk-SK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3" y="1628800"/>
            <a:ext cx="8287554" cy="4765344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794705" y="1664444"/>
            <a:ext cx="7817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Niektoré farby sú zas typické pre teplé a horúce prírodné javy a predmety a vzbudzujú v nás pocit tepla. </a:t>
            </a:r>
            <a:endParaRPr lang="sk-SK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9" y="777999"/>
            <a:ext cx="8377911" cy="5960977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685799" y="801373"/>
            <a:ext cx="7817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Farby teda môžeme rozdeliť na </a:t>
            </a:r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teplé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studené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. 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Obrázo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91" y="1405166"/>
            <a:ext cx="5212612" cy="5212612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301619" y="2241757"/>
            <a:ext cx="26129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V teplých farbách prevažuje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žltá a červená základná zložka,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v studených farbách modrá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9916" y="95909"/>
            <a:ext cx="7772400" cy="1143000"/>
          </a:xfrm>
        </p:spPr>
        <p:txBody>
          <a:bodyPr/>
          <a:lstStyle/>
          <a:p>
            <a:pPr algn="ctr"/>
            <a:r>
              <a:rPr lang="sk-SK" dirty="0" smtClean="0"/>
              <a:t>Farebný kontrast</a:t>
            </a:r>
            <a:endParaRPr lang="sk-SK" dirty="0"/>
          </a:p>
        </p:txBody>
      </p:sp>
      <p:sp>
        <p:nvSpPr>
          <p:cNvPr id="3" name="Tlačidlo akcie: Domov 2">
            <a:hlinkClick r:id="rId2" action="ppaction://hlinksldjump" highlightClick="1"/>
          </p:cNvPr>
          <p:cNvSpPr/>
          <p:nvPr/>
        </p:nvSpPr>
        <p:spPr>
          <a:xfrm>
            <a:off x="7786710" y="357166"/>
            <a:ext cx="357190" cy="357190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lačidlo akcie: Späť alebo Predchádzajúci 3">
            <a:hlinkClick r:id="" action="ppaction://hlinkshowjump?jump=previousslide" highlightClick="1"/>
          </p:cNvPr>
          <p:cNvSpPr/>
          <p:nvPr/>
        </p:nvSpPr>
        <p:spPr>
          <a:xfrm>
            <a:off x="7429520" y="357166"/>
            <a:ext cx="357190" cy="357190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8143900" y="357166"/>
            <a:ext cx="357190" cy="357190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290549" y="1484784"/>
            <a:ext cx="703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Kontrast – úplná odlišnosť, protiklad, opak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051720" y="2229407"/>
            <a:ext cx="2543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Tónový kontrast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008603" y="2228187"/>
            <a:ext cx="2313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Farebný kontrast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04" y="3182293"/>
            <a:ext cx="6719659" cy="3502295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5" y="1410400"/>
            <a:ext cx="7385474" cy="5169832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49" y="3006393"/>
            <a:ext cx="3582033" cy="3582033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644015" y="1053896"/>
            <a:ext cx="77101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Najväčší kontrast je medzi farbami,</a:t>
            </a:r>
          </a:p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ktoré ležia v tomto farebnom kruhu oproti sebe. Tieto opačné farby voláme aj doplnkové, čiže komplementárne farby.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51" y="2869777"/>
            <a:ext cx="1599512" cy="3578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jetok">
  <a:themeElements>
    <a:clrScheme name="Vlastná 40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2060"/>
      </a:hlink>
      <a:folHlink>
        <a:srgbClr val="FF0000"/>
      </a:folHlink>
    </a:clrScheme>
    <a:fontScheme name="Majetok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ajetok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644</TotalTime>
  <Words>345</Words>
  <Application>Microsoft Office PowerPoint</Application>
  <PresentationFormat>Prezentácia na obrazovke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Majetok</vt:lpstr>
      <vt:lpstr>Obsah</vt:lpstr>
      <vt:lpstr>Ako sa mení farba</vt:lpstr>
      <vt:lpstr>Farebné svetlá</vt:lpstr>
      <vt:lpstr>Prezentácia programu PowerPoint</vt:lpstr>
      <vt:lpstr>Farebné pigmenty</vt:lpstr>
      <vt:lpstr>Miešanie farieb</vt:lpstr>
      <vt:lpstr>Teplé a studené farby</vt:lpstr>
      <vt:lpstr>Farebný kontrast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Teória farieb</dc:title>
  <dc:creator>Ziak 3</dc:creator>
  <cp:lastModifiedBy>Guest</cp:lastModifiedBy>
  <cp:revision>66</cp:revision>
  <dcterms:created xsi:type="dcterms:W3CDTF">2014-02-05T13:33:35Z</dcterms:created>
  <dcterms:modified xsi:type="dcterms:W3CDTF">2018-11-26T06:58:44Z</dcterms:modified>
</cp:coreProperties>
</file>