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7" r:id="rId11"/>
    <p:sldId id="270" r:id="rId12"/>
    <p:sldId id="265" r:id="rId13"/>
    <p:sldId id="267" r:id="rId14"/>
    <p:sldId id="274" r:id="rId15"/>
    <p:sldId id="268" r:id="rId16"/>
    <p:sldId id="269" r:id="rId17"/>
    <p:sldId id="271" r:id="rId18"/>
    <p:sldId id="272" r:id="rId19"/>
    <p:sldId id="273" r:id="rId20"/>
    <p:sldId id="275" r:id="rId21"/>
    <p:sldId id="278" r:id="rId22"/>
    <p:sldId id="283" r:id="rId23"/>
    <p:sldId id="280" r:id="rId24"/>
    <p:sldId id="281" r:id="rId25"/>
    <p:sldId id="282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Alifatické uhľovodíky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Testové úlohy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5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814. Na dôkaz dvojitej väzby v uhľovodíkoch je možné použiť:</a:t>
            </a:r>
          </a:p>
          <a:p>
            <a:r>
              <a:rPr lang="sk-SK" dirty="0"/>
              <a:t>a) </a:t>
            </a:r>
            <a:r>
              <a:rPr lang="sk-SK" dirty="0" smtClean="0"/>
              <a:t>škrob</a:t>
            </a:r>
            <a:endParaRPr lang="sk-SK" dirty="0"/>
          </a:p>
          <a:p>
            <a:r>
              <a:rPr lang="sk-SK" dirty="0"/>
              <a:t>b) </a:t>
            </a:r>
            <a:r>
              <a:rPr lang="sk-SK" dirty="0" smtClean="0"/>
              <a:t>plameňové skúšky</a:t>
            </a:r>
          </a:p>
          <a:p>
            <a:r>
              <a:rPr lang="sk-SK" dirty="0" smtClean="0"/>
              <a:t>c</a:t>
            </a:r>
            <a:r>
              <a:rPr lang="sk-SK" dirty="0"/>
              <a:t>) </a:t>
            </a:r>
            <a:r>
              <a:rPr lang="sk-SK" dirty="0" err="1" smtClean="0"/>
              <a:t>fenolftaleín</a:t>
            </a:r>
            <a:endParaRPr lang="sk-SK" dirty="0"/>
          </a:p>
          <a:p>
            <a:r>
              <a:rPr lang="sk-SK" dirty="0"/>
              <a:t>d) </a:t>
            </a:r>
            <a:r>
              <a:rPr lang="sk-SK" dirty="0" smtClean="0"/>
              <a:t>stanovenie hustoty</a:t>
            </a:r>
            <a:endParaRPr lang="sk-SK" dirty="0"/>
          </a:p>
          <a:p>
            <a:r>
              <a:rPr lang="sk-SK" dirty="0"/>
              <a:t>e) </a:t>
            </a:r>
            <a:r>
              <a:rPr lang="sk-SK" dirty="0" smtClean="0"/>
              <a:t>KMnO4</a:t>
            </a:r>
          </a:p>
          <a:p>
            <a:r>
              <a:rPr lang="sk-SK" dirty="0" smtClean="0"/>
              <a:t>f</a:t>
            </a:r>
            <a:r>
              <a:rPr lang="sk-SK" dirty="0"/>
              <a:t>) </a:t>
            </a:r>
            <a:r>
              <a:rPr lang="sk-SK" dirty="0" smtClean="0"/>
              <a:t>vápennú vodu</a:t>
            </a:r>
            <a:endParaRPr lang="sk-SK" dirty="0"/>
          </a:p>
          <a:p>
            <a:r>
              <a:rPr lang="sk-SK" dirty="0"/>
              <a:t>g</a:t>
            </a:r>
            <a:r>
              <a:rPr lang="sk-SK" dirty="0" smtClean="0"/>
              <a:t>) </a:t>
            </a:r>
            <a:r>
              <a:rPr lang="sk-SK" dirty="0" err="1" smtClean="0"/>
              <a:t>NaOH</a:t>
            </a:r>
            <a:endParaRPr lang="sk-SK" dirty="0"/>
          </a:p>
          <a:p>
            <a:r>
              <a:rPr lang="sk-SK" dirty="0" smtClean="0"/>
              <a:t>h) jodometriu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4235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E,H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79383" y="4606523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2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592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785. Pre </a:t>
            </a:r>
            <a:r>
              <a:rPr lang="sk-SK" b="1" dirty="0" err="1" smtClean="0"/>
              <a:t>alkány</a:t>
            </a:r>
            <a:r>
              <a:rPr lang="sk-SK" b="1" dirty="0" smtClean="0"/>
              <a:t> sú charakteristické reakcie:</a:t>
            </a:r>
            <a:endParaRPr lang="sk-SK" b="1" dirty="0"/>
          </a:p>
          <a:p>
            <a:r>
              <a:rPr lang="sk-SK" dirty="0" smtClean="0"/>
              <a:t>a) adičné</a:t>
            </a:r>
            <a:endParaRPr lang="sk-SK" dirty="0"/>
          </a:p>
          <a:p>
            <a:r>
              <a:rPr lang="sk-SK" dirty="0" smtClean="0"/>
              <a:t>b)polymerizačné</a:t>
            </a:r>
            <a:endParaRPr lang="sk-SK" dirty="0"/>
          </a:p>
          <a:p>
            <a:r>
              <a:rPr lang="sk-SK" dirty="0" smtClean="0"/>
              <a:t>c) hydratačné</a:t>
            </a:r>
          </a:p>
          <a:p>
            <a:r>
              <a:rPr lang="sk-SK" dirty="0" smtClean="0"/>
              <a:t>d) radikálové substitučné</a:t>
            </a:r>
            <a:endParaRPr lang="sk-SK" dirty="0"/>
          </a:p>
          <a:p>
            <a:r>
              <a:rPr lang="sk-SK" dirty="0" smtClean="0"/>
              <a:t>e) oxidačno-redukčné</a:t>
            </a:r>
          </a:p>
          <a:p>
            <a:r>
              <a:rPr lang="sk-SK" dirty="0" smtClean="0"/>
              <a:t>f) </a:t>
            </a:r>
            <a:r>
              <a:rPr lang="sk-SK" dirty="0" err="1" smtClean="0"/>
              <a:t>homolytické</a:t>
            </a:r>
            <a:endParaRPr lang="sk-SK" dirty="0"/>
          </a:p>
          <a:p>
            <a:r>
              <a:rPr lang="sk-SK" dirty="0" smtClean="0"/>
              <a:t>g) iónové</a:t>
            </a:r>
            <a:endParaRPr lang="sk-SK" dirty="0"/>
          </a:p>
          <a:p>
            <a:r>
              <a:rPr lang="sk-SK" dirty="0" smtClean="0"/>
              <a:t>h) pri vysokých teplotách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7321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D,F,H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664932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759. Vyberte izomér  1,2-dimetylbenzénu:</a:t>
            </a:r>
            <a:endParaRPr lang="sk-SK" b="1" dirty="0"/>
          </a:p>
          <a:p>
            <a:r>
              <a:rPr lang="sk-SK" dirty="0" smtClean="0"/>
              <a:t>a)</a:t>
            </a:r>
            <a:r>
              <a:rPr lang="sk-SK" dirty="0" err="1" smtClean="0"/>
              <a:t>etylbenzén</a:t>
            </a:r>
            <a:endParaRPr lang="sk-SK" dirty="0"/>
          </a:p>
          <a:p>
            <a:r>
              <a:rPr lang="sk-SK" dirty="0" smtClean="0"/>
              <a:t>b)</a:t>
            </a:r>
            <a:r>
              <a:rPr lang="sk-SK" dirty="0" err="1" smtClean="0"/>
              <a:t>p-xylén</a:t>
            </a:r>
            <a:endParaRPr lang="sk-SK" dirty="0"/>
          </a:p>
          <a:p>
            <a:r>
              <a:rPr lang="sk-SK" dirty="0" smtClean="0"/>
              <a:t>c) toluén</a:t>
            </a:r>
          </a:p>
          <a:p>
            <a:r>
              <a:rPr lang="sk-SK" dirty="0" smtClean="0"/>
              <a:t>d) </a:t>
            </a:r>
            <a:r>
              <a:rPr lang="sk-SK" dirty="0" err="1" smtClean="0"/>
              <a:t>o-krezol</a:t>
            </a:r>
            <a:endParaRPr lang="sk-SK" dirty="0"/>
          </a:p>
          <a:p>
            <a:r>
              <a:rPr lang="sk-SK" dirty="0" smtClean="0"/>
              <a:t>e) </a:t>
            </a:r>
            <a:r>
              <a:rPr lang="sk-SK" dirty="0" err="1" smtClean="0"/>
              <a:t>dietylbenzén</a:t>
            </a:r>
            <a:endParaRPr lang="sk-SK" dirty="0" smtClean="0"/>
          </a:p>
          <a:p>
            <a:r>
              <a:rPr lang="sk-SK" dirty="0" smtClean="0"/>
              <a:t>f) 1,3-dimetylcyklohexán</a:t>
            </a:r>
            <a:endParaRPr lang="sk-SK" dirty="0"/>
          </a:p>
          <a:p>
            <a:r>
              <a:rPr lang="sk-SK" dirty="0" smtClean="0"/>
              <a:t>g) </a:t>
            </a:r>
            <a:r>
              <a:rPr lang="sk-SK" dirty="0" err="1" smtClean="0"/>
              <a:t>vinylbenzén</a:t>
            </a:r>
            <a:endParaRPr lang="sk-SK" dirty="0"/>
          </a:p>
          <a:p>
            <a:r>
              <a:rPr lang="sk-SK" dirty="0" smtClean="0"/>
              <a:t>h) </a:t>
            </a:r>
            <a:r>
              <a:rPr lang="sk-SK" dirty="0" err="1" smtClean="0"/>
              <a:t>styrén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7321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A,B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685117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1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1" y="404664"/>
            <a:ext cx="8964489" cy="5577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b="1" dirty="0" smtClean="0"/>
              <a:t>769. </a:t>
            </a:r>
            <a:r>
              <a:rPr lang="sk-SK" b="1" dirty="0" err="1" smtClean="0"/>
              <a:t>Tautoméria</a:t>
            </a:r>
            <a:r>
              <a:rPr lang="sk-SK" b="1" dirty="0" smtClean="0"/>
              <a:t> je druh izomérie, ktorý znamená:</a:t>
            </a:r>
          </a:p>
          <a:p>
            <a:r>
              <a:rPr lang="sk-SK" dirty="0" smtClean="0"/>
              <a:t>a)prešmyk atómu vodíka v molekule</a:t>
            </a:r>
            <a:endParaRPr lang="sk-SK" dirty="0"/>
          </a:p>
          <a:p>
            <a:r>
              <a:rPr lang="sk-SK" dirty="0" smtClean="0"/>
              <a:t>b)presun poradia uhlíkových atómov</a:t>
            </a:r>
            <a:endParaRPr lang="sk-SK" dirty="0"/>
          </a:p>
          <a:p>
            <a:r>
              <a:rPr lang="sk-SK" dirty="0" smtClean="0"/>
              <a:t>c) </a:t>
            </a:r>
            <a:r>
              <a:rPr lang="sk-SK" dirty="0" err="1" smtClean="0"/>
              <a:t>delokalizáciu</a:t>
            </a:r>
            <a:r>
              <a:rPr lang="sk-SK" dirty="0" smtClean="0"/>
              <a:t> elektrónov</a:t>
            </a:r>
          </a:p>
          <a:p>
            <a:r>
              <a:rPr lang="sk-SK" dirty="0" smtClean="0"/>
              <a:t>d) polohu </a:t>
            </a:r>
            <a:r>
              <a:rPr lang="sk-SK" dirty="0" err="1" smtClean="0"/>
              <a:t>substituentov</a:t>
            </a:r>
            <a:r>
              <a:rPr lang="sk-SK" dirty="0" smtClean="0"/>
              <a:t> – CH3</a:t>
            </a:r>
            <a:endParaRPr lang="sk-SK" dirty="0"/>
          </a:p>
          <a:p>
            <a:r>
              <a:rPr lang="sk-SK" dirty="0" smtClean="0"/>
              <a:t>e) </a:t>
            </a:r>
            <a:r>
              <a:rPr lang="sk-SK" dirty="0" err="1" smtClean="0"/>
              <a:t>keto</a:t>
            </a:r>
            <a:r>
              <a:rPr lang="sk-SK" dirty="0" smtClean="0"/>
              <a:t>- alebo </a:t>
            </a:r>
            <a:r>
              <a:rPr lang="sk-SK" dirty="0" err="1" smtClean="0"/>
              <a:t>enol</a:t>
            </a:r>
            <a:r>
              <a:rPr lang="sk-SK" dirty="0" smtClean="0"/>
              <a:t>- usporiadanie</a:t>
            </a:r>
          </a:p>
          <a:p>
            <a:r>
              <a:rPr lang="sk-SK" dirty="0" smtClean="0"/>
              <a:t>f) že konštitučné izoméry sa líšia polohou vodíka a dvojitej väzby</a:t>
            </a:r>
          </a:p>
          <a:p>
            <a:r>
              <a:rPr lang="sk-SK" dirty="0" smtClean="0"/>
              <a:t>g) zlúčenina má štruktúru CH</a:t>
            </a:r>
            <a:r>
              <a:rPr lang="sk-SK" baseline="-25000" dirty="0" smtClean="0"/>
              <a:t>2</a:t>
            </a:r>
            <a:r>
              <a:rPr lang="sk-SK" dirty="0" smtClean="0"/>
              <a:t>=CH-OH ↔CH</a:t>
            </a:r>
            <a:r>
              <a:rPr lang="sk-SK" baseline="-25000" dirty="0" smtClean="0"/>
              <a:t>3</a:t>
            </a:r>
            <a:r>
              <a:rPr lang="sk-SK" dirty="0" smtClean="0"/>
              <a:t>-CHO</a:t>
            </a:r>
            <a:endParaRPr lang="sk-SK" dirty="0"/>
          </a:p>
          <a:p>
            <a:r>
              <a:rPr lang="sk-SK" dirty="0"/>
              <a:t>h) zlúčenina má štruktúru </a:t>
            </a:r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-CO-CH</a:t>
            </a:r>
            <a:r>
              <a:rPr lang="sk-SK" baseline="-25000" dirty="0" smtClean="0"/>
              <a:t>3</a:t>
            </a:r>
            <a:r>
              <a:rPr lang="sk-SK" dirty="0" smtClean="0"/>
              <a:t>↔CH</a:t>
            </a:r>
            <a:r>
              <a:rPr lang="sk-SK" baseline="-25000" dirty="0" smtClean="0"/>
              <a:t>3</a:t>
            </a:r>
            <a:r>
              <a:rPr lang="sk-SK" dirty="0" smtClean="0"/>
              <a:t>-CH</a:t>
            </a:r>
            <a:r>
              <a:rPr lang="sk-SK" baseline="-25000" dirty="0" smtClean="0"/>
              <a:t>2</a:t>
            </a:r>
            <a:r>
              <a:rPr lang="sk-SK" dirty="0" smtClean="0"/>
              <a:t>-OH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452320" y="5892224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A,E,F,G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7532784" y="5847966"/>
            <a:ext cx="1279231" cy="1098268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1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808. Sumárny vzorec C3H6 predstavuje uhľovodík:</a:t>
            </a:r>
            <a:endParaRPr lang="sk-SK" b="1" dirty="0"/>
          </a:p>
          <a:p>
            <a:r>
              <a:rPr lang="sk-SK" dirty="0" smtClean="0"/>
              <a:t>a) </a:t>
            </a:r>
            <a:r>
              <a:rPr lang="sk-SK" dirty="0" err="1" smtClean="0"/>
              <a:t>cyklopropán</a:t>
            </a:r>
            <a:endParaRPr lang="sk-SK" dirty="0"/>
          </a:p>
          <a:p>
            <a:r>
              <a:rPr lang="sk-SK" dirty="0" smtClean="0"/>
              <a:t>b) </a:t>
            </a:r>
            <a:r>
              <a:rPr lang="sk-SK" dirty="0" err="1" smtClean="0"/>
              <a:t>propenyl</a:t>
            </a:r>
            <a:endParaRPr lang="sk-SK" dirty="0"/>
          </a:p>
          <a:p>
            <a:r>
              <a:rPr lang="sk-SK" dirty="0" smtClean="0"/>
              <a:t>c) propán</a:t>
            </a:r>
          </a:p>
          <a:p>
            <a:r>
              <a:rPr lang="sk-SK" dirty="0" smtClean="0"/>
              <a:t>d) </a:t>
            </a:r>
            <a:r>
              <a:rPr lang="sk-SK" dirty="0" err="1" smtClean="0"/>
              <a:t>propanal</a:t>
            </a:r>
            <a:endParaRPr lang="sk-SK" dirty="0"/>
          </a:p>
          <a:p>
            <a:r>
              <a:rPr lang="sk-SK" dirty="0" smtClean="0"/>
              <a:t>e) </a:t>
            </a:r>
            <a:r>
              <a:rPr lang="sk-SK" dirty="0" err="1" smtClean="0"/>
              <a:t>propén</a:t>
            </a:r>
            <a:endParaRPr lang="sk-SK" dirty="0" smtClean="0"/>
          </a:p>
          <a:p>
            <a:r>
              <a:rPr lang="sk-SK" dirty="0" smtClean="0"/>
              <a:t>f) </a:t>
            </a:r>
            <a:r>
              <a:rPr lang="sk-SK" dirty="0" err="1" smtClean="0"/>
              <a:t>propanol</a:t>
            </a:r>
            <a:endParaRPr lang="sk-SK" dirty="0"/>
          </a:p>
          <a:p>
            <a:r>
              <a:rPr lang="sk-SK" dirty="0" smtClean="0"/>
              <a:t>g) </a:t>
            </a:r>
            <a:r>
              <a:rPr lang="sk-SK" dirty="0" err="1" smtClean="0"/>
              <a:t>propín</a:t>
            </a:r>
            <a:endParaRPr lang="sk-SK" dirty="0"/>
          </a:p>
          <a:p>
            <a:r>
              <a:rPr lang="sk-SK" dirty="0" smtClean="0"/>
              <a:t>h) </a:t>
            </a:r>
            <a:r>
              <a:rPr lang="sk-SK" dirty="0" err="1" smtClean="0"/>
              <a:t>propyl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7321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A,E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581128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00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770. </a:t>
            </a:r>
            <a:r>
              <a:rPr lang="sk-SK" b="1" dirty="0" err="1" smtClean="0"/>
              <a:t>Mezoméria</a:t>
            </a:r>
            <a:r>
              <a:rPr lang="sk-SK" b="1" dirty="0" smtClean="0"/>
              <a:t> je:</a:t>
            </a:r>
            <a:endParaRPr lang="sk-SK" b="1" dirty="0"/>
          </a:p>
          <a:p>
            <a:r>
              <a:rPr lang="sk-SK" dirty="0" smtClean="0"/>
              <a:t>a)optická aktivita</a:t>
            </a:r>
            <a:endParaRPr lang="sk-SK" dirty="0"/>
          </a:p>
          <a:p>
            <a:r>
              <a:rPr lang="sk-SK" dirty="0" smtClean="0"/>
              <a:t>b)spôsob </a:t>
            </a:r>
            <a:r>
              <a:rPr lang="sk-SK" dirty="0" err="1" smtClean="0"/>
              <a:t>delokalizácie</a:t>
            </a:r>
            <a:r>
              <a:rPr lang="sk-SK" dirty="0" smtClean="0"/>
              <a:t> </a:t>
            </a:r>
            <a:r>
              <a:rPr lang="sk-SK" dirty="0" err="1" smtClean="0"/>
              <a:t>pí</a:t>
            </a:r>
            <a:r>
              <a:rPr lang="sk-SK" dirty="0" smtClean="0"/>
              <a:t> elektrónov</a:t>
            </a:r>
            <a:endParaRPr lang="sk-SK" dirty="0"/>
          </a:p>
          <a:p>
            <a:r>
              <a:rPr lang="sk-SK" dirty="0" smtClean="0"/>
              <a:t>c) </a:t>
            </a:r>
            <a:r>
              <a:rPr lang="sk-SK" dirty="0" err="1" smtClean="0"/>
              <a:t>keto</a:t>
            </a:r>
            <a:r>
              <a:rPr lang="sk-SK" dirty="0" smtClean="0"/>
              <a:t>- a </a:t>
            </a:r>
            <a:r>
              <a:rPr lang="sk-SK" dirty="0" err="1" smtClean="0"/>
              <a:t>enol</a:t>
            </a:r>
            <a:r>
              <a:rPr lang="sk-SK" dirty="0" smtClean="0"/>
              <a:t>- izoméria</a:t>
            </a:r>
          </a:p>
          <a:p>
            <a:r>
              <a:rPr lang="sk-SK" dirty="0" smtClean="0"/>
              <a:t>d) rezonancia medzi štruktúrnymi vzorcami</a:t>
            </a:r>
            <a:endParaRPr lang="sk-SK" dirty="0"/>
          </a:p>
          <a:p>
            <a:r>
              <a:rPr lang="sk-SK" dirty="0" smtClean="0"/>
              <a:t>e) spôsob </a:t>
            </a:r>
            <a:r>
              <a:rPr lang="sk-SK" dirty="0" err="1" smtClean="0"/>
              <a:t>delokalizácie</a:t>
            </a:r>
            <a:r>
              <a:rPr lang="sk-SK" dirty="0" smtClean="0"/>
              <a:t> sigma elektrónov</a:t>
            </a:r>
          </a:p>
          <a:p>
            <a:r>
              <a:rPr lang="sk-SK" dirty="0" smtClean="0"/>
              <a:t>f) druh optickej izomérie</a:t>
            </a:r>
            <a:endParaRPr lang="sk-SK" dirty="0"/>
          </a:p>
          <a:p>
            <a:r>
              <a:rPr lang="sk-SK" dirty="0" smtClean="0"/>
              <a:t>g) v štruktúre </a:t>
            </a:r>
            <a:r>
              <a:rPr lang="sk-SK" dirty="0" err="1" smtClean="0"/>
              <a:t>cyklohexánu</a:t>
            </a:r>
            <a:endParaRPr lang="sk-SK" dirty="0"/>
          </a:p>
          <a:p>
            <a:r>
              <a:rPr lang="sk-SK" dirty="0" smtClean="0"/>
              <a:t>h) je príčinou stálosti aromatických zlúčenín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414661" y="429309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B,D,H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7198637" y="3849909"/>
            <a:ext cx="1872208" cy="1512168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779. S atómami ktorých prvkov môžu tvoriť atómy uhlíka dvojitú väzbu?</a:t>
            </a:r>
            <a:endParaRPr lang="sk-SK" b="1" dirty="0"/>
          </a:p>
          <a:p>
            <a:r>
              <a:rPr lang="sk-SK" dirty="0" smtClean="0"/>
              <a:t>a)</a:t>
            </a:r>
            <a:r>
              <a:rPr lang="sk-SK" dirty="0" err="1" smtClean="0"/>
              <a:t>S,Br</a:t>
            </a:r>
            <a:endParaRPr lang="sk-SK" dirty="0"/>
          </a:p>
          <a:p>
            <a:r>
              <a:rPr lang="sk-SK" dirty="0" smtClean="0"/>
              <a:t>b)N,O</a:t>
            </a:r>
            <a:endParaRPr lang="sk-SK" dirty="0"/>
          </a:p>
          <a:p>
            <a:r>
              <a:rPr lang="sk-SK" dirty="0" smtClean="0"/>
              <a:t>c) S,N</a:t>
            </a:r>
          </a:p>
          <a:p>
            <a:r>
              <a:rPr lang="sk-SK" dirty="0" smtClean="0"/>
              <a:t>d) O,S</a:t>
            </a:r>
            <a:endParaRPr lang="sk-SK" dirty="0"/>
          </a:p>
          <a:p>
            <a:r>
              <a:rPr lang="sk-SK" dirty="0" smtClean="0"/>
              <a:t>e) S, </a:t>
            </a:r>
            <a:r>
              <a:rPr lang="sk-SK" dirty="0" err="1" smtClean="0"/>
              <a:t>Cl</a:t>
            </a:r>
            <a:endParaRPr lang="sk-SK" dirty="0" smtClean="0"/>
          </a:p>
          <a:p>
            <a:r>
              <a:rPr lang="sk-SK" dirty="0" smtClean="0"/>
              <a:t>f) H,I</a:t>
            </a:r>
            <a:endParaRPr lang="sk-SK" dirty="0"/>
          </a:p>
          <a:p>
            <a:r>
              <a:rPr lang="sk-SK" dirty="0" smtClean="0"/>
              <a:t>g) O,H</a:t>
            </a:r>
            <a:endParaRPr lang="sk-SK" dirty="0"/>
          </a:p>
          <a:p>
            <a:r>
              <a:rPr lang="sk-SK" dirty="0" smtClean="0"/>
              <a:t>h) S,I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65814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B,C, D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581128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786. Pre </a:t>
            </a:r>
            <a:r>
              <a:rPr lang="sk-SK" b="1" dirty="0" err="1" smtClean="0"/>
              <a:t>alkény</a:t>
            </a:r>
            <a:r>
              <a:rPr lang="sk-SK" b="1" dirty="0" smtClean="0"/>
              <a:t> sú typické reakcie:</a:t>
            </a:r>
            <a:endParaRPr lang="sk-SK" b="1" dirty="0"/>
          </a:p>
          <a:p>
            <a:r>
              <a:rPr lang="sk-SK" dirty="0" smtClean="0"/>
              <a:t>a)substitučné</a:t>
            </a:r>
            <a:endParaRPr lang="sk-SK" dirty="0"/>
          </a:p>
          <a:p>
            <a:r>
              <a:rPr lang="sk-SK" dirty="0" smtClean="0"/>
              <a:t>b)neutralizačné</a:t>
            </a:r>
            <a:endParaRPr lang="sk-SK" dirty="0"/>
          </a:p>
          <a:p>
            <a:r>
              <a:rPr lang="sk-SK" dirty="0" smtClean="0"/>
              <a:t>c) eliminačné</a:t>
            </a:r>
          </a:p>
          <a:p>
            <a:r>
              <a:rPr lang="sk-SK" dirty="0" smtClean="0"/>
              <a:t>d)  </a:t>
            </a:r>
            <a:r>
              <a:rPr lang="sk-SK" dirty="0" err="1" smtClean="0"/>
              <a:t>elektrofilné</a:t>
            </a:r>
            <a:r>
              <a:rPr lang="sk-SK" dirty="0" smtClean="0"/>
              <a:t> adície</a:t>
            </a:r>
            <a:endParaRPr lang="sk-SK" dirty="0"/>
          </a:p>
          <a:p>
            <a:r>
              <a:rPr lang="sk-SK" dirty="0" smtClean="0"/>
              <a:t>e) </a:t>
            </a:r>
            <a:r>
              <a:rPr lang="sk-SK" dirty="0" err="1" smtClean="0"/>
              <a:t>nukleofilné</a:t>
            </a:r>
            <a:r>
              <a:rPr lang="sk-SK" dirty="0" smtClean="0"/>
              <a:t> adície</a:t>
            </a:r>
          </a:p>
          <a:p>
            <a:r>
              <a:rPr lang="sk-SK" dirty="0" smtClean="0"/>
              <a:t>f) </a:t>
            </a:r>
            <a:r>
              <a:rPr lang="sk-SK" dirty="0" err="1" smtClean="0"/>
              <a:t>polymeračné</a:t>
            </a:r>
            <a:endParaRPr lang="sk-SK" dirty="0"/>
          </a:p>
          <a:p>
            <a:r>
              <a:rPr lang="sk-SK" dirty="0" smtClean="0"/>
              <a:t>g) </a:t>
            </a:r>
            <a:r>
              <a:rPr lang="sk-SK" dirty="0" err="1" smtClean="0"/>
              <a:t>dehydrogenačné</a:t>
            </a:r>
            <a:endParaRPr lang="sk-SK" dirty="0"/>
          </a:p>
          <a:p>
            <a:r>
              <a:rPr lang="sk-SK" dirty="0" smtClean="0"/>
              <a:t>h) radikálové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308304" y="5396658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D,F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732240" y="4697760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798. Priestorové usporiadanie </a:t>
            </a:r>
            <a:r>
              <a:rPr lang="sk-SK" b="1" dirty="0" err="1" smtClean="0"/>
              <a:t>alkánov</a:t>
            </a:r>
            <a:r>
              <a:rPr lang="sk-SK" b="1" dirty="0" smtClean="0"/>
              <a:t>:</a:t>
            </a:r>
            <a:endParaRPr lang="sk-SK" b="1" dirty="0"/>
          </a:p>
          <a:p>
            <a:r>
              <a:rPr lang="sk-SK" dirty="0" smtClean="0"/>
              <a:t>a) je rovinné</a:t>
            </a:r>
            <a:endParaRPr lang="sk-SK" dirty="0"/>
          </a:p>
          <a:p>
            <a:r>
              <a:rPr lang="sk-SK" dirty="0" smtClean="0"/>
              <a:t>b) väzby tvoria uhol 120</a:t>
            </a:r>
            <a:r>
              <a:rPr lang="sk-SK" dirty="0" smtClean="0">
                <a:latin typeface="Times New Roman"/>
                <a:cs typeface="Times New Roman"/>
              </a:rPr>
              <a:t>°</a:t>
            </a:r>
            <a:endParaRPr lang="sk-SK" dirty="0"/>
          </a:p>
          <a:p>
            <a:r>
              <a:rPr lang="sk-SK" dirty="0" smtClean="0"/>
              <a:t>c) je lineárne</a:t>
            </a:r>
          </a:p>
          <a:p>
            <a:r>
              <a:rPr lang="sk-SK" dirty="0" smtClean="0"/>
              <a:t>d) väzby tvoria uhol 109</a:t>
            </a:r>
            <a:r>
              <a:rPr lang="sk-SK" dirty="0">
                <a:latin typeface="Times New Roman"/>
                <a:cs typeface="Times New Roman"/>
              </a:rPr>
              <a:t>°</a:t>
            </a:r>
            <a:endParaRPr lang="sk-SK" dirty="0"/>
          </a:p>
          <a:p>
            <a:r>
              <a:rPr lang="sk-SK" dirty="0" smtClean="0"/>
              <a:t>e) je </a:t>
            </a:r>
            <a:r>
              <a:rPr lang="sk-SK" dirty="0" err="1" smtClean="0"/>
              <a:t>tetraedrické</a:t>
            </a:r>
            <a:endParaRPr lang="sk-SK" dirty="0" smtClean="0"/>
          </a:p>
          <a:p>
            <a:r>
              <a:rPr lang="sk-SK" dirty="0" smtClean="0"/>
              <a:t>f) uplatňuje sa </a:t>
            </a:r>
            <a:r>
              <a:rPr lang="sk-SK" dirty="0" err="1" smtClean="0"/>
              <a:t>konformácia</a:t>
            </a:r>
            <a:endParaRPr lang="sk-SK" dirty="0"/>
          </a:p>
          <a:p>
            <a:r>
              <a:rPr lang="sk-SK" dirty="0" smtClean="0"/>
              <a:t>g) je priamkové</a:t>
            </a:r>
            <a:endParaRPr lang="sk-SK" dirty="0"/>
          </a:p>
          <a:p>
            <a:r>
              <a:rPr lang="sk-SK" dirty="0" smtClean="0"/>
              <a:t>h) je vždy cyklické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7321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D,E,F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72514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799. Aromatické uhľovodíky v porovnaní s nenasýtenými:</a:t>
            </a:r>
            <a:endParaRPr lang="sk-SK" b="1" dirty="0"/>
          </a:p>
          <a:p>
            <a:r>
              <a:rPr lang="sk-SK" dirty="0" smtClean="0"/>
              <a:t>a) sú rovnako reaktívne</a:t>
            </a:r>
            <a:endParaRPr lang="sk-SK" dirty="0"/>
          </a:p>
          <a:p>
            <a:r>
              <a:rPr lang="sk-SK" dirty="0" smtClean="0"/>
              <a:t>b) sú menej reaktívne</a:t>
            </a:r>
            <a:endParaRPr lang="sk-SK" dirty="0"/>
          </a:p>
          <a:p>
            <a:r>
              <a:rPr lang="sk-SK" dirty="0" smtClean="0"/>
              <a:t>c) sú reaktívnejšie</a:t>
            </a:r>
          </a:p>
          <a:p>
            <a:r>
              <a:rPr lang="sk-SK" dirty="0" smtClean="0"/>
              <a:t>d) majú väčšiu hustotu</a:t>
            </a:r>
            <a:endParaRPr lang="sk-SK" dirty="0"/>
          </a:p>
          <a:p>
            <a:r>
              <a:rPr lang="sk-SK" dirty="0" smtClean="0"/>
              <a:t>e) sú prchavejšie</a:t>
            </a:r>
          </a:p>
          <a:p>
            <a:r>
              <a:rPr lang="sk-SK" dirty="0" smtClean="0"/>
              <a:t>f) bežne nepodliehajú adičným reakciám</a:t>
            </a:r>
            <a:endParaRPr lang="sk-SK" dirty="0"/>
          </a:p>
          <a:p>
            <a:r>
              <a:rPr lang="sk-SK" dirty="0" smtClean="0"/>
              <a:t>g) môžu byť kvapaliny alebo tuhé látky</a:t>
            </a:r>
            <a:endParaRPr lang="sk-SK" dirty="0"/>
          </a:p>
          <a:p>
            <a:r>
              <a:rPr lang="sk-SK" dirty="0" smtClean="0"/>
              <a:t>h) majú menšiu hustotu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27640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B,D,F,G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628329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00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765. Koľko sigma väzieb má benzén:</a:t>
            </a:r>
          </a:p>
          <a:p>
            <a:r>
              <a:rPr lang="sk-SK" dirty="0" smtClean="0"/>
              <a:t>a)3</a:t>
            </a:r>
          </a:p>
          <a:p>
            <a:r>
              <a:rPr lang="sk-SK" dirty="0" smtClean="0"/>
              <a:t>b)6</a:t>
            </a:r>
          </a:p>
          <a:p>
            <a:r>
              <a:rPr lang="sk-SK" dirty="0" smtClean="0"/>
              <a:t>c)8</a:t>
            </a:r>
          </a:p>
          <a:p>
            <a:r>
              <a:rPr lang="sk-SK" dirty="0" smtClean="0"/>
              <a:t>d)9</a:t>
            </a:r>
          </a:p>
          <a:p>
            <a:r>
              <a:rPr lang="sk-SK" dirty="0" smtClean="0"/>
              <a:t>e)10</a:t>
            </a:r>
          </a:p>
          <a:p>
            <a:r>
              <a:rPr lang="sk-SK" dirty="0" smtClean="0"/>
              <a:t>f)12</a:t>
            </a:r>
          </a:p>
          <a:p>
            <a:r>
              <a:rPr lang="sk-SK" dirty="0" smtClean="0"/>
              <a:t>g)16</a:t>
            </a:r>
          </a:p>
          <a:p>
            <a:r>
              <a:rPr lang="sk-SK" dirty="0" smtClean="0"/>
              <a:t>h)18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092280" y="51571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f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51712" y="4509120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13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813. Radikál odvodený od etylénu je:</a:t>
            </a:r>
          </a:p>
          <a:p>
            <a:r>
              <a:rPr lang="sk-SK" dirty="0"/>
              <a:t>a) </a:t>
            </a:r>
            <a:r>
              <a:rPr lang="sk-SK" dirty="0" smtClean="0"/>
              <a:t>etyl</a:t>
            </a:r>
            <a:endParaRPr lang="sk-SK" dirty="0"/>
          </a:p>
          <a:p>
            <a:r>
              <a:rPr lang="sk-SK" dirty="0"/>
              <a:t>b) </a:t>
            </a:r>
            <a:r>
              <a:rPr lang="sk-SK" dirty="0" err="1" smtClean="0"/>
              <a:t>etinyl</a:t>
            </a:r>
            <a:endParaRPr lang="sk-SK" dirty="0" smtClean="0"/>
          </a:p>
          <a:p>
            <a:r>
              <a:rPr lang="sk-SK" dirty="0" smtClean="0"/>
              <a:t>c</a:t>
            </a:r>
            <a:r>
              <a:rPr lang="sk-SK" dirty="0"/>
              <a:t>) </a:t>
            </a:r>
            <a:r>
              <a:rPr lang="sk-SK" dirty="0" err="1" smtClean="0"/>
              <a:t>etylenyl</a:t>
            </a:r>
            <a:endParaRPr lang="sk-SK" dirty="0"/>
          </a:p>
          <a:p>
            <a:r>
              <a:rPr lang="sk-SK" dirty="0"/>
              <a:t>d) </a:t>
            </a:r>
            <a:r>
              <a:rPr lang="sk-SK" dirty="0" err="1" smtClean="0"/>
              <a:t>acetyl</a:t>
            </a:r>
            <a:endParaRPr lang="sk-SK" dirty="0"/>
          </a:p>
          <a:p>
            <a:r>
              <a:rPr lang="sk-SK" dirty="0"/>
              <a:t>e) </a:t>
            </a:r>
            <a:r>
              <a:rPr lang="sk-SK" dirty="0" err="1" smtClean="0"/>
              <a:t>etenyl</a:t>
            </a:r>
            <a:endParaRPr lang="sk-SK" dirty="0" smtClean="0"/>
          </a:p>
          <a:p>
            <a:r>
              <a:rPr lang="sk-SK" dirty="0" smtClean="0"/>
              <a:t>f</a:t>
            </a:r>
            <a:r>
              <a:rPr lang="sk-SK" dirty="0"/>
              <a:t>) </a:t>
            </a:r>
            <a:r>
              <a:rPr lang="sk-SK" dirty="0" err="1" smtClean="0"/>
              <a:t>formyl</a:t>
            </a:r>
            <a:endParaRPr lang="sk-SK" dirty="0"/>
          </a:p>
          <a:p>
            <a:r>
              <a:rPr lang="sk-SK" dirty="0"/>
              <a:t>g</a:t>
            </a:r>
            <a:r>
              <a:rPr lang="sk-SK" dirty="0" smtClean="0"/>
              <a:t>)  </a:t>
            </a:r>
            <a:r>
              <a:rPr lang="sk-SK" dirty="0" err="1" smtClean="0"/>
              <a:t>vinyl</a:t>
            </a:r>
            <a:endParaRPr lang="sk-SK" dirty="0"/>
          </a:p>
          <a:p>
            <a:r>
              <a:rPr lang="sk-SK" dirty="0" smtClean="0"/>
              <a:t>h) </a:t>
            </a:r>
            <a:r>
              <a:rPr lang="sk-SK" dirty="0" err="1" smtClean="0"/>
              <a:t>styryl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4235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E,G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58716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5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819. Ktorý </a:t>
            </a:r>
            <a:r>
              <a:rPr lang="sk-SK" b="1" dirty="0" err="1" smtClean="0"/>
              <a:t>alkán</a:t>
            </a:r>
            <a:r>
              <a:rPr lang="sk-SK" b="1" dirty="0" smtClean="0"/>
              <a:t> má definične nulovú hodnotu oktánového čísla?</a:t>
            </a:r>
          </a:p>
          <a:p>
            <a:r>
              <a:rPr lang="sk-SK" dirty="0" smtClean="0"/>
              <a:t>a) bután</a:t>
            </a:r>
          </a:p>
          <a:p>
            <a:r>
              <a:rPr lang="sk-SK" dirty="0" smtClean="0"/>
              <a:t>b) </a:t>
            </a:r>
            <a:r>
              <a:rPr lang="sk-SK" dirty="0" err="1" smtClean="0"/>
              <a:t>pentán</a:t>
            </a:r>
            <a:endParaRPr lang="sk-SK" dirty="0" smtClean="0"/>
          </a:p>
          <a:p>
            <a:r>
              <a:rPr lang="sk-SK" dirty="0" smtClean="0"/>
              <a:t>c) </a:t>
            </a:r>
            <a:r>
              <a:rPr lang="sk-SK" dirty="0" err="1" smtClean="0"/>
              <a:t>hexán</a:t>
            </a:r>
            <a:endParaRPr lang="sk-SK" dirty="0" smtClean="0"/>
          </a:p>
          <a:p>
            <a:r>
              <a:rPr lang="sk-SK" dirty="0" smtClean="0"/>
              <a:t>d) </a:t>
            </a:r>
            <a:r>
              <a:rPr lang="sk-SK" dirty="0" err="1" smtClean="0"/>
              <a:t>heptán</a:t>
            </a:r>
            <a:endParaRPr lang="sk-SK" dirty="0" smtClean="0"/>
          </a:p>
          <a:p>
            <a:r>
              <a:rPr lang="sk-SK" dirty="0" smtClean="0"/>
              <a:t>e) oktán</a:t>
            </a:r>
          </a:p>
          <a:p>
            <a:r>
              <a:rPr lang="sk-SK" dirty="0" smtClean="0"/>
              <a:t>f) </a:t>
            </a:r>
            <a:r>
              <a:rPr lang="sk-SK" dirty="0" err="1" smtClean="0"/>
              <a:t>izohexán</a:t>
            </a:r>
            <a:endParaRPr lang="sk-SK" dirty="0" smtClean="0"/>
          </a:p>
          <a:p>
            <a:r>
              <a:rPr lang="sk-SK" dirty="0" smtClean="0"/>
              <a:t>g) </a:t>
            </a:r>
            <a:r>
              <a:rPr lang="sk-SK" dirty="0" err="1" smtClean="0"/>
              <a:t>izooktán</a:t>
            </a:r>
            <a:endParaRPr lang="sk-SK" dirty="0" smtClean="0"/>
          </a:p>
          <a:p>
            <a:r>
              <a:rPr lang="sk-SK" dirty="0" smtClean="0"/>
              <a:t>h) 2-metylbután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34235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51712" y="4664157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91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Nové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0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965. Zmes ktorých kyselín a v akom pomere sa používa na nitráciu organických </a:t>
            </a:r>
            <a:r>
              <a:rPr lang="sk-SK" b="1" dirty="0"/>
              <a:t>z</a:t>
            </a:r>
            <a:r>
              <a:rPr lang="sk-SK" b="1" dirty="0" smtClean="0"/>
              <a:t>lúčenín?</a:t>
            </a:r>
          </a:p>
          <a:p>
            <a:r>
              <a:rPr lang="sk-SK" dirty="0" smtClean="0"/>
              <a:t>a) 1HCl : 3HNO</a:t>
            </a:r>
            <a:r>
              <a:rPr lang="sk-SK" baseline="-25000" dirty="0" smtClean="0"/>
              <a:t>3</a:t>
            </a:r>
          </a:p>
          <a:p>
            <a:r>
              <a:rPr lang="sk-SK" dirty="0" smtClean="0"/>
              <a:t>b) 3HNO</a:t>
            </a:r>
            <a:r>
              <a:rPr lang="sk-SK" baseline="-25000" dirty="0" smtClean="0"/>
              <a:t>3</a:t>
            </a:r>
            <a:r>
              <a:rPr lang="sk-SK" dirty="0" smtClean="0"/>
              <a:t> : 1HCl</a:t>
            </a:r>
            <a:endParaRPr lang="sk-SK" dirty="0"/>
          </a:p>
          <a:p>
            <a:r>
              <a:rPr lang="sk-SK" dirty="0" smtClean="0"/>
              <a:t>c) 3H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 </a:t>
            </a:r>
            <a:r>
              <a:rPr lang="sk-SK" dirty="0"/>
              <a:t>: </a:t>
            </a:r>
            <a:r>
              <a:rPr lang="sk-SK" dirty="0" smtClean="0"/>
              <a:t>2HBr</a:t>
            </a:r>
            <a:endParaRPr lang="sk-SK" dirty="0"/>
          </a:p>
          <a:p>
            <a:r>
              <a:rPr lang="sk-SK" dirty="0" smtClean="0"/>
              <a:t>d) 3HBr </a:t>
            </a:r>
            <a:r>
              <a:rPr lang="sk-SK" dirty="0"/>
              <a:t>: </a:t>
            </a:r>
            <a:r>
              <a:rPr lang="sk-SK" dirty="0" smtClean="0"/>
              <a:t>2H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</a:t>
            </a:r>
            <a:endParaRPr lang="sk-SK" baseline="-25000" dirty="0"/>
          </a:p>
          <a:p>
            <a:r>
              <a:rPr lang="sk-SK" dirty="0" smtClean="0"/>
              <a:t>e) 1H</a:t>
            </a:r>
            <a:r>
              <a:rPr lang="sk-SK" baseline="-25000" dirty="0" smtClean="0"/>
              <a:t>2</a:t>
            </a:r>
            <a:r>
              <a:rPr lang="sk-SK" dirty="0" smtClean="0"/>
              <a:t>SO</a:t>
            </a:r>
            <a:r>
              <a:rPr lang="sk-SK" baseline="-25000" dirty="0" smtClean="0"/>
              <a:t>4</a:t>
            </a:r>
            <a:r>
              <a:rPr lang="sk-SK" dirty="0" smtClean="0"/>
              <a:t>  : 1HNO</a:t>
            </a:r>
            <a:r>
              <a:rPr lang="sk-SK" baseline="-25000" dirty="0" smtClean="0"/>
              <a:t>3</a:t>
            </a:r>
            <a:endParaRPr lang="sk-SK" baseline="-25000" dirty="0"/>
          </a:p>
          <a:p>
            <a:r>
              <a:rPr lang="sk-SK" dirty="0" smtClean="0"/>
              <a:t>f) 1HNO</a:t>
            </a:r>
            <a:r>
              <a:rPr lang="sk-SK" baseline="-25000" dirty="0" smtClean="0"/>
              <a:t>3</a:t>
            </a:r>
            <a:r>
              <a:rPr lang="sk-SK" dirty="0" smtClean="0"/>
              <a:t> : H</a:t>
            </a:r>
            <a:r>
              <a:rPr lang="sk-SK" baseline="-25000" dirty="0" smtClean="0"/>
              <a:t>2</a:t>
            </a:r>
            <a:r>
              <a:rPr lang="sk-SK" dirty="0" smtClean="0"/>
              <a:t>SO</a:t>
            </a:r>
            <a:r>
              <a:rPr lang="sk-SK" baseline="-25000" dirty="0" smtClean="0"/>
              <a:t>3</a:t>
            </a:r>
            <a:endParaRPr lang="sk-SK" baseline="-25000" dirty="0"/>
          </a:p>
          <a:p>
            <a:r>
              <a:rPr lang="sk-SK" dirty="0" smtClean="0"/>
              <a:t>g) 1HNO</a:t>
            </a:r>
            <a:r>
              <a:rPr lang="sk-SK" baseline="-25000" dirty="0" smtClean="0"/>
              <a:t>3</a:t>
            </a:r>
            <a:r>
              <a:rPr lang="sk-SK" dirty="0" smtClean="0"/>
              <a:t> </a:t>
            </a:r>
            <a:r>
              <a:rPr lang="sk-SK" dirty="0"/>
              <a:t>: </a:t>
            </a:r>
            <a:r>
              <a:rPr lang="sk-SK" dirty="0" smtClean="0"/>
              <a:t>3HCl</a:t>
            </a:r>
            <a:endParaRPr lang="sk-SK" dirty="0"/>
          </a:p>
          <a:p>
            <a:r>
              <a:rPr lang="sk-SK" dirty="0" smtClean="0"/>
              <a:t>h) 1HNO</a:t>
            </a:r>
            <a:r>
              <a:rPr lang="sk-SK" baseline="-25000" dirty="0" smtClean="0"/>
              <a:t>3</a:t>
            </a:r>
            <a:r>
              <a:rPr lang="sk-SK" dirty="0" smtClean="0"/>
              <a:t> </a:t>
            </a:r>
            <a:r>
              <a:rPr lang="sk-SK" dirty="0"/>
              <a:t>: </a:t>
            </a:r>
            <a:r>
              <a:rPr lang="sk-SK" dirty="0" smtClean="0"/>
              <a:t>1H</a:t>
            </a:r>
            <a:r>
              <a:rPr lang="sk-SK" baseline="-25000" dirty="0" smtClean="0"/>
              <a:t>2</a:t>
            </a:r>
            <a:r>
              <a:rPr lang="sk-SK" dirty="0" smtClean="0"/>
              <a:t>SO</a:t>
            </a:r>
            <a:r>
              <a:rPr lang="sk-SK" baseline="-25000" dirty="0" smtClean="0"/>
              <a:t>4</a:t>
            </a:r>
            <a:endParaRPr lang="sk-SK" baseline="-25000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229200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E,H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46794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36863" y="3244334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1HCl : 3HNO3</a:t>
            </a:r>
          </a:p>
        </p:txBody>
      </p:sp>
    </p:spTree>
    <p:extLst>
      <p:ext uri="{BB962C8B-B14F-4D97-AF65-F5344CB8AC3E}">
        <p14:creationId xmlns:p14="http://schemas.microsoft.com/office/powerpoint/2010/main" val="10881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 smtClean="0"/>
              <a:t>966. Ktoré kovy za prítomnosti kyseliny sa používajú na redukciu organických </a:t>
            </a:r>
            <a:r>
              <a:rPr lang="sk-SK" b="1" dirty="0" err="1" smtClean="0"/>
              <a:t>nitrozlúčenín</a:t>
            </a:r>
            <a:r>
              <a:rPr lang="sk-SK" b="1" dirty="0" smtClean="0"/>
              <a:t>?</a:t>
            </a:r>
          </a:p>
          <a:p>
            <a:r>
              <a:rPr lang="sk-SK" dirty="0" smtClean="0"/>
              <a:t>a) Na</a:t>
            </a:r>
            <a:endParaRPr lang="sk-SK" baseline="-25000" dirty="0" smtClean="0"/>
          </a:p>
          <a:p>
            <a:r>
              <a:rPr lang="sk-SK" dirty="0" smtClean="0"/>
              <a:t>b) </a:t>
            </a:r>
            <a:r>
              <a:rPr lang="sk-SK" dirty="0" err="1" smtClean="0"/>
              <a:t>Cu</a:t>
            </a:r>
            <a:endParaRPr lang="sk-SK" dirty="0"/>
          </a:p>
          <a:p>
            <a:r>
              <a:rPr lang="sk-SK" dirty="0" smtClean="0"/>
              <a:t>c) </a:t>
            </a:r>
            <a:r>
              <a:rPr lang="sk-SK" dirty="0" err="1" smtClean="0"/>
              <a:t>Fe</a:t>
            </a:r>
            <a:endParaRPr lang="sk-SK" dirty="0"/>
          </a:p>
          <a:p>
            <a:r>
              <a:rPr lang="sk-SK" dirty="0" smtClean="0"/>
              <a:t>d) </a:t>
            </a:r>
            <a:r>
              <a:rPr lang="sk-SK" dirty="0" err="1" smtClean="0"/>
              <a:t>Sn</a:t>
            </a:r>
            <a:endParaRPr lang="sk-SK" baseline="-25000" dirty="0"/>
          </a:p>
          <a:p>
            <a:r>
              <a:rPr lang="sk-SK" dirty="0" smtClean="0"/>
              <a:t>e) </a:t>
            </a:r>
            <a:r>
              <a:rPr lang="sk-SK" dirty="0" err="1" smtClean="0"/>
              <a:t>Hg</a:t>
            </a:r>
            <a:endParaRPr lang="sk-SK" baseline="-25000" dirty="0"/>
          </a:p>
          <a:p>
            <a:r>
              <a:rPr lang="sk-SK" dirty="0" smtClean="0"/>
              <a:t>f) </a:t>
            </a:r>
            <a:r>
              <a:rPr lang="sk-SK" dirty="0" err="1" smtClean="0"/>
              <a:t>Ag</a:t>
            </a:r>
            <a:endParaRPr lang="sk-SK" baseline="-25000" dirty="0"/>
          </a:p>
          <a:p>
            <a:r>
              <a:rPr lang="sk-SK" dirty="0" smtClean="0"/>
              <a:t>g) Au</a:t>
            </a:r>
            <a:endParaRPr lang="sk-SK" dirty="0"/>
          </a:p>
          <a:p>
            <a:r>
              <a:rPr lang="sk-SK" dirty="0" smtClean="0"/>
              <a:t>h) </a:t>
            </a:r>
            <a:r>
              <a:rPr lang="sk-SK" dirty="0"/>
              <a:t>K</a:t>
            </a:r>
            <a:endParaRPr lang="sk-SK" baseline="-25000" dirty="0"/>
          </a:p>
        </p:txBody>
      </p:sp>
      <p:sp>
        <p:nvSpPr>
          <p:cNvPr id="5" name="Zaoblený obdĺžnik 4"/>
          <p:cNvSpPr/>
          <p:nvPr/>
        </p:nvSpPr>
        <p:spPr>
          <a:xfrm>
            <a:off x="6948264" y="551723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C,D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372200" y="4697760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67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8373616" cy="6038131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967. Freóny sú:</a:t>
            </a:r>
          </a:p>
          <a:p>
            <a:r>
              <a:rPr lang="sk-SK" dirty="0" smtClean="0"/>
              <a:t>a) aromatické zlúčeniny</a:t>
            </a:r>
            <a:endParaRPr lang="sk-SK" baseline="-25000" dirty="0" smtClean="0"/>
          </a:p>
          <a:p>
            <a:r>
              <a:rPr lang="sk-SK" dirty="0" smtClean="0"/>
              <a:t>b) alifatické </a:t>
            </a:r>
            <a:r>
              <a:rPr lang="sk-SK" dirty="0" err="1" smtClean="0"/>
              <a:t>halogénderiváty</a:t>
            </a:r>
            <a:endParaRPr lang="sk-SK" dirty="0"/>
          </a:p>
          <a:p>
            <a:r>
              <a:rPr lang="sk-SK" dirty="0" smtClean="0"/>
              <a:t>c) komplexy železa s bielkovinami</a:t>
            </a:r>
            <a:endParaRPr lang="sk-SK" dirty="0"/>
          </a:p>
          <a:p>
            <a:r>
              <a:rPr lang="sk-SK" dirty="0" smtClean="0"/>
              <a:t>d) </a:t>
            </a:r>
            <a:r>
              <a:rPr lang="sk-SK" dirty="0" err="1" smtClean="0"/>
              <a:t>antidetonačné</a:t>
            </a:r>
            <a:r>
              <a:rPr lang="sk-SK" dirty="0" smtClean="0"/>
              <a:t> prísady do benzínov</a:t>
            </a:r>
            <a:endParaRPr lang="sk-SK" baseline="-25000" dirty="0"/>
          </a:p>
          <a:p>
            <a:r>
              <a:rPr lang="sk-SK" dirty="0" smtClean="0"/>
              <a:t>e) chladiace médiá</a:t>
            </a:r>
            <a:endParaRPr lang="sk-SK" baseline="-25000" dirty="0"/>
          </a:p>
          <a:p>
            <a:r>
              <a:rPr lang="sk-SK" dirty="0" smtClean="0"/>
              <a:t>f) </a:t>
            </a:r>
            <a:r>
              <a:rPr lang="sk-SK" dirty="0" err="1" smtClean="0"/>
              <a:t>halogénderivátym</a:t>
            </a:r>
            <a:r>
              <a:rPr lang="sk-SK" dirty="0" smtClean="0"/>
              <a:t>, ktoré obsahujú  rozdielne halogény, z ktorých aspoň jeden je fluór</a:t>
            </a:r>
            <a:endParaRPr lang="sk-SK" baseline="-25000" dirty="0"/>
          </a:p>
          <a:p>
            <a:r>
              <a:rPr lang="sk-SK" dirty="0" smtClean="0"/>
              <a:t>g) </a:t>
            </a:r>
            <a:r>
              <a:rPr lang="sk-SK" dirty="0" err="1" smtClean="0"/>
              <a:t>nežiadúcou</a:t>
            </a:r>
            <a:r>
              <a:rPr lang="sk-SK" dirty="0" smtClean="0"/>
              <a:t> súčasťou zemskej atmosféry</a:t>
            </a:r>
            <a:endParaRPr lang="sk-SK" dirty="0"/>
          </a:p>
          <a:p>
            <a:r>
              <a:rPr lang="sk-SK" dirty="0" smtClean="0"/>
              <a:t>h) zlúčeniny, ktoré spôsobujú úbytok ozónu v hornej časti atmosféry</a:t>
            </a:r>
            <a:endParaRPr lang="sk-SK" baseline="-25000" dirty="0"/>
          </a:p>
        </p:txBody>
      </p:sp>
      <p:sp>
        <p:nvSpPr>
          <p:cNvPr id="5" name="Zaoblený obdĺžnik 4"/>
          <p:cNvSpPr/>
          <p:nvPr/>
        </p:nvSpPr>
        <p:spPr>
          <a:xfrm>
            <a:off x="7609474" y="5634140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B,F,G,H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7357446" y="5309570"/>
            <a:ext cx="1944216" cy="1513235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67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962.Ktorý z </a:t>
            </a:r>
            <a:r>
              <a:rPr lang="sk-SK" dirty="0" err="1" smtClean="0"/>
              <a:t>halogénderivátov</a:t>
            </a:r>
            <a:r>
              <a:rPr lang="sk-SK" dirty="0" smtClean="0"/>
              <a:t> nie je pri bežnej teplote tuhá látka?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j</a:t>
            </a:r>
            <a:r>
              <a:rPr lang="sk-SK" dirty="0" smtClean="0"/>
              <a:t>odoform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c</a:t>
            </a:r>
            <a:r>
              <a:rPr lang="sk-SK" dirty="0" smtClean="0"/>
              <a:t>hloroform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bromoform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t</a:t>
            </a:r>
            <a:r>
              <a:rPr lang="sk-SK" dirty="0" err="1" smtClean="0"/>
              <a:t>etrachlórmetán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c</a:t>
            </a:r>
            <a:r>
              <a:rPr lang="sk-SK" dirty="0" smtClean="0"/>
              <a:t>hlórbenzén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o</a:t>
            </a:r>
            <a:r>
              <a:rPr lang="sk-SK" dirty="0" err="1" smtClean="0"/>
              <a:t>-dichlórbenzén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c</a:t>
            </a:r>
            <a:r>
              <a:rPr lang="sk-SK" dirty="0" err="1" smtClean="0"/>
              <a:t>hlórmetylbenzén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trichlóretylén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637366" y="5631127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B,C,D,E,G,H</a:t>
            </a:r>
            <a:endParaRPr lang="sk-SK" dirty="0"/>
          </a:p>
        </p:txBody>
      </p:sp>
      <p:sp>
        <p:nvSpPr>
          <p:cNvPr id="5" name="5-cípa hviezda 4"/>
          <p:cNvSpPr/>
          <p:nvPr/>
        </p:nvSpPr>
        <p:spPr>
          <a:xfrm>
            <a:off x="6385338" y="5157193"/>
            <a:ext cx="1944216" cy="166260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4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925. </a:t>
            </a:r>
            <a:r>
              <a:rPr lang="sk-SK" dirty="0" err="1" smtClean="0"/>
              <a:t>Hydrogenáciou</a:t>
            </a:r>
            <a:r>
              <a:rPr lang="sk-SK" dirty="0" smtClean="0"/>
              <a:t> etylénu vzniká: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e</a:t>
            </a:r>
            <a:r>
              <a:rPr lang="sk-SK" dirty="0" err="1" smtClean="0"/>
              <a:t>tén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e</a:t>
            </a:r>
            <a:r>
              <a:rPr lang="sk-SK" dirty="0" err="1" smtClean="0"/>
              <a:t>tín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</a:t>
            </a:r>
            <a:r>
              <a:rPr lang="sk-SK" dirty="0" smtClean="0"/>
              <a:t>tán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</a:t>
            </a:r>
            <a:r>
              <a:rPr lang="sk-SK" dirty="0" smtClean="0"/>
              <a:t>tanol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acetylén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v</a:t>
            </a:r>
            <a:r>
              <a:rPr lang="sk-SK" dirty="0" err="1" smtClean="0"/>
              <a:t>inylalkohol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CH3CH3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CH=CH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637366" y="5631127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C,G</a:t>
            </a:r>
            <a:endParaRPr lang="sk-SK" dirty="0"/>
          </a:p>
        </p:txBody>
      </p:sp>
      <p:sp>
        <p:nvSpPr>
          <p:cNvPr id="5" name="5-cípa hviezda 4"/>
          <p:cNvSpPr/>
          <p:nvPr/>
        </p:nvSpPr>
        <p:spPr>
          <a:xfrm>
            <a:off x="6385338" y="5123653"/>
            <a:ext cx="1944216" cy="166260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37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863. Adíciou vody na </a:t>
            </a:r>
            <a:r>
              <a:rPr lang="sk-SK" dirty="0" err="1" smtClean="0"/>
              <a:t>propín</a:t>
            </a:r>
            <a:r>
              <a:rPr lang="sk-SK" dirty="0" smtClean="0"/>
              <a:t> vznikne: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Propanal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1-propenol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Propanol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Acetón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Izopropanol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2-propenol -C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6</a:t>
            </a:r>
            <a:r>
              <a:rPr lang="sk-SK" dirty="0" smtClean="0"/>
              <a:t>O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5</a:t>
            </a:r>
            <a:r>
              <a:rPr lang="sk-SK" dirty="0" smtClean="0"/>
              <a:t>O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637366" y="5631127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D,F, </a:t>
            </a:r>
            <a:r>
              <a:rPr lang="sk-SK" dirty="0" smtClean="0"/>
              <a:t>G</a:t>
            </a:r>
            <a:endParaRPr lang="sk-SK" dirty="0"/>
          </a:p>
        </p:txBody>
      </p:sp>
      <p:sp>
        <p:nvSpPr>
          <p:cNvPr id="5" name="5-cípa hviezda 4"/>
          <p:cNvSpPr/>
          <p:nvPr/>
        </p:nvSpPr>
        <p:spPr>
          <a:xfrm>
            <a:off x="6385338" y="5173561"/>
            <a:ext cx="1944216" cy="166260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43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860. Na aromatickom jadre prebiehajú reakcie: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s</a:t>
            </a:r>
            <a:r>
              <a:rPr lang="sk-SK" dirty="0" smtClean="0"/>
              <a:t>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s</a:t>
            </a:r>
            <a:r>
              <a:rPr lang="sk-SK" dirty="0" smtClean="0"/>
              <a:t> </a:t>
            </a:r>
            <a:r>
              <a:rPr lang="sk-SK" dirty="0" err="1" smtClean="0"/>
              <a:t>Cl</a:t>
            </a:r>
            <a:r>
              <a:rPr lang="sk-SK" baseline="30000" dirty="0" smtClean="0"/>
              <a:t>+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s</a:t>
            </a:r>
            <a:r>
              <a:rPr lang="sk-SK" dirty="0" smtClean="0"/>
              <a:t> NO</a:t>
            </a:r>
            <a:r>
              <a:rPr lang="sk-SK" baseline="-25000" dirty="0" smtClean="0"/>
              <a:t>2</a:t>
            </a:r>
            <a:r>
              <a:rPr lang="sk-SK" dirty="0" smtClean="0"/>
              <a:t>+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s</a:t>
            </a:r>
            <a:r>
              <a:rPr lang="sk-SK" dirty="0" smtClean="0"/>
              <a:t> HNO</a:t>
            </a:r>
            <a:r>
              <a:rPr lang="sk-SK" baseline="-25000" dirty="0" smtClean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Elektrofilné</a:t>
            </a:r>
            <a:r>
              <a:rPr lang="sk-SK" dirty="0" smtClean="0"/>
              <a:t> substitúcie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n</a:t>
            </a:r>
            <a:r>
              <a:rPr lang="sk-SK" dirty="0" err="1" smtClean="0"/>
              <a:t>ukleofilné</a:t>
            </a:r>
            <a:r>
              <a:rPr lang="sk-SK" dirty="0" smtClean="0"/>
              <a:t> substitúcie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a</a:t>
            </a:r>
            <a:r>
              <a:rPr lang="sk-SK" dirty="0" err="1" smtClean="0"/>
              <a:t>lkylácie</a:t>
            </a:r>
            <a:r>
              <a:rPr lang="sk-SK" dirty="0" smtClean="0"/>
              <a:t> </a:t>
            </a:r>
            <a:r>
              <a:rPr lang="sk-SK" dirty="0"/>
              <a:t>z</a:t>
            </a:r>
            <a:r>
              <a:rPr lang="sk-SK" dirty="0" smtClean="0"/>
              <a:t>a katalýzy AlCl</a:t>
            </a:r>
            <a:r>
              <a:rPr lang="sk-SK" baseline="-25000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err="1" smtClean="0"/>
              <a:t>sulfonácie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637366" y="5631127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B,C,E,G</a:t>
            </a:r>
            <a:endParaRPr lang="sk-SK" dirty="0"/>
          </a:p>
        </p:txBody>
      </p:sp>
      <p:sp>
        <p:nvSpPr>
          <p:cNvPr id="5" name="5-cípa hviezda 4"/>
          <p:cNvSpPr/>
          <p:nvPr/>
        </p:nvSpPr>
        <p:spPr>
          <a:xfrm>
            <a:off x="6406331" y="5161614"/>
            <a:ext cx="1944216" cy="166260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mtClean="0"/>
              <a:t>  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6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V ktorej molekule nie sú </a:t>
            </a:r>
            <a:r>
              <a:rPr lang="sk-SK" b="1" dirty="0" err="1" smtClean="0"/>
              <a:t>delokalizované</a:t>
            </a:r>
            <a:r>
              <a:rPr lang="sk-SK" b="1" dirty="0" smtClean="0"/>
              <a:t> </a:t>
            </a:r>
            <a:r>
              <a:rPr lang="sk-SK" b="1" dirty="0" err="1" smtClean="0"/>
              <a:t>pí</a:t>
            </a:r>
            <a:r>
              <a:rPr lang="sk-SK" b="1" dirty="0" smtClean="0"/>
              <a:t> väzby?</a:t>
            </a:r>
            <a:endParaRPr lang="sk-SK" b="1" dirty="0"/>
          </a:p>
          <a:p>
            <a:r>
              <a:rPr lang="sk-SK" dirty="0" smtClean="0"/>
              <a:t>a)</a:t>
            </a:r>
            <a:r>
              <a:rPr lang="sk-SK" dirty="0" err="1" smtClean="0"/>
              <a:t>cyklohexatrién</a:t>
            </a:r>
            <a:endParaRPr lang="sk-SK" dirty="0"/>
          </a:p>
          <a:p>
            <a:r>
              <a:rPr lang="sk-SK" dirty="0" smtClean="0"/>
              <a:t>b)</a:t>
            </a:r>
            <a:r>
              <a:rPr lang="sk-SK" dirty="0" err="1" smtClean="0"/>
              <a:t>cyklopropán</a:t>
            </a:r>
            <a:endParaRPr lang="sk-SK" dirty="0"/>
          </a:p>
          <a:p>
            <a:r>
              <a:rPr lang="sk-SK" dirty="0" smtClean="0"/>
              <a:t>c)</a:t>
            </a:r>
            <a:r>
              <a:rPr lang="sk-SK" dirty="0" err="1" smtClean="0"/>
              <a:t>cyklohexán</a:t>
            </a:r>
            <a:endParaRPr lang="sk-SK" dirty="0"/>
          </a:p>
          <a:p>
            <a:r>
              <a:rPr lang="sk-SK" dirty="0" smtClean="0"/>
              <a:t>d)</a:t>
            </a:r>
            <a:r>
              <a:rPr lang="sk-SK" dirty="0" err="1" smtClean="0"/>
              <a:t>cyklohexadién</a:t>
            </a:r>
            <a:endParaRPr lang="sk-SK" dirty="0"/>
          </a:p>
          <a:p>
            <a:r>
              <a:rPr lang="sk-SK" dirty="0" smtClean="0"/>
              <a:t>e)</a:t>
            </a:r>
            <a:r>
              <a:rPr lang="sk-SK" dirty="0" err="1" smtClean="0"/>
              <a:t>pyridín</a:t>
            </a:r>
            <a:endParaRPr lang="sk-SK" dirty="0"/>
          </a:p>
          <a:p>
            <a:r>
              <a:rPr lang="sk-SK" dirty="0" smtClean="0"/>
              <a:t>f)antracén</a:t>
            </a:r>
            <a:endParaRPr lang="sk-SK" dirty="0"/>
          </a:p>
          <a:p>
            <a:r>
              <a:rPr lang="sk-SK" dirty="0" smtClean="0"/>
              <a:t>g)</a:t>
            </a:r>
            <a:r>
              <a:rPr lang="sk-SK" dirty="0" err="1" smtClean="0"/>
              <a:t>fenantrén</a:t>
            </a:r>
            <a:endParaRPr lang="sk-SK" dirty="0"/>
          </a:p>
          <a:p>
            <a:r>
              <a:rPr lang="sk-SK" dirty="0" smtClean="0"/>
              <a:t>h)2-butén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092280" y="51571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b,c,d,h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16216" y="4466998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772. V ktorých zlúčeninách ležia atómy uhlíka na jednej priamke?</a:t>
            </a:r>
            <a:endParaRPr lang="sk-SK" b="1" dirty="0"/>
          </a:p>
          <a:p>
            <a:r>
              <a:rPr lang="sk-SK" dirty="0" smtClean="0"/>
              <a:t>a)1-butín</a:t>
            </a:r>
            <a:endParaRPr lang="sk-SK" dirty="0"/>
          </a:p>
          <a:p>
            <a:r>
              <a:rPr lang="sk-SK" dirty="0" smtClean="0"/>
              <a:t>b)</a:t>
            </a:r>
            <a:r>
              <a:rPr lang="sk-SK" dirty="0" err="1" smtClean="0"/>
              <a:t>etín</a:t>
            </a:r>
            <a:endParaRPr lang="sk-SK" dirty="0"/>
          </a:p>
          <a:p>
            <a:r>
              <a:rPr lang="sk-SK" dirty="0" smtClean="0"/>
              <a:t>c)2-butín</a:t>
            </a:r>
          </a:p>
          <a:p>
            <a:r>
              <a:rPr lang="sk-SK" dirty="0" smtClean="0"/>
              <a:t>d)1,3-butadién</a:t>
            </a:r>
            <a:endParaRPr lang="sk-SK" dirty="0"/>
          </a:p>
          <a:p>
            <a:r>
              <a:rPr lang="sk-SK" dirty="0" smtClean="0"/>
              <a:t>e)1-butén</a:t>
            </a:r>
            <a:endParaRPr lang="sk-SK" dirty="0"/>
          </a:p>
          <a:p>
            <a:r>
              <a:rPr lang="sk-SK" dirty="0" smtClean="0"/>
              <a:t>f)benzén</a:t>
            </a:r>
            <a:endParaRPr lang="sk-SK" dirty="0"/>
          </a:p>
          <a:p>
            <a:r>
              <a:rPr lang="sk-SK" dirty="0" smtClean="0"/>
              <a:t>g)2-butén</a:t>
            </a:r>
            <a:endParaRPr lang="sk-SK" dirty="0"/>
          </a:p>
          <a:p>
            <a:r>
              <a:rPr lang="sk-SK" dirty="0" smtClean="0"/>
              <a:t>h)toluén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127776" y="5229200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b,c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05397" y="4581128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67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774. </a:t>
            </a:r>
            <a:r>
              <a:rPr lang="sk-SK" b="1" dirty="0" err="1" smtClean="0"/>
              <a:t>Chirálny</a:t>
            </a:r>
            <a:r>
              <a:rPr lang="sk-SK" b="1" dirty="0" smtClean="0"/>
              <a:t> atóm nemôže byť:</a:t>
            </a:r>
            <a:endParaRPr lang="sk-SK" b="1" dirty="0"/>
          </a:p>
          <a:p>
            <a:r>
              <a:rPr lang="sk-SK" dirty="0" smtClean="0"/>
              <a:t>a)súčasťou cyklu</a:t>
            </a:r>
            <a:endParaRPr lang="sk-SK" dirty="0"/>
          </a:p>
          <a:p>
            <a:r>
              <a:rPr lang="sk-SK" dirty="0" smtClean="0"/>
              <a:t>b)atóm uhlíka v uhľovodíkoch, z ktorého vychádza násobná väzba</a:t>
            </a:r>
            <a:endParaRPr lang="sk-SK" dirty="0"/>
          </a:p>
          <a:p>
            <a:r>
              <a:rPr lang="sk-SK" dirty="0" smtClean="0"/>
              <a:t>c)atóm s násobnou väzbou</a:t>
            </a:r>
          </a:p>
          <a:p>
            <a:r>
              <a:rPr lang="sk-SK" dirty="0" smtClean="0"/>
              <a:t>d)v molekule </a:t>
            </a:r>
            <a:r>
              <a:rPr lang="sk-SK" dirty="0" err="1" smtClean="0"/>
              <a:t>alkánov</a:t>
            </a:r>
            <a:endParaRPr lang="sk-SK" dirty="0"/>
          </a:p>
          <a:p>
            <a:r>
              <a:rPr lang="sk-SK" dirty="0" smtClean="0"/>
              <a:t>e)atóm so sigma väzbou</a:t>
            </a:r>
            <a:endParaRPr lang="sk-SK" dirty="0"/>
          </a:p>
          <a:p>
            <a:r>
              <a:rPr lang="sk-SK" dirty="0" smtClean="0"/>
              <a:t>f)v molekule benzénu</a:t>
            </a:r>
            <a:endParaRPr lang="sk-SK" dirty="0"/>
          </a:p>
          <a:p>
            <a:r>
              <a:rPr lang="sk-SK" dirty="0" smtClean="0"/>
              <a:t>g)v molekule glukózy</a:t>
            </a:r>
            <a:endParaRPr lang="sk-SK" dirty="0"/>
          </a:p>
          <a:p>
            <a:r>
              <a:rPr lang="sk-SK" dirty="0" smtClean="0"/>
              <a:t>h)v molekule antracénu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127776" y="5229200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b,c</a:t>
            </a:r>
            <a:r>
              <a:rPr lang="sk-SK" dirty="0" smtClean="0"/>
              <a:t>, f, 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51712" y="4509120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02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775. O </a:t>
            </a:r>
            <a:r>
              <a:rPr lang="sk-SK" b="1" dirty="0" err="1" smtClean="0"/>
              <a:t>kovalentnej</a:t>
            </a:r>
            <a:r>
              <a:rPr lang="sk-SK" b="1" dirty="0" smtClean="0"/>
              <a:t> väzbe v </a:t>
            </a:r>
            <a:r>
              <a:rPr lang="sk-SK" b="1" dirty="0" err="1" smtClean="0"/>
              <a:t>org.zlúčeninách</a:t>
            </a:r>
            <a:r>
              <a:rPr lang="sk-SK" b="1" dirty="0" smtClean="0"/>
              <a:t> platí:</a:t>
            </a:r>
            <a:endParaRPr lang="sk-SK" b="1" dirty="0"/>
          </a:p>
          <a:p>
            <a:r>
              <a:rPr lang="sk-SK" dirty="0" smtClean="0"/>
              <a:t>a)vzniká iba medzi rovnakými atómami</a:t>
            </a:r>
            <a:endParaRPr lang="sk-SK" dirty="0"/>
          </a:p>
          <a:p>
            <a:r>
              <a:rPr lang="sk-SK" dirty="0" smtClean="0"/>
              <a:t>b)môže byť tvorená sigma a </a:t>
            </a:r>
            <a:r>
              <a:rPr lang="sk-SK" dirty="0" err="1" smtClean="0"/>
              <a:t>pí</a:t>
            </a:r>
            <a:r>
              <a:rPr lang="sk-SK" dirty="0" smtClean="0"/>
              <a:t> elektrónmi</a:t>
            </a:r>
            <a:endParaRPr lang="sk-SK" dirty="0"/>
          </a:p>
          <a:p>
            <a:r>
              <a:rPr lang="sk-SK" dirty="0" smtClean="0"/>
              <a:t>c)je tvorená len </a:t>
            </a:r>
            <a:r>
              <a:rPr lang="sk-SK" dirty="0" err="1" smtClean="0"/>
              <a:t>pí</a:t>
            </a:r>
            <a:r>
              <a:rPr lang="sk-SK" dirty="0" smtClean="0"/>
              <a:t> elektrónmi</a:t>
            </a:r>
          </a:p>
          <a:p>
            <a:r>
              <a:rPr lang="sk-SK" dirty="0" smtClean="0"/>
              <a:t>d) je vždy symetrická</a:t>
            </a:r>
            <a:endParaRPr lang="sk-SK" dirty="0"/>
          </a:p>
          <a:p>
            <a:r>
              <a:rPr lang="sk-SK" dirty="0" smtClean="0"/>
              <a:t>e) môže byť asymetrická</a:t>
            </a:r>
            <a:endParaRPr lang="sk-SK" dirty="0"/>
          </a:p>
          <a:p>
            <a:r>
              <a:rPr lang="sk-SK" dirty="0" smtClean="0"/>
              <a:t>f) vzniká, ak rozdiel </a:t>
            </a:r>
            <a:r>
              <a:rPr lang="sk-SK" dirty="0" err="1" smtClean="0"/>
              <a:t>elektronegativít</a:t>
            </a:r>
            <a:r>
              <a:rPr lang="sk-SK" dirty="0" smtClean="0"/>
              <a:t> medzi atómami je väčší ako 1,7</a:t>
            </a:r>
            <a:endParaRPr lang="sk-SK" dirty="0"/>
          </a:p>
          <a:p>
            <a:r>
              <a:rPr lang="sk-SK" dirty="0" smtClean="0"/>
              <a:t>g) prevládajú </a:t>
            </a:r>
            <a:r>
              <a:rPr lang="sk-SK" dirty="0" err="1" smtClean="0"/>
              <a:t>kovalentné</a:t>
            </a:r>
            <a:r>
              <a:rPr lang="sk-SK" dirty="0" smtClean="0"/>
              <a:t> nepolárne väzby</a:t>
            </a:r>
            <a:endParaRPr lang="sk-SK" dirty="0"/>
          </a:p>
          <a:p>
            <a:r>
              <a:rPr lang="sk-SK" dirty="0" smtClean="0"/>
              <a:t>h)je príčinou nestálosti molekuly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318813" y="539975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B,E,G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7003959" y="4763549"/>
            <a:ext cx="2069867" cy="1838605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28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756. V molekulách uhľovodíkov existuje prevažne väzba:</a:t>
            </a:r>
            <a:endParaRPr lang="sk-SK" b="1" dirty="0"/>
          </a:p>
          <a:p>
            <a:r>
              <a:rPr lang="sk-SK" dirty="0" smtClean="0"/>
              <a:t>a)</a:t>
            </a:r>
            <a:r>
              <a:rPr lang="sk-SK" dirty="0" err="1" smtClean="0"/>
              <a:t>kovalentná</a:t>
            </a:r>
            <a:r>
              <a:rPr lang="sk-SK" dirty="0" smtClean="0"/>
              <a:t> polárna</a:t>
            </a:r>
            <a:endParaRPr lang="sk-SK" dirty="0"/>
          </a:p>
          <a:p>
            <a:r>
              <a:rPr lang="sk-SK" dirty="0" smtClean="0"/>
              <a:t>b)kovová</a:t>
            </a:r>
            <a:endParaRPr lang="sk-SK" dirty="0"/>
          </a:p>
          <a:p>
            <a:r>
              <a:rPr lang="sk-SK" dirty="0" smtClean="0"/>
              <a:t>c)vodíková</a:t>
            </a:r>
          </a:p>
          <a:p>
            <a:r>
              <a:rPr lang="sk-SK" dirty="0" smtClean="0"/>
              <a:t>d) </a:t>
            </a:r>
            <a:r>
              <a:rPr lang="sk-SK" dirty="0" err="1" smtClean="0"/>
              <a:t>kovalentná</a:t>
            </a:r>
            <a:r>
              <a:rPr lang="sk-SK" dirty="0" smtClean="0"/>
              <a:t> nepolárna</a:t>
            </a:r>
            <a:endParaRPr lang="sk-SK" dirty="0"/>
          </a:p>
          <a:p>
            <a:r>
              <a:rPr lang="sk-SK" dirty="0" smtClean="0"/>
              <a:t>e)iónová</a:t>
            </a:r>
          </a:p>
          <a:p>
            <a:r>
              <a:rPr lang="sk-SK" dirty="0" smtClean="0"/>
              <a:t>f) </a:t>
            </a:r>
            <a:r>
              <a:rPr lang="sk-SK" dirty="0" err="1" smtClean="0"/>
              <a:t>donorno-akceptorná</a:t>
            </a:r>
            <a:endParaRPr lang="sk-SK" dirty="0"/>
          </a:p>
          <a:p>
            <a:r>
              <a:rPr lang="sk-SK" dirty="0" smtClean="0"/>
              <a:t>g)koordinačne </a:t>
            </a:r>
            <a:r>
              <a:rPr lang="sk-SK" dirty="0" err="1" smtClean="0"/>
              <a:t>kovalentná</a:t>
            </a:r>
            <a:endParaRPr lang="sk-SK" dirty="0"/>
          </a:p>
          <a:p>
            <a:r>
              <a:rPr lang="sk-SK" dirty="0" smtClean="0"/>
              <a:t>h)tvorená dvomi </a:t>
            </a:r>
            <a:r>
              <a:rPr lang="sk-SK" dirty="0" err="1" smtClean="0"/>
              <a:t>pí</a:t>
            </a:r>
            <a:r>
              <a:rPr lang="sk-SK" dirty="0" smtClean="0"/>
              <a:t> väzbami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23523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58716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3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757. V ktorej zlúčenine nie je polárna </a:t>
            </a:r>
            <a:r>
              <a:rPr lang="sk-SK" b="1" dirty="0" err="1" smtClean="0"/>
              <a:t>kovalentná</a:t>
            </a:r>
            <a:r>
              <a:rPr lang="sk-SK" b="1" dirty="0" smtClean="0"/>
              <a:t> väzba:</a:t>
            </a:r>
            <a:endParaRPr lang="sk-SK" b="1" dirty="0"/>
          </a:p>
          <a:p>
            <a:r>
              <a:rPr lang="sk-SK" dirty="0" smtClean="0"/>
              <a:t>a)vo vode</a:t>
            </a:r>
            <a:endParaRPr lang="sk-SK" dirty="0"/>
          </a:p>
          <a:p>
            <a:r>
              <a:rPr lang="sk-SK" dirty="0" smtClean="0"/>
              <a:t>b)v amoniaku</a:t>
            </a:r>
            <a:endParaRPr lang="sk-SK" dirty="0"/>
          </a:p>
          <a:p>
            <a:r>
              <a:rPr lang="sk-SK" dirty="0" smtClean="0"/>
              <a:t>c)v etanole</a:t>
            </a:r>
          </a:p>
          <a:p>
            <a:r>
              <a:rPr lang="sk-SK" dirty="0" smtClean="0"/>
              <a:t>d)v 2,4-hexadiéne</a:t>
            </a:r>
            <a:endParaRPr lang="sk-SK" dirty="0"/>
          </a:p>
          <a:p>
            <a:r>
              <a:rPr lang="sk-SK" dirty="0" smtClean="0"/>
              <a:t>e)v kyseline </a:t>
            </a:r>
            <a:r>
              <a:rPr lang="sk-SK" dirty="0" err="1" smtClean="0"/>
              <a:t>trichlóroctovej</a:t>
            </a:r>
            <a:r>
              <a:rPr lang="sk-SK" dirty="0" smtClean="0"/>
              <a:t> </a:t>
            </a:r>
          </a:p>
          <a:p>
            <a:r>
              <a:rPr lang="sk-SK" dirty="0" smtClean="0"/>
              <a:t>f) v benzéne</a:t>
            </a:r>
            <a:endParaRPr lang="sk-SK" dirty="0"/>
          </a:p>
          <a:p>
            <a:r>
              <a:rPr lang="sk-SK" dirty="0" smtClean="0"/>
              <a:t>g) v anilíne</a:t>
            </a:r>
            <a:endParaRPr lang="sk-SK" dirty="0"/>
          </a:p>
          <a:p>
            <a:r>
              <a:rPr lang="sk-SK" dirty="0" smtClean="0"/>
              <a:t>h) v toluéne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26032" y="5235236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D,F,H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531460" y="458716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1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753. Lineárnu štruktúru má zlúčenina:</a:t>
            </a:r>
            <a:endParaRPr lang="sk-SK" b="1" dirty="0"/>
          </a:p>
          <a:p>
            <a:r>
              <a:rPr lang="sk-SK" dirty="0" smtClean="0"/>
              <a:t>a)acetylén</a:t>
            </a:r>
          </a:p>
          <a:p>
            <a:r>
              <a:rPr lang="sk-SK" dirty="0" smtClean="0"/>
              <a:t>b)metán</a:t>
            </a:r>
            <a:endParaRPr lang="sk-SK" dirty="0"/>
          </a:p>
          <a:p>
            <a:r>
              <a:rPr lang="sk-SK" dirty="0" smtClean="0"/>
              <a:t>c)propán</a:t>
            </a:r>
          </a:p>
          <a:p>
            <a:r>
              <a:rPr lang="sk-SK" dirty="0" smtClean="0"/>
              <a:t>d) obsahujúca sp2 </a:t>
            </a:r>
            <a:r>
              <a:rPr lang="sk-SK" dirty="0" err="1" smtClean="0"/>
              <a:t>hybridizovaný</a:t>
            </a:r>
            <a:r>
              <a:rPr lang="sk-SK" dirty="0" smtClean="0"/>
              <a:t> atóm uhlíka</a:t>
            </a:r>
            <a:endParaRPr lang="sk-SK" dirty="0"/>
          </a:p>
          <a:p>
            <a:r>
              <a:rPr lang="sk-SK" dirty="0" smtClean="0"/>
              <a:t>e)voda</a:t>
            </a:r>
          </a:p>
          <a:p>
            <a:r>
              <a:rPr lang="sk-SK" dirty="0" smtClean="0"/>
              <a:t>f) </a:t>
            </a:r>
            <a:r>
              <a:rPr lang="sk-SK" dirty="0" err="1" smtClean="0"/>
              <a:t>propín</a:t>
            </a:r>
            <a:endParaRPr lang="sk-SK" dirty="0"/>
          </a:p>
          <a:p>
            <a:r>
              <a:rPr lang="sk-SK" dirty="0" smtClean="0"/>
              <a:t>g) benzén</a:t>
            </a:r>
            <a:endParaRPr lang="sk-SK" dirty="0"/>
          </a:p>
          <a:p>
            <a:r>
              <a:rPr lang="sk-SK" dirty="0" smtClean="0"/>
              <a:t>h) etylén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237037" y="5445224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A,F</a:t>
            </a: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649968" y="4587164"/>
            <a:ext cx="2592288" cy="216024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1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984</Words>
  <Application>Microsoft Office PowerPoint</Application>
  <PresentationFormat>Prezentácia na obrazovke (4:3)</PresentationFormat>
  <Paragraphs>274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Motív Office</vt:lpstr>
      <vt:lpstr>Alifatické uhľovodíky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Nové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38</cp:revision>
  <dcterms:created xsi:type="dcterms:W3CDTF">2021-05-14T08:02:33Z</dcterms:created>
  <dcterms:modified xsi:type="dcterms:W3CDTF">2021-06-10T07:25:46Z</dcterms:modified>
</cp:coreProperties>
</file>