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handoutMasterIdLst>
    <p:handoutMasterId r:id="rId17"/>
  </p:handoutMasterIdLst>
  <p:sldIdLst>
    <p:sldId id="256" r:id="rId2"/>
    <p:sldId id="271" r:id="rId3"/>
    <p:sldId id="272" r:id="rId4"/>
    <p:sldId id="273" r:id="rId5"/>
    <p:sldId id="275" r:id="rId6"/>
    <p:sldId id="258" r:id="rId7"/>
    <p:sldId id="259" r:id="rId8"/>
    <p:sldId id="276" r:id="rId9"/>
    <p:sldId id="260" r:id="rId10"/>
    <p:sldId id="263" r:id="rId11"/>
    <p:sldId id="264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8000"/>
    <a:srgbClr val="4104D8"/>
    <a:srgbClr val="00FF00"/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3" autoAdjust="0"/>
    <p:restoredTop sz="94627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0B53C4-BF5B-4EA3-B18B-5BD378AFEECA}" type="datetimeFigureOut">
              <a:rPr lang="sk-SK"/>
              <a:pPr>
                <a:defRPr/>
              </a:pPr>
              <a:t>26.01.2020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111A08-2DA3-427F-A3C7-3CA9B9C322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bdĺžnik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Zaoblený obdĺžnik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Zaoblený obdĺžnik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bdĺžnik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bdĺžnik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bdĺžnik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bdĺžnik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A931AE-B603-4630-B98A-A19F776D575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AFD7-7A0C-4DC0-9DE0-96F28F40C06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8410-A319-484E-8A5C-D77759B7290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9EE4B-DE4E-4057-86E6-FAE85A20FDD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01625" y="1676400"/>
            <a:ext cx="4194175" cy="21351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4194175" cy="21351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301625" y="3963988"/>
            <a:ext cx="4194175" cy="213518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63988"/>
            <a:ext cx="4194175" cy="213518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7E4D3-966D-47B4-BF46-592762E57DA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8540750" cy="21351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01625" y="3963988"/>
            <a:ext cx="8540750" cy="213518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4BB4-A72E-4DA9-BAF8-9394C85C9B6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301625" y="1676400"/>
            <a:ext cx="8540750" cy="4422775"/>
          </a:xfrm>
        </p:spPr>
        <p:txBody>
          <a:bodyPr>
            <a:normAutofit/>
          </a:bodyPr>
          <a:lstStyle/>
          <a:p>
            <a:pPr lvl="0"/>
            <a:endParaRPr lang="sk-SK" noProof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229D-0777-4325-8497-E66A15EDFEF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10A1D-1F8F-4D38-95F4-AC620625148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E970B-7587-4088-969A-13FD4DA84BB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E3024-14D5-4BC3-BF86-6E45CB1FF2A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DA7474-87F1-4C20-9B28-2710600258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AD9F-13C3-40D5-B0DB-B8B7746346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2A8AF-DC4D-4A80-B139-58E32017239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7BE8-EFBE-4E18-BA0D-5DBA4B016D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1DCF5-BD5D-4EB6-AEA4-BA581EE940B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bdĺžnik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bdĺžnik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  <a:endParaRPr lang="en-US" altLang="sk-SK" smtClean="0"/>
          </a:p>
        </p:txBody>
      </p:sp>
      <p:sp>
        <p:nvSpPr>
          <p:cNvPr id="104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91B44B-2094-4491-B6A4-6992E8DE0A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4" r:id="rId2"/>
    <p:sldLayoutId id="2147483915" r:id="rId3"/>
    <p:sldLayoutId id="2147483916" r:id="rId4"/>
    <p:sldLayoutId id="2147483923" r:id="rId5"/>
    <p:sldLayoutId id="2147483924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5" r:id="rId12"/>
    <p:sldLayoutId id="2147483926" r:id="rId13"/>
    <p:sldLayoutId id="2147483927" r:id="rId14"/>
    <p:sldLayoutId id="2147483928" r:id="rId15"/>
  </p:sldLayoutIdLst>
  <p:transition spd="slow">
    <p:circl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" Target="slide9.xml"/><Relationship Id="rId7" Type="http://schemas.openxmlformats.org/officeDocument/2006/relationships/image" Target="../media/image7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10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blog.sme.sk/blog/2204/157132/cukor_res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55650" y="1341438"/>
            <a:ext cx="7772400" cy="1016000"/>
          </a:xfrm>
        </p:spPr>
        <p:txBody>
          <a:bodyPr/>
          <a:lstStyle/>
          <a:p>
            <a:pPr eaLnBrk="1" hangingPunct="1"/>
            <a:r>
              <a:rPr lang="sk-SK" altLang="sk-SK" sz="4800" b="1" smtClean="0">
                <a:solidFill>
                  <a:srgbClr val="0000FF"/>
                </a:solidFill>
              </a:rPr>
              <a:t> Obeh tovaru a peňazí</a:t>
            </a:r>
            <a:endParaRPr lang="sk-SK" altLang="sk-SK" sz="4000" smtClean="0">
              <a:solidFill>
                <a:srgbClr val="0000FF"/>
              </a:solidFill>
            </a:endParaRPr>
          </a:p>
        </p:txBody>
      </p:sp>
      <p:pic>
        <p:nvPicPr>
          <p:cNvPr id="9219" name="Picture 4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214813"/>
            <a:ext cx="2519363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285750" y="571500"/>
            <a:ext cx="8510588" cy="8969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 Kovové peniaze</a:t>
            </a:r>
          </a:p>
        </p:txBody>
      </p:sp>
      <p:pic>
        <p:nvPicPr>
          <p:cNvPr id="18435" name="Picture 9" descr="kusky striebr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00813" y="4429125"/>
            <a:ext cx="2085975" cy="2095500"/>
          </a:xfrm>
          <a:noFill/>
        </p:spPr>
      </p:pic>
      <p:pic>
        <p:nvPicPr>
          <p:cNvPr id="18436" name="Picture 10" descr="striebro kusk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0" y="1785938"/>
            <a:ext cx="1811338" cy="2351087"/>
          </a:xfrm>
          <a:noFill/>
        </p:spPr>
      </p:pic>
      <p:sp>
        <p:nvSpPr>
          <p:cNvPr id="18437" name="Text Box 19"/>
          <p:cNvSpPr txBox="1">
            <a:spLocks noChangeArrowheads="1"/>
          </p:cNvSpPr>
          <p:nvPr/>
        </p:nvSpPr>
        <p:spPr bwMode="auto">
          <a:xfrm>
            <a:off x="6000750" y="1500188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>
                <a:solidFill>
                  <a:srgbClr val="000000"/>
                </a:solidFill>
              </a:rPr>
              <a:t>Strieborné tyče a kúsky</a:t>
            </a:r>
          </a:p>
        </p:txBody>
      </p:sp>
      <p:sp>
        <p:nvSpPr>
          <p:cNvPr id="18438" name="Text Box 20"/>
          <p:cNvSpPr txBox="1">
            <a:spLocks noChangeArrowheads="1"/>
          </p:cNvSpPr>
          <p:nvPr/>
        </p:nvSpPr>
        <p:spPr bwMode="auto">
          <a:xfrm>
            <a:off x="7429500" y="45720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>
                <a:solidFill>
                  <a:srgbClr val="000000"/>
                </a:solidFill>
              </a:rPr>
              <a:t>Zlaté ingoty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23850" y="1504950"/>
            <a:ext cx="61928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sk-SK" dirty="0"/>
              <a:t> </a:t>
            </a: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najviac používané kovy – zlato a striebro, 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vyznačovali sa trvanlivosťou, ľahkou deliteľnosťou, skladovateľnosťou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23850" y="3429000"/>
            <a:ext cx="583247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AutoNum type="alphaUcParenR"/>
              <a:defRPr/>
            </a:pP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sk-SK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bimetalizmus</a:t>
            </a: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ako platobný prostriedok pôsobia 2 kovy</a:t>
            </a: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(Au + </a:t>
            </a:r>
            <a:r>
              <a:rPr lang="sk-SK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Ag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marL="342900" indent="-342900">
              <a:buFont typeface="Wingdings" pitchFamily="2" charset="2"/>
              <a:buAutoNum type="alphaUcParenR"/>
              <a:defRPr/>
            </a:pP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sk-SK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monometalizmus</a:t>
            </a:r>
            <a:r>
              <a:rPr 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využíva sa len 1 kov</a:t>
            </a:r>
          </a:p>
        </p:txBody>
      </p:sp>
      <p:pic>
        <p:nvPicPr>
          <p:cNvPr id="18441" name="Picture 27" descr="02-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638" y="5589588"/>
            <a:ext cx="1954212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3" grpId="0"/>
      <p:bldP spid="276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 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Papierové peniaze</a:t>
            </a:r>
          </a:p>
        </p:txBody>
      </p:sp>
      <p:sp>
        <p:nvSpPr>
          <p:cNvPr id="29717" name="Rectangle 21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vznikli ako náhradná forma zlata v obehu</a:t>
            </a:r>
          </a:p>
        </p:txBody>
      </p:sp>
      <p:pic>
        <p:nvPicPr>
          <p:cNvPr id="19460" name="Picture 24" descr="MPj0423605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3357563"/>
            <a:ext cx="1419225" cy="2135187"/>
          </a:xfrm>
        </p:spPr>
      </p:pic>
      <p:pic>
        <p:nvPicPr>
          <p:cNvPr id="19461" name="Picture 26" descr="MPj0227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2636838"/>
            <a:ext cx="2395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7" descr="MPj0182581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284538"/>
            <a:ext cx="36576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Formy peňazí v súčasnosti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43063"/>
            <a:ext cx="8964613" cy="5948362"/>
          </a:xfrm>
        </p:spPr>
        <p:txBody>
          <a:bodyPr>
            <a:normAutofit/>
          </a:bodyPr>
          <a:lstStyle/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Mince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kovové peniaze na drobné nákupy</a:t>
            </a:r>
          </a:p>
          <a:p>
            <a:pPr marL="631825" indent="-449263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Bankovky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papierové peniaze</a:t>
            </a:r>
          </a:p>
          <a:p>
            <a:pPr marL="631825" indent="-449263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Bankové peniaze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vklady  na bankových účtoch, ktorými môžu majitelia okamžite disponovať</a:t>
            </a: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31825" indent="-44926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Aké formy peňazí sú typické pre nasledovné prípady: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2163763"/>
            <a:ext cx="8540750" cy="3336925"/>
          </a:xfrm>
        </p:spPr>
        <p:txBody>
          <a:bodyPr/>
          <a:lstStyle/>
          <a:p>
            <a:pPr eaLnBrk="1" hangingPunct="1"/>
            <a:r>
              <a:rPr lang="sk-SK" altLang="sk-SK" smtClean="0"/>
              <a:t>v nápojovom automate si kúpime kávu za 0,30 €</a:t>
            </a:r>
          </a:p>
          <a:p>
            <a:pPr eaLnBrk="1" hangingPunct="1">
              <a:buFont typeface="Georgia" pitchFamily="18" charset="0"/>
              <a:buNone/>
            </a:pPr>
            <a:endParaRPr lang="sk-SK" altLang="sk-SK" smtClean="0"/>
          </a:p>
          <a:p>
            <a:pPr eaLnBrk="1" hangingPunct="1"/>
            <a:r>
              <a:rPr lang="sk-SK" altLang="sk-SK" smtClean="0"/>
              <a:t>v školskom bufete si kúpime bagetu za 1,1 €</a:t>
            </a:r>
          </a:p>
          <a:p>
            <a:pPr eaLnBrk="1" hangingPunct="1">
              <a:buFont typeface="Georgia" pitchFamily="18" charset="0"/>
              <a:buNone/>
            </a:pPr>
            <a:endParaRPr lang="sk-SK" altLang="sk-SK" smtClean="0"/>
          </a:p>
          <a:p>
            <a:pPr eaLnBrk="1" hangingPunct="1"/>
            <a:r>
              <a:rPr lang="sk-SK" altLang="sk-SK" smtClean="0"/>
              <a:t>v obchodnom dobe platíme platobnou kartou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9" name="Rectangle 49"/>
          <p:cNvSpPr>
            <a:spLocks noGrp="1" noRot="1" noChangeArrowheads="1"/>
          </p:cNvSpPr>
          <p:nvPr>
            <p:ph type="title"/>
          </p:nvPr>
        </p:nvSpPr>
        <p:spPr>
          <a:xfrm>
            <a:off x="1071563" y="714375"/>
            <a:ext cx="7129462" cy="5000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Funkcie peňazí</a:t>
            </a:r>
          </a:p>
        </p:txBody>
      </p:sp>
      <p:graphicFrame>
        <p:nvGraphicFramePr>
          <p:cNvPr id="35946" name="Group 106"/>
          <p:cNvGraphicFramePr>
            <a:graphicFrameLocks noGrp="1"/>
          </p:cNvGraphicFramePr>
          <p:nvPr>
            <p:ph type="tbl" idx="1"/>
          </p:nvPr>
        </p:nvGraphicFramePr>
        <p:xfrm>
          <a:off x="285750" y="1643063"/>
          <a:ext cx="8642350" cy="4784725"/>
        </p:xfrm>
        <a:graphic>
          <a:graphicData uri="http://schemas.openxmlformats.org/drawingml/2006/table">
            <a:tbl>
              <a:tblPr/>
              <a:tblGrid>
                <a:gridCol w="2592388"/>
                <a:gridCol w="6049962"/>
              </a:tblGrid>
              <a:tr h="1463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1. Prostriedok výmeny</a:t>
                      </a: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umožňujú výmenu – nákup a predaj rôznych statkov a služieb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2. Zúčtovacia jednotka</a:t>
                      </a: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pomocou nich sa určujú ceny ostatných  tovarov  a služieb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3. Uchovávateľ hodnoty </a:t>
                      </a: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keď im ľudia dávajú prednosť pred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 inými formami bohatstva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odkladanie úspor na ďalšie nákupy</a:t>
                      </a:r>
                    </a:p>
                  </a:txBody>
                  <a:tcPr marT="45727" marB="4572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63" y="785813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Akú funkciu plnia peniaze v nasledujúcich prípadoch ?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2249488"/>
            <a:ext cx="8229600" cy="3465512"/>
          </a:xfrm>
        </p:spPr>
        <p:txBody>
          <a:bodyPr/>
          <a:lstStyle/>
          <a:p>
            <a:pPr eaLnBrk="1" hangingPunct="1"/>
            <a:r>
              <a:rPr lang="sk-SK" altLang="sk-SK" smtClean="0"/>
              <a:t>cena knihy je 7 €</a:t>
            </a:r>
          </a:p>
          <a:p>
            <a:pPr eaLnBrk="1" hangingPunct="1">
              <a:buFont typeface="Georgia" pitchFamily="18" charset="0"/>
              <a:buNone/>
            </a:pPr>
            <a:endParaRPr lang="sk-SK" altLang="sk-SK" smtClean="0"/>
          </a:p>
          <a:p>
            <a:pPr eaLnBrk="1" hangingPunct="1"/>
            <a:r>
              <a:rPr lang="sk-SK" altLang="sk-SK" smtClean="0"/>
              <a:t>pán Arnold má vo VUB na vkladnej knižke 2000,-€</a:t>
            </a:r>
          </a:p>
          <a:p>
            <a:pPr eaLnBrk="1" hangingPunct="1">
              <a:buFont typeface="Georgia" pitchFamily="18" charset="0"/>
              <a:buNone/>
            </a:pPr>
            <a:endParaRPr lang="sk-SK" altLang="sk-SK" smtClean="0"/>
          </a:p>
          <a:p>
            <a:pPr eaLnBrk="1" hangingPunct="1"/>
            <a:r>
              <a:rPr lang="sk-SK" altLang="sk-SK" smtClean="0"/>
              <a:t>Petra dnes urobila nákup za 10,- €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63" y="642938"/>
            <a:ext cx="8229600" cy="1066800"/>
          </a:xfrm>
        </p:spPr>
        <p:txBody>
          <a:bodyPr/>
          <a:lstStyle/>
          <a:p>
            <a:pPr eaLnBrk="1" hangingPunct="1"/>
            <a:r>
              <a:rPr lang="sk-SK" altLang="sk-SK" smtClean="0"/>
              <a:t>Historické formy výmeny tovaru</a:t>
            </a:r>
            <a:endParaRPr lang="cs-CZ" altLang="sk-SK" smtClean="0"/>
          </a:p>
        </p:txBody>
      </p:sp>
      <p:grpSp>
        <p:nvGrpSpPr>
          <p:cNvPr id="10243" name="Group 24"/>
          <p:cNvGrpSpPr>
            <a:grpSpLocks/>
          </p:cNvGrpSpPr>
          <p:nvPr/>
        </p:nvGrpSpPr>
        <p:grpSpPr bwMode="auto">
          <a:xfrm>
            <a:off x="2357438" y="1857375"/>
            <a:ext cx="4032250" cy="4537075"/>
            <a:chOff x="1383" y="890"/>
            <a:chExt cx="2540" cy="2858"/>
          </a:xfrm>
        </p:grpSpPr>
        <p:grpSp>
          <p:nvGrpSpPr>
            <p:cNvPr id="10245" name="Group 22"/>
            <p:cNvGrpSpPr>
              <a:grpSpLocks/>
            </p:cNvGrpSpPr>
            <p:nvPr/>
          </p:nvGrpSpPr>
          <p:grpSpPr bwMode="auto">
            <a:xfrm>
              <a:off x="1383" y="890"/>
              <a:ext cx="2540" cy="2858"/>
              <a:chOff x="1383" y="890"/>
              <a:chExt cx="2540" cy="2858"/>
            </a:xfrm>
          </p:grpSpPr>
          <p:sp>
            <p:nvSpPr>
              <p:cNvPr id="10247" name="Rectangle 4"/>
              <p:cNvSpPr>
                <a:spLocks noChangeArrowheads="1"/>
              </p:cNvSpPr>
              <p:nvPr/>
            </p:nvSpPr>
            <p:spPr bwMode="auto">
              <a:xfrm>
                <a:off x="1565" y="890"/>
                <a:ext cx="1995" cy="58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k-SK" altLang="sk-SK" b="1"/>
                  <a:t>domáce hospodárstvo</a:t>
                </a:r>
              </a:p>
              <a:p>
                <a:pPr algn="ctr"/>
                <a:r>
                  <a:rPr lang="sk-SK" altLang="sk-SK"/>
                  <a:t>výroba + spotreba</a:t>
                </a:r>
                <a:endParaRPr lang="cs-CZ" altLang="sk-SK"/>
              </a:p>
            </p:txBody>
          </p:sp>
          <p:sp>
            <p:nvSpPr>
              <p:cNvPr id="10248" name="Rectangle 5"/>
              <p:cNvSpPr>
                <a:spLocks noChangeArrowheads="1"/>
              </p:cNvSpPr>
              <p:nvPr/>
            </p:nvSpPr>
            <p:spPr bwMode="auto">
              <a:xfrm>
                <a:off x="1565" y="1661"/>
                <a:ext cx="1995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k-SK" altLang="sk-SK" b="1"/>
                  <a:t>obehové hospodárstvo</a:t>
                </a:r>
              </a:p>
              <a:p>
                <a:pPr algn="ctr"/>
                <a:endParaRPr lang="cs-CZ" altLang="sk-SK"/>
              </a:p>
            </p:txBody>
          </p:sp>
          <p:sp>
            <p:nvSpPr>
              <p:cNvPr id="10249" name="Rectangle 6"/>
              <p:cNvSpPr>
                <a:spLocks noChangeArrowheads="1"/>
              </p:cNvSpPr>
              <p:nvPr/>
            </p:nvSpPr>
            <p:spPr bwMode="auto">
              <a:xfrm>
                <a:off x="1383" y="2341"/>
                <a:ext cx="771" cy="5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sk-SK" altLang="sk-SK" b="1"/>
              </a:p>
              <a:p>
                <a:pPr algn="ctr"/>
                <a:r>
                  <a:rPr lang="sk-SK" altLang="sk-SK" b="1"/>
                  <a:t>podniky</a:t>
                </a:r>
              </a:p>
              <a:p>
                <a:pPr algn="ctr"/>
                <a:endParaRPr lang="cs-CZ" altLang="sk-SK"/>
              </a:p>
            </p:txBody>
          </p:sp>
          <p:sp>
            <p:nvSpPr>
              <p:cNvPr id="10250" name="Rectangle 7"/>
              <p:cNvSpPr>
                <a:spLocks noChangeArrowheads="1"/>
              </p:cNvSpPr>
              <p:nvPr/>
            </p:nvSpPr>
            <p:spPr bwMode="auto">
              <a:xfrm>
                <a:off x="3016" y="2341"/>
                <a:ext cx="862" cy="5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sk-SK" altLang="sk-SK" b="1"/>
              </a:p>
              <a:p>
                <a:pPr algn="ctr"/>
                <a:r>
                  <a:rPr lang="sk-SK" altLang="sk-SK" b="1"/>
                  <a:t>domácnosti</a:t>
                </a:r>
              </a:p>
              <a:p>
                <a:pPr algn="ctr"/>
                <a:endParaRPr lang="cs-CZ" altLang="sk-SK"/>
              </a:p>
            </p:txBody>
          </p:sp>
          <p:sp>
            <p:nvSpPr>
              <p:cNvPr id="10251" name="Line 8"/>
              <p:cNvSpPr>
                <a:spLocks noChangeShapeType="1"/>
              </p:cNvSpPr>
              <p:nvPr/>
            </p:nvSpPr>
            <p:spPr bwMode="auto">
              <a:xfrm>
                <a:off x="1746" y="206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2" name="Line 9"/>
              <p:cNvSpPr>
                <a:spLocks noChangeShapeType="1"/>
              </p:cNvSpPr>
              <p:nvPr/>
            </p:nvSpPr>
            <p:spPr bwMode="auto">
              <a:xfrm>
                <a:off x="3288" y="206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3" name="Line 10"/>
              <p:cNvSpPr>
                <a:spLocks noChangeShapeType="1"/>
              </p:cNvSpPr>
              <p:nvPr/>
            </p:nvSpPr>
            <p:spPr bwMode="auto">
              <a:xfrm>
                <a:off x="2154" y="2795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4" name="Line 11"/>
              <p:cNvSpPr>
                <a:spLocks noChangeShapeType="1"/>
              </p:cNvSpPr>
              <p:nvPr/>
            </p:nvSpPr>
            <p:spPr bwMode="auto">
              <a:xfrm flipH="1">
                <a:off x="2154" y="2478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5" name="Rectangle 12"/>
              <p:cNvSpPr>
                <a:spLocks noChangeArrowheads="1"/>
              </p:cNvSpPr>
              <p:nvPr/>
            </p:nvSpPr>
            <p:spPr bwMode="auto">
              <a:xfrm>
                <a:off x="1383" y="3249"/>
                <a:ext cx="771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k-SK" altLang="sk-SK" b="1"/>
                  <a:t>podniky</a:t>
                </a:r>
              </a:p>
              <a:p>
                <a:pPr algn="ctr"/>
                <a:endParaRPr lang="cs-CZ" altLang="sk-SK"/>
              </a:p>
            </p:txBody>
          </p:sp>
          <p:sp>
            <p:nvSpPr>
              <p:cNvPr id="10256" name="Rectangle 13"/>
              <p:cNvSpPr>
                <a:spLocks noChangeArrowheads="1"/>
              </p:cNvSpPr>
              <p:nvPr/>
            </p:nvSpPr>
            <p:spPr bwMode="auto">
              <a:xfrm>
                <a:off x="3061" y="3249"/>
                <a:ext cx="862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k-SK" altLang="sk-SK" b="1"/>
                  <a:t>domácnosti</a:t>
                </a:r>
              </a:p>
              <a:p>
                <a:pPr algn="ctr"/>
                <a:endParaRPr lang="cs-CZ" altLang="sk-SK"/>
              </a:p>
            </p:txBody>
          </p:sp>
          <p:sp>
            <p:nvSpPr>
              <p:cNvPr id="10257" name="Text Box 14"/>
              <p:cNvSpPr txBox="1">
                <a:spLocks noChangeArrowheads="1"/>
              </p:cNvSpPr>
              <p:nvPr/>
            </p:nvSpPr>
            <p:spPr bwMode="auto">
              <a:xfrm>
                <a:off x="2245" y="2205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altLang="sk-SK"/>
                  <a:t>práca</a:t>
                </a:r>
                <a:endParaRPr lang="cs-CZ" altLang="sk-SK"/>
              </a:p>
            </p:txBody>
          </p:sp>
          <p:sp>
            <p:nvSpPr>
              <p:cNvPr id="10258" name="Text Box 15"/>
              <p:cNvSpPr txBox="1">
                <a:spLocks noChangeArrowheads="1"/>
              </p:cNvSpPr>
              <p:nvPr/>
            </p:nvSpPr>
            <p:spPr bwMode="auto">
              <a:xfrm>
                <a:off x="2245" y="2523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altLang="sk-SK"/>
                  <a:t>peniaze</a:t>
                </a:r>
                <a:endParaRPr lang="cs-CZ" altLang="sk-SK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9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 flipH="1">
                <a:off x="2154" y="3612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61" name="Text Box 18"/>
              <p:cNvSpPr txBox="1">
                <a:spLocks noChangeArrowheads="1"/>
              </p:cNvSpPr>
              <p:nvPr/>
            </p:nvSpPr>
            <p:spPr bwMode="auto">
              <a:xfrm>
                <a:off x="2290" y="3022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altLang="sk-SK"/>
                  <a:t>tovar</a:t>
                </a:r>
                <a:endParaRPr lang="cs-CZ" altLang="sk-SK"/>
              </a:p>
            </p:txBody>
          </p:sp>
          <p:sp>
            <p:nvSpPr>
              <p:cNvPr id="10262" name="Text Box 19"/>
              <p:cNvSpPr txBox="1">
                <a:spLocks noChangeArrowheads="1"/>
              </p:cNvSpPr>
              <p:nvPr/>
            </p:nvSpPr>
            <p:spPr bwMode="auto">
              <a:xfrm>
                <a:off x="2290" y="3385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altLang="sk-SK"/>
                  <a:t>peniaze</a:t>
                </a:r>
                <a:endParaRPr lang="cs-CZ" altLang="sk-SK"/>
              </a:p>
            </p:txBody>
          </p:sp>
          <p:sp>
            <p:nvSpPr>
              <p:cNvPr id="10263" name="Line 20"/>
              <p:cNvSpPr>
                <a:spLocks noChangeShapeType="1"/>
              </p:cNvSpPr>
              <p:nvPr/>
            </p:nvSpPr>
            <p:spPr bwMode="auto">
              <a:xfrm>
                <a:off x="1701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64" name="Line 21"/>
              <p:cNvSpPr>
                <a:spLocks noChangeShapeType="1"/>
              </p:cNvSpPr>
              <p:nvPr/>
            </p:nvSpPr>
            <p:spPr bwMode="auto">
              <a:xfrm>
                <a:off x="3288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246" name="Line 23"/>
            <p:cNvSpPr>
              <a:spLocks noChangeShapeType="1"/>
            </p:cNvSpPr>
            <p:nvPr/>
          </p:nvSpPr>
          <p:spPr bwMode="auto">
            <a:xfrm>
              <a:off x="251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6" name="Päťuholník 25"/>
          <p:cNvSpPr/>
          <p:nvPr/>
        </p:nvSpPr>
        <p:spPr>
          <a:xfrm>
            <a:off x="7715250" y="6143625"/>
            <a:ext cx="1071563" cy="500063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>
                <a:hlinkClick r:id="rId2" action="ppaction://hlinksldjump"/>
              </a:rPr>
              <a:t>OH</a:t>
            </a:r>
            <a:endParaRPr lang="sk-SK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714375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Domáce</a:t>
            </a:r>
            <a:r>
              <a:rPr lang="sk-SK" sz="3600" dirty="0"/>
              <a:t> </a:t>
            </a:r>
            <a:r>
              <a:rPr lang="sk-SK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hospodárstvo</a:t>
            </a:r>
            <a:endParaRPr lang="cs-CZ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88" y="1857375"/>
            <a:ext cx="7627937" cy="15367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uzatvorené hospodárstvo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sebestačné vo výrobe aj spotrebe</a:t>
            </a:r>
            <a:endParaRPr lang="cs-CZ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268" name="Picture 5" descr="logo_d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3571875"/>
            <a:ext cx="22574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065838"/>
            <a:ext cx="935037" cy="792162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 altLang="sk-SK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Obehové</a:t>
            </a:r>
            <a:r>
              <a:rPr lang="sk-SK" sz="3600" dirty="0"/>
              <a:t> </a:t>
            </a:r>
            <a:r>
              <a:rPr lang="sk-SK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hospodárstvo</a:t>
            </a:r>
            <a:endParaRPr lang="cs-CZ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928813"/>
            <a:ext cx="8842375" cy="44227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hospodárstvo sa rozčlenilo 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podniky</a:t>
            </a:r>
            <a:endParaRPr lang="sk-SK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domácnosti</a:t>
            </a:r>
            <a:endParaRPr lang="sk-SK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spotrebitelia a výrobcovia sa stretávali a </a:t>
            </a:r>
            <a:r>
              <a:rPr lang="sk-SK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vymieňali si výsledky svojej práce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naturálna výmena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používanie peňazí na kúpu a predaj tovarov</a:t>
            </a:r>
            <a:endParaRPr lang="cs-CZ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065838"/>
            <a:ext cx="935037" cy="792162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 altLang="sk-SK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Formy obehového hospodárstva</a:t>
            </a:r>
            <a:endParaRPr lang="cs-CZ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2006600"/>
            <a:ext cx="8842375" cy="44227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mestské hospodárstvo 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výmena tovaru sa uskutočňovala </a:t>
            </a:r>
            <a:r>
              <a:rPr lang="sk-SK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len v rámci </a:t>
            </a: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mesta a blízkeho okolia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národné hospodárstvo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vzniklo spojením viacerých hospodárstiev v rámci 1 štátu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svetové hospodárstvo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sk-SK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predstavuje spojenie hospodárstiev na celom svete</a:t>
            </a:r>
            <a:endParaRPr lang="cs-CZ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065838"/>
            <a:ext cx="935037" cy="792162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 altLang="sk-SK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Pojem peniaze</a:t>
            </a:r>
          </a:p>
        </p:txBody>
      </p:sp>
      <p:sp>
        <p:nvSpPr>
          <p:cNvPr id="18436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2286000"/>
            <a:ext cx="4859338" cy="28733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všeobecným prostriedkom výmeny používaným pri nákupe a predaji statkov a služieb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4340" name="Picture 11" descr="264108_eurobankovky-eura-euro-penize-crop-crop-cr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844675"/>
            <a:ext cx="42672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57188"/>
            <a:ext cx="8510588" cy="11255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Vývoj peňazí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268413"/>
            <a:ext cx="8591550" cy="5589587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FF0066"/>
                </a:solidFill>
                <a:hlinkClick r:id="rId2" action="ppaction://hlinksldjump"/>
              </a:rPr>
              <a:t>Naturálna výmena</a:t>
            </a:r>
            <a:endParaRPr lang="sk-SK" dirty="0">
              <a:solidFill>
                <a:srgbClr val="FF0066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dirty="0">
              <a:solidFill>
                <a:srgbClr val="FF0066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FF0066"/>
                </a:solidFill>
                <a:hlinkClick r:id="rId3" action="ppaction://hlinksldjump"/>
              </a:rPr>
              <a:t>Tovarové peniaze</a:t>
            </a:r>
            <a:r>
              <a:rPr lang="sk-SK" dirty="0">
                <a:solidFill>
                  <a:srgbClr val="0000FF"/>
                </a:solidFill>
                <a:hlinkClick r:id="rId3" action="ppaction://hlinksldjump"/>
              </a:rPr>
              <a:t> </a:t>
            </a:r>
            <a:endParaRPr lang="sk-SK" dirty="0">
              <a:solidFill>
                <a:srgbClr val="0000FF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dirty="0">
              <a:solidFill>
                <a:srgbClr val="0000FF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Drahé kovy</a:t>
            </a: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Papierové peniaze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4" name="Picture 5" descr="bart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3" y="1071563"/>
            <a:ext cx="165576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 descr="tehl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500" y="2500313"/>
            <a:ext cx="1152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8" descr="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3" y="3711575"/>
            <a:ext cx="1728787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9" descr="kart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86488" y="4797425"/>
            <a:ext cx="13684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11863" y="2781300"/>
            <a:ext cx="20161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63" y="714375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sk-SK" dirty="0"/>
              <a:t>. 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Naturálna</a:t>
            </a:r>
            <a:r>
              <a:rPr lang="sk-SK" dirty="0"/>
              <a:t> </a:t>
            </a:r>
            <a:r>
              <a:rPr lang="sk-SK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výmena</a:t>
            </a:r>
            <a:endParaRPr lang="cs-CZ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857375"/>
            <a:ext cx="8540750" cy="1295400"/>
          </a:xfrm>
        </p:spPr>
        <p:txBody>
          <a:bodyPr/>
          <a:lstStyle/>
          <a:p>
            <a:pPr eaLnBrk="1" hangingPunct="1"/>
            <a:r>
              <a:rPr lang="sk-SK" altLang="sk-SK" smtClean="0"/>
              <a:t>výmena tovaru za akýkoľvek iný tovar</a:t>
            </a:r>
            <a:endParaRPr lang="cs-CZ" altLang="sk-SK" smtClean="0"/>
          </a:p>
        </p:txBody>
      </p:sp>
      <p:pic>
        <p:nvPicPr>
          <p:cNvPr id="16388" name="Picture 5" descr="Zobraziť obrázok v plnej veľkosti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500438"/>
            <a:ext cx="2447925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7" descr="jecm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13" y="3429000"/>
            <a:ext cx="21907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AutoShape 8"/>
          <p:cNvSpPr>
            <a:spLocks noChangeArrowheads="1"/>
          </p:cNvSpPr>
          <p:nvPr/>
        </p:nvSpPr>
        <p:spPr bwMode="auto">
          <a:xfrm>
            <a:off x="3643313" y="3929063"/>
            <a:ext cx="2089150" cy="863600"/>
          </a:xfrm>
          <a:prstGeom prst="leftRightArrow">
            <a:avLst>
              <a:gd name="adj1" fmla="val 50000"/>
              <a:gd name="adj2" fmla="val 48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 altLang="sk-SK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0350"/>
            <a:ext cx="8510587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 Tovarové peniaze</a:t>
            </a:r>
          </a:p>
        </p:txBody>
      </p:sp>
      <p:sp>
        <p:nvSpPr>
          <p:cNvPr id="22532" name="Rectangle 4"/>
          <p:cNvSpPr>
            <a:spLocks noGrp="1" noRot="1" noChangeArrowheads="1"/>
          </p:cNvSpPr>
          <p:nvPr>
            <p:ph sz="half" idx="1"/>
          </p:nvPr>
        </p:nvSpPr>
        <p:spPr>
          <a:xfrm>
            <a:off x="323850" y="2060575"/>
            <a:ext cx="8424863" cy="237648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Plátno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Kožušiny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Dobytok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533" name="Rectangle 5"/>
          <p:cNvSpPr>
            <a:spLocks noGrp="1" noRot="1" noChangeArrowheads="1"/>
          </p:cNvSpPr>
          <p:nvPr>
            <p:ph sz="half" idx="2"/>
          </p:nvPr>
        </p:nvSpPr>
        <p:spPr>
          <a:xfrm>
            <a:off x="4643438" y="2133600"/>
            <a:ext cx="4194175" cy="2112963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Víno, pivo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Olivový olej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sk-SK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Drahokamy</a:t>
            </a:r>
            <a:endParaRPr lang="sk-SK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sk-SK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9750" y="1268413"/>
            <a:ext cx="813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k-SK"/>
              <a:t> </a:t>
            </a:r>
            <a:r>
              <a:rPr lang="sk-SK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vo funkcii peňazí sa objavujú vybrané druhy tovarov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76238" y="4745038"/>
            <a:ext cx="7508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???  </a:t>
            </a:r>
            <a:r>
              <a:rPr lang="sk-SK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Tieto formy „peňazí“ mali rôzne nevýhody.</a:t>
            </a:r>
          </a:p>
          <a:p>
            <a:pPr>
              <a:defRPr/>
            </a:pPr>
            <a:r>
              <a:rPr lang="sk-SK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Vedeli by ste uviesť ktoré? Čo tieto nevýhodné</a:t>
            </a:r>
          </a:p>
          <a:p>
            <a:pPr>
              <a:defRPr/>
            </a:pPr>
            <a:r>
              <a:rPr lang="sk-SK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„peniaze“ neskôr nahradilo a odstránilo ich nedostatky</a:t>
            </a:r>
            <a:r>
              <a:rPr lang="sk-SK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225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580</TotalTime>
  <Words>389</Words>
  <Application>Microsoft Office PowerPoint</Application>
  <PresentationFormat>Prezentácia na obrazovke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3" baseType="lpstr">
      <vt:lpstr>Arial</vt:lpstr>
      <vt:lpstr>Trebuchet MS</vt:lpstr>
      <vt:lpstr>Calibri</vt:lpstr>
      <vt:lpstr>Georgia</vt:lpstr>
      <vt:lpstr>Wingdings 2</vt:lpstr>
      <vt:lpstr>Wingdings</vt:lpstr>
      <vt:lpstr>Arial Black</vt:lpstr>
      <vt:lpstr>Mestský</vt:lpstr>
      <vt:lpstr> Obeh tovaru a peňazí</vt:lpstr>
      <vt:lpstr>Historické formy výmeny tovaru</vt:lpstr>
      <vt:lpstr>Domáce hospodárstvo</vt:lpstr>
      <vt:lpstr>Obehové hospodárstvo</vt:lpstr>
      <vt:lpstr>Formy obehového hospodárstva</vt:lpstr>
      <vt:lpstr>Pojem peniaze</vt:lpstr>
      <vt:lpstr>Vývoj peňazí</vt:lpstr>
      <vt:lpstr>1. Naturálna výmena</vt:lpstr>
      <vt:lpstr>2. Tovarové peniaze</vt:lpstr>
      <vt:lpstr>3. Kovové peniaze</vt:lpstr>
      <vt:lpstr>4. Papierové peniaze</vt:lpstr>
      <vt:lpstr>Formy peňazí v súčasnosti</vt:lpstr>
      <vt:lpstr>Aké formy peňazí sú typické pre nasledovné prípady:</vt:lpstr>
      <vt:lpstr>Funkcie peňazí</vt:lpstr>
      <vt:lpstr>Akú funkciu plnia peniaze v nasledujúcich prípadoch ?</vt:lpstr>
    </vt:vector>
  </TitlesOfParts>
  <Company>Zs nov Sabinov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Peniaze a ich úloha v modernej ekonomike</dc:title>
  <dc:creator>SCI</dc:creator>
  <cp:lastModifiedBy>Jaroslava Vitazkova</cp:lastModifiedBy>
  <cp:revision>56</cp:revision>
  <dcterms:created xsi:type="dcterms:W3CDTF">2005-06-15T12:04:46Z</dcterms:created>
  <dcterms:modified xsi:type="dcterms:W3CDTF">2020-01-26T16:37:03Z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atingsCount">
    <vt:lpwstr>1.00000000000000</vt:lpwstr>
  </property>
  <property fmtid="{D5CDD505-2E9C-101B-9397-08002B2CF9AE}" pid="3" name="PublishedByID">
    <vt:lpwstr>SKITN\administrator1</vt:lpwstr>
  </property>
  <property fmtid="{D5CDD505-2E9C-101B-9397-08002B2CF9AE}" pid="4" name="PublishedDate">
    <vt:lpwstr>2006-02-19T00:00:00Z</vt:lpwstr>
  </property>
  <property fmtid="{D5CDD505-2E9C-101B-9397-08002B2CF9AE}" pid="5" name="Countries">
    <vt:lpwstr>Slovakia</vt:lpwstr>
  </property>
  <property fmtid="{D5CDD505-2E9C-101B-9397-08002B2CF9AE}" pid="6" name="SpecialNeeds">
    <vt:lpwstr>Nepoužité</vt:lpwstr>
  </property>
  <property fmtid="{D5CDD505-2E9C-101B-9397-08002B2CF9AE}" pid="7" name="ICTProducts">
    <vt:lpwstr>PowerPoint</vt:lpwstr>
  </property>
  <property fmtid="{D5CDD505-2E9C-101B-9397-08002B2CF9AE}" pid="8" name="TipsForAdapters">
    <vt:lpwstr>Celková časová dotácia: 30 min._x000d_
Informačné zdroje: Brenčičová, D.: Peniaze,_x000d_
Majtánová, A. a kol.: Podniková ekonomika 4. časť.,_x000d_
Šlosár, R. a kol.: Národné hospodárstvo pre 4. ročník obchodných akadémií.</vt:lpwstr>
  </property>
  <property fmtid="{D5CDD505-2E9C-101B-9397-08002B2CF9AE}" pid="9" name="MaxRating">
    <vt:lpwstr>5.00000000000000</vt:lpwstr>
  </property>
  <property fmtid="{D5CDD505-2E9C-101B-9397-08002B2CF9AE}" pid="10" name="RelatedSubjects">
    <vt:lpwstr>Nepoužité</vt:lpwstr>
  </property>
  <property fmtid="{D5CDD505-2E9C-101B-9397-08002B2CF9AE}" pid="11" name="AgeTo">
    <vt:lpwstr>19.0000000000000</vt:lpwstr>
  </property>
  <property fmtid="{D5CDD505-2E9C-101B-9397-08002B2CF9AE}" pid="12" name="JobRoles">
    <vt:lpwstr>SK_UCITEL</vt:lpwstr>
  </property>
  <property fmtid="{D5CDD505-2E9C-101B-9397-08002B2CF9AE}" pid="13" name="Languages">
    <vt:lpwstr>SK_SLOVENCINA</vt:lpwstr>
  </property>
  <property fmtid="{D5CDD505-2E9C-101B-9397-08002B2CF9AE}" pid="14" name="TimePeriods">
    <vt:lpwstr>1.00000000000000</vt:lpwstr>
  </property>
  <property fmtid="{D5CDD505-2E9C-101B-9397-08002B2CF9AE}" pid="15" name="Objectives">
    <vt:lpwstr>Oboznámiť žiakov s významom a funkciou peňazí, s ich historickým vývojom a formami.</vt:lpwstr>
  </property>
  <property fmtid="{D5CDD505-2E9C-101B-9397-08002B2CF9AE}" pid="16" name="PreparationNeeded">
    <vt:lpwstr>Pomôcky: PC, projektor, projekčné plátno._x000d_
Čas potrebný na prípravu: 15 min._x000d_
</vt:lpwstr>
  </property>
  <property fmtid="{D5CDD505-2E9C-101B-9397-08002B2CF9AE}" pid="17" name="PublishedByName">
    <vt:lpwstr>administrator1</vt:lpwstr>
  </property>
  <property fmtid="{D5CDD505-2E9C-101B-9397-08002B2CF9AE}" pid="18" name="ITNRecommendedCount">
    <vt:lpwstr>0</vt:lpwstr>
  </property>
  <property fmtid="{D5CDD505-2E9C-101B-9397-08002B2CF9AE}" pid="19" name="BGCClassifications">
    <vt:lpwstr>Nepoužité</vt:lpwstr>
  </property>
  <property fmtid="{D5CDD505-2E9C-101B-9397-08002B2CF9AE}" pid="20" name="KeyBenefit">
    <vt:lpwstr>Peniaze, výmena, hodnota, tovar, drahé kovy, obeživo, mince, vklady.</vt:lpwstr>
  </property>
  <property fmtid="{D5CDD505-2E9C-101B-9397-08002B2CF9AE}" pid="21" name="MainSubjects">
    <vt:lpwstr>SK_EKONOMIKA_A_UCOTNICTVO</vt:lpwstr>
  </property>
  <property fmtid="{D5CDD505-2E9C-101B-9397-08002B2CF9AE}" pid="22" name="TechnologyTypes">
    <vt:lpwstr>Nepoužité</vt:lpwstr>
  </property>
  <property fmtid="{D5CDD505-2E9C-101B-9397-08002B2CF9AE}" pid="23" name="AgeFrom">
    <vt:lpwstr>15.0000000000000</vt:lpwstr>
  </property>
  <property fmtid="{D5CDD505-2E9C-101B-9397-08002B2CF9AE}" pid="24" name="ContentType">
    <vt:lpwstr>Vyučovacia hodina</vt:lpwstr>
  </property>
  <property fmtid="{D5CDD505-2E9C-101B-9397-08002B2CF9AE}" pid="25" name="Summary">
    <vt:lpwstr>Oboznámiť žiakov s významom a funkciou peňazí, s ich historickým vývojom a formami.</vt:lpwstr>
  </property>
  <property fmtid="{D5CDD505-2E9C-101B-9397-08002B2CF9AE}" pid="26" name="Rating">
    <vt:lpwstr>4.00000000000000</vt:lpwstr>
  </property>
  <property fmtid="{D5CDD505-2E9C-101B-9397-08002B2CF9AE}" pid="27" name="PortalCountry">
    <vt:lpwstr>Slovensko</vt:lpwstr>
  </property>
  <property fmtid="{D5CDD505-2E9C-101B-9397-08002B2CF9AE}" pid="28" name="PortalLanguage">
    <vt:lpwstr>Slovenčina</vt:lpwstr>
  </property>
  <property fmtid="{D5CDD505-2E9C-101B-9397-08002B2CF9AE}" pid="29" name="ITNRecommended">
    <vt:lpwstr>0</vt:lpwstr>
  </property>
  <property fmtid="{D5CDD505-2E9C-101B-9397-08002B2CF9AE}" pid="30" name="PullQuote">
    <vt:lpwstr/>
  </property>
  <property fmtid="{D5CDD505-2E9C-101B-9397-08002B2CF9AE}" pid="31" name="ContentFormat">
    <vt:lpwstr/>
  </property>
  <property fmtid="{D5CDD505-2E9C-101B-9397-08002B2CF9AE}" pid="32" name="PortalRegion">
    <vt:lpwstr/>
  </property>
  <property fmtid="{D5CDD505-2E9C-101B-9397-08002B2CF9AE}" pid="33" name="Prerequisite skills">
    <vt:lpwstr/>
  </property>
  <property fmtid="{D5CDD505-2E9C-101B-9397-08002B2CF9AE}" pid="34" name="QuoteReviewer">
    <vt:lpwstr/>
  </property>
  <property fmtid="{D5CDD505-2E9C-101B-9397-08002B2CF9AE}" pid="35" name="AssessmentCriteria">
    <vt:lpwstr/>
  </property>
</Properties>
</file>