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64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46CEA-6161-4199-8831-4DCF2C2CEE10}" type="datetimeFigureOut">
              <a:rPr lang="sk-SK" smtClean="0"/>
              <a:t>10. 3. 2024</a:t>
            </a:fld>
            <a:endParaRPr lang="sk-SK" dirty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79F21-19B0-46D1-9307-278704DC666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5493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22BEB48-1159-4CFB-9E3E-32189D932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9C9322FA-1264-466F-87C4-E18205478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AF1DA999-C505-4BF2-86E2-8CBD9566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F9E-133E-41C6-B215-86AEB86389CD}" type="datetimeFigureOut">
              <a:rPr lang="sk-SK" smtClean="0"/>
              <a:t>10. 3. 2024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D759DB98-E6FB-4633-9C34-BC46334B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AEC7ED4E-5873-4736-8622-4149F101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5D9-2A74-4841-A383-6D54E752A46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064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909C883-903F-41BC-B6FC-FB8472F7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8B06DA3C-8982-4634-8443-70E4D6333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1955DB2F-0FBE-4DB9-8E64-ECF86A21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F9E-133E-41C6-B215-86AEB86389CD}" type="datetimeFigureOut">
              <a:rPr lang="sk-SK" smtClean="0"/>
              <a:t>10. 3. 2024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AEFD5B5B-7678-4CC6-931D-69C8A217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EDFC2142-160C-4412-8953-08BDA45F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5D9-2A74-4841-A383-6D54E752A46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7244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xmlns="" id="{8541764B-5D75-457D-A2B6-D155178BA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94D4CC86-9C51-446A-9019-EBB664748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5D6BDC75-5C30-473E-9E51-3ADA5AA6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F9E-133E-41C6-B215-86AEB86389CD}" type="datetimeFigureOut">
              <a:rPr lang="sk-SK" smtClean="0"/>
              <a:t>10. 3. 2024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0DAC783B-16C2-4F73-A2D3-5256E865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36424CF3-0075-4783-BCDB-A7AEA20F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5D9-2A74-4841-A383-6D54E752A46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5181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79EACE6-7384-4C66-A2F9-B92AA3F1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2D295D08-05BD-4DB1-A3C5-35477776E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E958F3E4-9186-46F5-A94A-57E2427B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F9E-133E-41C6-B215-86AEB86389CD}" type="datetimeFigureOut">
              <a:rPr lang="sk-SK" smtClean="0"/>
              <a:t>10. 3. 2024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8BF21CF2-915E-4577-AC52-7AD75DB6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0DB68DBF-CF31-430D-962D-E9B7C55A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5D9-2A74-4841-A383-6D54E752A46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5116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3E7BFE0-8CAD-4CF3-B2BA-E03177EB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83933BAF-3FCE-4E51-8970-7A7EE6EA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6212CE46-45B8-4A3C-9903-21C9DEB6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F9E-133E-41C6-B215-86AEB86389CD}" type="datetimeFigureOut">
              <a:rPr lang="sk-SK" smtClean="0"/>
              <a:t>10. 3. 2024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1005B645-2490-455B-BEA3-5FC8F001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DED61C41-3656-46E9-8F40-EB109C71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5D9-2A74-4841-A383-6D54E752A46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3118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E9F017D-4A38-4A9D-96E2-DEA9A680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04B40BB-63E2-4E1A-9E8F-A172EEEAE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4C74EEA4-EA0E-4C9A-A09E-AC326934D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C37715CB-0422-4599-BAB6-2C02DC18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F9E-133E-41C6-B215-86AEB86389CD}" type="datetimeFigureOut">
              <a:rPr lang="sk-SK" smtClean="0"/>
              <a:t>10. 3. 2024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50DD05F0-4439-472E-B079-5069FE3D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3E192E87-21F1-49DA-92A7-AB88FC22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5D9-2A74-4841-A383-6D54E752A46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264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D5177D7-110B-4820-83A9-C0E125B2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8E240C1B-0E54-4E07-9393-A501F712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342BF876-327A-4AC2-AB13-8A3C5BE6F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C74AC09F-4707-4E21-9DB1-81541DF3B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B9F3F85B-E47F-4919-A694-8D8396E93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xmlns="" id="{308C12A6-3CD5-4791-8E32-E5832D28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F9E-133E-41C6-B215-86AEB86389CD}" type="datetimeFigureOut">
              <a:rPr lang="sk-SK" smtClean="0"/>
              <a:t>10. 3. 2024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xmlns="" id="{7816D526-207B-48B5-A10F-2C340F35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xmlns="" id="{9D4100FB-C1F2-40A0-A284-AD76F32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5D9-2A74-4841-A383-6D54E752A46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9252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F3572A8-A28F-4407-8C7B-05465800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xmlns="" id="{1F43C046-50C0-49E0-BADB-0E52A660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F9E-133E-41C6-B215-86AEB86389CD}" type="datetimeFigureOut">
              <a:rPr lang="sk-SK" smtClean="0"/>
              <a:t>10. 3. 2024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xmlns="" id="{65E8878B-4012-479B-B349-9AF30C00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xmlns="" id="{41A6AD99-7B83-4267-BC5F-A0BF555F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5D9-2A74-4841-A383-6D54E752A46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060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E45B75CE-C89C-434C-B889-B9B125DC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F9E-133E-41C6-B215-86AEB86389CD}" type="datetimeFigureOut">
              <a:rPr lang="sk-SK" smtClean="0"/>
              <a:t>10. 3. 2024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xmlns="" id="{82A1051E-9B5F-4218-A7C0-8B1EC005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xmlns="" id="{59AA2180-E65D-4614-BA83-B33EED46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5D9-2A74-4841-A383-6D54E752A46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394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EFFA615-0D2E-4D6F-B4FD-0A8BB9D2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96F2EAA-E60C-4AB8-BA50-7FE91A300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B8D19612-3C3B-4606-93D8-42989F7FE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E8709081-124C-40E3-8EF2-91806AE9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F9E-133E-41C6-B215-86AEB86389CD}" type="datetimeFigureOut">
              <a:rPr lang="sk-SK" smtClean="0"/>
              <a:t>10. 3. 2024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4F8FEE2D-E559-4B55-BB7A-9C79899C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55E2D141-CA12-4DA3-9B59-3BB59C3F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5D9-2A74-4841-A383-6D54E752A46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403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E84F3E5-A1A2-434E-A802-C907836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xmlns="" id="{B34CAADA-7929-4730-B5A8-DD4A48C7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C0BE7281-180A-48A6-BEA5-88477023F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ABFFA38C-62B5-4CBF-8216-5C3B7395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F9E-133E-41C6-B215-86AEB86389CD}" type="datetimeFigureOut">
              <a:rPr lang="sk-SK" smtClean="0"/>
              <a:t>10. 3. 2024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3C8A478B-6855-4D3F-AF0B-B44E44D4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B55D8AD7-043C-48BE-B849-3112A311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5D9-2A74-4841-A383-6D54E752A46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99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xmlns="" id="{31879741-F84A-4448-95D1-152DA695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8010DB09-D103-4791-8F28-BB9B5F2BF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80496329-7AFB-46AF-BDFF-07E890479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B1F9E-133E-41C6-B215-86AEB86389CD}" type="datetimeFigureOut">
              <a:rPr lang="sk-SK" smtClean="0"/>
              <a:t>10. 3. 2024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4053BC7A-B497-4361-8365-E012B4813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F838839D-73BE-48DF-9BD4-5B37379A0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35D9-2A74-4841-A383-6D54E752A46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6063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5D6E2568-5422-4FE0-A18B-C1BADFBBB4A0}"/>
              </a:ext>
            </a:extLst>
          </p:cNvPr>
          <p:cNvSpPr txBox="1"/>
          <p:nvPr/>
        </p:nvSpPr>
        <p:spPr>
          <a:xfrm>
            <a:off x="2466680" y="67203"/>
            <a:ext cx="7258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/>
              <a:t>Uhádni , kto sme </a:t>
            </a:r>
            <a:r>
              <a:rPr lang="sk-SK" sz="6000" b="1" dirty="0">
                <a:sym typeface="Wingdings" panose="05000000000000000000" pitchFamily="2" charset="2"/>
              </a:rPr>
              <a:t></a:t>
            </a:r>
            <a:endParaRPr lang="sk-SK" sz="6000" b="1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78D7946-A2D4-4671-941E-A7AFF2E14386}"/>
              </a:ext>
            </a:extLst>
          </p:cNvPr>
          <p:cNvSpPr txBox="1"/>
          <p:nvPr/>
        </p:nvSpPr>
        <p:spPr>
          <a:xfrm>
            <a:off x="350363" y="1175919"/>
            <a:ext cx="11491274" cy="132343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sk-SK" sz="4000" dirty="0"/>
              <a:t>Máme dvojitú väzbu a patríme medzi nenasýtené uhľovodíky. Ako sa voláme ?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A877457B-62F1-4459-B4E3-35EC729F958C}"/>
              </a:ext>
            </a:extLst>
          </p:cNvPr>
          <p:cNvSpPr txBox="1"/>
          <p:nvPr/>
        </p:nvSpPr>
        <p:spPr>
          <a:xfrm>
            <a:off x="4845377" y="3075057"/>
            <a:ext cx="3808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>
                <a:solidFill>
                  <a:srgbClr val="FF0000"/>
                </a:solidFill>
              </a:rPr>
              <a:t>Alkény</a:t>
            </a:r>
          </a:p>
        </p:txBody>
      </p:sp>
      <p:pic>
        <p:nvPicPr>
          <p:cNvPr id="5" name="Obrázok 4" descr="Alkény - O škole">
            <a:extLst>
              <a:ext uri="{FF2B5EF4-FFF2-40B4-BE49-F238E27FC236}">
                <a16:creationId xmlns:a16="http://schemas.microsoft.com/office/drawing/2014/main" xmlns="" id="{C554B1E6-04D0-4CAB-847E-C75D06C1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7006" y="3075057"/>
            <a:ext cx="2168314" cy="2036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621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E3888D0-4DFA-4A23-A042-F94502042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Alkény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01125C2B-B036-4578-9747-DFAF64297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993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C2A5B091-7647-4258-BF1D-44EFE12F1A95}"/>
              </a:ext>
            </a:extLst>
          </p:cNvPr>
          <p:cNvSpPr txBox="1"/>
          <p:nvPr/>
        </p:nvSpPr>
        <p:spPr>
          <a:xfrm>
            <a:off x="0" y="0"/>
            <a:ext cx="12192000" cy="20621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Alkény: </a:t>
            </a:r>
          </a:p>
          <a:p>
            <a:r>
              <a:rPr lang="sk-SK" sz="3200" dirty="0"/>
              <a:t>- Sú uhľovodíky, ktoré majú </a:t>
            </a:r>
            <a:r>
              <a:rPr lang="sk-SK" sz="3200" b="1" dirty="0"/>
              <a:t>otvorený reťazec </a:t>
            </a:r>
            <a:r>
              <a:rPr lang="sk-SK" sz="3200" dirty="0"/>
              <a:t>atómov uhlíka a medzi atómami uhlíka je jedna </a:t>
            </a:r>
            <a:r>
              <a:rPr lang="sk-SK" sz="3200" b="1" dirty="0"/>
              <a:t>dvojitá väzba </a:t>
            </a:r>
            <a:r>
              <a:rPr lang="sk-SK" sz="3200" dirty="0"/>
              <a:t>(</a:t>
            </a:r>
            <a:r>
              <a:rPr lang="sk-SK" sz="3200" i="1" dirty="0"/>
              <a:t>nenasýtené uhľovodíky</a:t>
            </a:r>
            <a:r>
              <a:rPr lang="sk-SK" sz="3200" dirty="0"/>
              <a:t>), sú reaktívnejšie ako alkány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11FDA4BD-BD26-4079-81FA-BA39CE99E37E}"/>
              </a:ext>
            </a:extLst>
          </p:cNvPr>
          <p:cNvSpPr txBox="1"/>
          <p:nvPr/>
        </p:nvSpPr>
        <p:spPr>
          <a:xfrm>
            <a:off x="4226400" y="2142160"/>
            <a:ext cx="2405576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Názvoslovie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4387A3F0-18D5-4436-8A13-15B94916B42B}"/>
              </a:ext>
            </a:extLst>
          </p:cNvPr>
          <p:cNvSpPr txBox="1"/>
          <p:nvPr/>
        </p:nvSpPr>
        <p:spPr>
          <a:xfrm>
            <a:off x="1997613" y="2666644"/>
            <a:ext cx="7343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 názve majú všetky alkény príponu </a:t>
            </a:r>
            <a:r>
              <a:rPr lang="sk-SK" sz="3200" b="1" dirty="0"/>
              <a:t>-én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4BED5EB6-620C-47E0-A0AB-CAAA5E961F6C}"/>
              </a:ext>
            </a:extLst>
          </p:cNvPr>
          <p:cNvSpPr txBox="1"/>
          <p:nvPr/>
        </p:nvSpPr>
        <p:spPr>
          <a:xfrm>
            <a:off x="196948" y="3483515"/>
            <a:ext cx="1800665" cy="5847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1. Etén</a:t>
            </a:r>
          </a:p>
        </p:txBody>
      </p:sp>
      <p:pic>
        <p:nvPicPr>
          <p:cNvPr id="6" name="Obrázok 5" descr="Alkény - O škole">
            <a:extLst>
              <a:ext uri="{FF2B5EF4-FFF2-40B4-BE49-F238E27FC236}">
                <a16:creationId xmlns:a16="http://schemas.microsoft.com/office/drawing/2014/main" xmlns="" id="{BE2A7E59-F596-4AB6-8033-43DCD7B34E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268" y="4616923"/>
            <a:ext cx="1919445" cy="1803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Šípka: doprava 6">
            <a:extLst>
              <a:ext uri="{FF2B5EF4-FFF2-40B4-BE49-F238E27FC236}">
                <a16:creationId xmlns:a16="http://schemas.microsoft.com/office/drawing/2014/main" xmlns="" id="{556B722F-15D0-43B1-9C18-E8FAEFB317F7}"/>
              </a:ext>
            </a:extLst>
          </p:cNvPr>
          <p:cNvSpPr/>
          <p:nvPr/>
        </p:nvSpPr>
        <p:spPr>
          <a:xfrm>
            <a:off x="2430810" y="5226092"/>
            <a:ext cx="1280161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5CD41BE6-E8B9-4E5C-A63B-F3939F5E15F1}"/>
              </a:ext>
            </a:extLst>
          </p:cNvPr>
          <p:cNvSpPr txBox="1"/>
          <p:nvPr/>
        </p:nvSpPr>
        <p:spPr>
          <a:xfrm>
            <a:off x="3851068" y="5226092"/>
            <a:ext cx="2780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 </a:t>
            </a:r>
            <a:r>
              <a:rPr lang="sk-SK" sz="3200" dirty="0"/>
              <a:t>C</a:t>
            </a:r>
            <a:r>
              <a:rPr lang="sk-SK" sz="3200" baseline="-25000" dirty="0"/>
              <a:t>2</a:t>
            </a:r>
            <a:r>
              <a:rPr lang="sk-SK" sz="3200" dirty="0"/>
              <a:t>H</a:t>
            </a:r>
            <a:r>
              <a:rPr lang="sk-SK" sz="3200" baseline="-25000" dirty="0"/>
              <a:t>4 </a:t>
            </a:r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CD30CE63-729F-4943-BC3C-E8D4970903F7}"/>
              </a:ext>
            </a:extLst>
          </p:cNvPr>
          <p:cNvSpPr txBox="1"/>
          <p:nvPr/>
        </p:nvSpPr>
        <p:spPr>
          <a:xfrm>
            <a:off x="3851068" y="5967167"/>
            <a:ext cx="4972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CH</a:t>
            </a:r>
            <a:r>
              <a:rPr lang="sk-SK" sz="3200" baseline="-25000" dirty="0"/>
              <a:t>2</a:t>
            </a:r>
            <a:r>
              <a:rPr lang="sk-SK" sz="3200" dirty="0"/>
              <a:t> = CH</a:t>
            </a:r>
            <a:r>
              <a:rPr lang="sk-SK" sz="3200" baseline="-25000" dirty="0"/>
              <a:t>2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20134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E330BBFD-5CA9-4698-A4A1-5862527944A5}"/>
              </a:ext>
            </a:extLst>
          </p:cNvPr>
          <p:cNvSpPr txBox="1"/>
          <p:nvPr/>
        </p:nvSpPr>
        <p:spPr>
          <a:xfrm>
            <a:off x="0" y="0"/>
            <a:ext cx="243211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But – 1 – én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D4065551-A423-4396-A8FB-E109B8F4F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9" y="903452"/>
            <a:ext cx="3550469" cy="178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5D1E5034-66E4-409F-BC8A-8ED5C1CF92E1}"/>
              </a:ext>
            </a:extLst>
          </p:cNvPr>
          <p:cNvSpPr txBox="1"/>
          <p:nvPr/>
        </p:nvSpPr>
        <p:spPr>
          <a:xfrm>
            <a:off x="4854804" y="123110"/>
            <a:ext cx="7107810" cy="46166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sk-SK" sz="2400" dirty="0"/>
              <a:t>1. Napíšeme si správny počet uhlíkov ( But → 4 (</a:t>
            </a:r>
            <a:r>
              <a:rPr lang="sk-SK" sz="2400" i="1" dirty="0"/>
              <a:t>bután</a:t>
            </a:r>
            <a:r>
              <a:rPr lang="sk-SK" sz="2400" dirty="0"/>
              <a:t>)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AE273B0C-5ECC-4BDF-A35D-F141DB09F59F}"/>
              </a:ext>
            </a:extLst>
          </p:cNvPr>
          <p:cNvSpPr txBox="1"/>
          <p:nvPr/>
        </p:nvSpPr>
        <p:spPr>
          <a:xfrm>
            <a:off x="4836099" y="690875"/>
            <a:ext cx="7051249" cy="83099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2400" dirty="0"/>
              <a:t>2. </a:t>
            </a:r>
            <a:r>
              <a:rPr lang="sk-SK" sz="2400" b="1" dirty="0"/>
              <a:t>1-én</a:t>
            </a:r>
            <a:r>
              <a:rPr lang="sk-SK" sz="2400" dirty="0"/>
              <a:t> označuje, že </a:t>
            </a:r>
            <a:r>
              <a:rPr lang="sk-SK" sz="2400" b="1" dirty="0"/>
              <a:t>na prvom uhlíku bude dvojitá väzba</a:t>
            </a:r>
            <a:r>
              <a:rPr lang="sk-SK" sz="2400" dirty="0"/>
              <a:t> (všetky uhlíky si očíslujte</a:t>
            </a:r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EEE4A578-97F5-48C2-BE6F-343B67797F98}"/>
              </a:ext>
            </a:extLst>
          </p:cNvPr>
          <p:cNvSpPr txBox="1"/>
          <p:nvPr/>
        </p:nvSpPr>
        <p:spPr>
          <a:xfrm>
            <a:off x="933254" y="1263192"/>
            <a:ext cx="3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E345EDD5-B6B2-4E89-969B-7AC3ABA52081}"/>
              </a:ext>
            </a:extLst>
          </p:cNvPr>
          <p:cNvSpPr txBox="1"/>
          <p:nvPr/>
        </p:nvSpPr>
        <p:spPr>
          <a:xfrm>
            <a:off x="1652907" y="1263192"/>
            <a:ext cx="3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3E86480E-B90E-4E04-9681-30403AC76E3B}"/>
              </a:ext>
            </a:extLst>
          </p:cNvPr>
          <p:cNvSpPr txBox="1"/>
          <p:nvPr/>
        </p:nvSpPr>
        <p:spPr>
          <a:xfrm>
            <a:off x="2432115" y="1258641"/>
            <a:ext cx="3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FC586A76-A965-4F19-A6CE-70E8E61DABC7}"/>
              </a:ext>
            </a:extLst>
          </p:cNvPr>
          <p:cNvSpPr txBox="1"/>
          <p:nvPr/>
        </p:nvSpPr>
        <p:spPr>
          <a:xfrm>
            <a:off x="3032213" y="1258641"/>
            <a:ext cx="3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98FF89D8-19F0-4840-8818-708B4992568C}"/>
              </a:ext>
            </a:extLst>
          </p:cNvPr>
          <p:cNvSpPr txBox="1"/>
          <p:nvPr/>
        </p:nvSpPr>
        <p:spPr>
          <a:xfrm>
            <a:off x="4836099" y="1627972"/>
            <a:ext cx="6674177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sk-SK" sz="2400" dirty="0"/>
              <a:t>3. Dopíšeme jednoduché väzby + H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xmlns="" id="{250533C6-A69B-4BA5-8DB3-78B2A1E009FC}"/>
              </a:ext>
            </a:extLst>
          </p:cNvPr>
          <p:cNvSpPr txBox="1"/>
          <p:nvPr/>
        </p:nvSpPr>
        <p:spPr>
          <a:xfrm>
            <a:off x="0" y="3136612"/>
            <a:ext cx="243211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But – 2 – én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6E8832FC-C7CE-41C4-BB64-323D45402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8" y="4536490"/>
            <a:ext cx="3165765" cy="154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xmlns="" id="{47F5F2CD-AFD5-4FC3-BB5C-7D74064A37D6}"/>
              </a:ext>
            </a:extLst>
          </p:cNvPr>
          <p:cNvSpPr txBox="1"/>
          <p:nvPr/>
        </p:nvSpPr>
        <p:spPr>
          <a:xfrm>
            <a:off x="4969497" y="3933110"/>
            <a:ext cx="7107810" cy="46166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sk-SK" sz="2400" dirty="0"/>
              <a:t>1. Napíšeme si správny počet uhlíkov ( But → 4 (</a:t>
            </a:r>
            <a:r>
              <a:rPr lang="sk-SK" sz="2400" i="1" dirty="0"/>
              <a:t>bután</a:t>
            </a:r>
            <a:r>
              <a:rPr lang="sk-SK" sz="2400" dirty="0"/>
              <a:t>)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xmlns="" id="{304FB479-812F-4A6A-B386-C2B43A9E7AF8}"/>
              </a:ext>
            </a:extLst>
          </p:cNvPr>
          <p:cNvSpPr txBox="1"/>
          <p:nvPr/>
        </p:nvSpPr>
        <p:spPr>
          <a:xfrm>
            <a:off x="4969497" y="4708264"/>
            <a:ext cx="7051249" cy="83099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2400" dirty="0"/>
              <a:t>2. </a:t>
            </a:r>
            <a:r>
              <a:rPr lang="sk-SK" sz="2400" b="1" dirty="0"/>
              <a:t>2-én</a:t>
            </a:r>
            <a:r>
              <a:rPr lang="sk-SK" sz="2400" dirty="0"/>
              <a:t> označuje, že </a:t>
            </a:r>
            <a:r>
              <a:rPr lang="sk-SK" sz="2400" b="1" dirty="0"/>
              <a:t>na druhom uhlíku bude dvojitá väzba</a:t>
            </a:r>
            <a:r>
              <a:rPr lang="sk-SK" sz="2400" dirty="0"/>
              <a:t> (všetky uhlíky si očíslujte</a:t>
            </a:r>
            <a:endParaRPr lang="sk-SK" dirty="0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xmlns="" id="{DAB45C3A-A4C6-4661-97C8-A2E191B485AF}"/>
              </a:ext>
            </a:extLst>
          </p:cNvPr>
          <p:cNvSpPr txBox="1"/>
          <p:nvPr/>
        </p:nvSpPr>
        <p:spPr>
          <a:xfrm>
            <a:off x="1036947" y="4866330"/>
            <a:ext cx="3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xmlns="" id="{7D7CB971-4E38-41A1-BCDC-FCCA3D832889}"/>
              </a:ext>
            </a:extLst>
          </p:cNvPr>
          <p:cNvSpPr txBox="1"/>
          <p:nvPr/>
        </p:nvSpPr>
        <p:spPr>
          <a:xfrm>
            <a:off x="1640376" y="4866330"/>
            <a:ext cx="3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xmlns="" id="{DD75307E-9F1F-4C34-A838-35CA54D7E8D6}"/>
              </a:ext>
            </a:extLst>
          </p:cNvPr>
          <p:cNvSpPr txBox="1"/>
          <p:nvPr/>
        </p:nvSpPr>
        <p:spPr>
          <a:xfrm>
            <a:off x="2209204" y="4866330"/>
            <a:ext cx="3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xmlns="" id="{96F51E27-6C71-47C9-86E9-400C335779CA}"/>
              </a:ext>
            </a:extLst>
          </p:cNvPr>
          <p:cNvSpPr txBox="1"/>
          <p:nvPr/>
        </p:nvSpPr>
        <p:spPr>
          <a:xfrm>
            <a:off x="2842238" y="4900241"/>
            <a:ext cx="3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xmlns="" id="{238162BA-B339-459C-B234-A2AAB2EDD634}"/>
              </a:ext>
            </a:extLst>
          </p:cNvPr>
          <p:cNvSpPr txBox="1"/>
          <p:nvPr/>
        </p:nvSpPr>
        <p:spPr>
          <a:xfrm>
            <a:off x="4969497" y="5803093"/>
            <a:ext cx="6674177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sk-SK" sz="2400" dirty="0"/>
              <a:t>3. Dopíšeme jednoduché väzby + H</a:t>
            </a:r>
          </a:p>
        </p:txBody>
      </p:sp>
    </p:spTree>
    <p:extLst>
      <p:ext uri="{BB962C8B-B14F-4D97-AF65-F5344CB8AC3E}">
        <p14:creationId xmlns:p14="http://schemas.microsoft.com/office/powerpoint/2010/main" val="128693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9" grpId="0"/>
      <p:bldP spid="10" grpId="0"/>
      <p:bldP spid="6" grpId="0" animBg="1"/>
      <p:bldP spid="12" grpId="0" animBg="1"/>
      <p:bldP spid="14" grpId="0" animBg="1"/>
      <p:bldP spid="15" grpId="0" animBg="1"/>
      <p:bldP spid="16" grpId="0"/>
      <p:bldP spid="17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F144DC97-2254-45CC-99D3-0307A73914D7}"/>
              </a:ext>
            </a:extLst>
          </p:cNvPr>
          <p:cNvSpPr txBox="1"/>
          <p:nvPr/>
        </p:nvSpPr>
        <p:spPr>
          <a:xfrm>
            <a:off x="0" y="0"/>
            <a:ext cx="243211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Pent – 2 – én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B385B4F5-7EDF-4DCA-8110-030F80E9B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9" y="1007147"/>
            <a:ext cx="4081708" cy="16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B8383301-5414-4BEF-AC05-9C9495A01DD3}"/>
              </a:ext>
            </a:extLst>
          </p:cNvPr>
          <p:cNvSpPr txBox="1"/>
          <p:nvPr/>
        </p:nvSpPr>
        <p:spPr>
          <a:xfrm>
            <a:off x="-1" y="3310379"/>
            <a:ext cx="243211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Hex – 3 – én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DEE36E69-8E3D-45D1-B3CA-86E9119E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4721308"/>
            <a:ext cx="4283288" cy="153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EFF37E12-DFB8-48E0-AA9C-FAF935797F5C}"/>
              </a:ext>
            </a:extLst>
          </p:cNvPr>
          <p:cNvSpPr txBox="1"/>
          <p:nvPr/>
        </p:nvSpPr>
        <p:spPr>
          <a:xfrm>
            <a:off x="5929461" y="0"/>
            <a:ext cx="5863472" cy="1384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2800" b="1" u="sng" dirty="0"/>
              <a:t>Alkadiény:</a:t>
            </a:r>
          </a:p>
          <a:p>
            <a:r>
              <a:rPr lang="sk-SK" sz="2800" dirty="0"/>
              <a:t>- Uhľovodíky s dvomi dvojitými väzbami (</a:t>
            </a:r>
            <a:r>
              <a:rPr lang="sk-SK" sz="2800" i="1" dirty="0"/>
              <a:t>dién</a:t>
            </a:r>
            <a:r>
              <a:rPr lang="sk-SK" sz="2800" dirty="0"/>
              <a:t>) – </a:t>
            </a:r>
            <a:r>
              <a:rPr lang="sk-SK" sz="2800" b="1" dirty="0"/>
              <a:t>di=2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9D7ACC0C-6A73-42CB-8BEF-5A120C337C34}"/>
              </a:ext>
            </a:extLst>
          </p:cNvPr>
          <p:cNvSpPr txBox="1"/>
          <p:nvPr/>
        </p:nvSpPr>
        <p:spPr>
          <a:xfrm>
            <a:off x="7439319" y="1624552"/>
            <a:ext cx="2864178" cy="584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But– 1,3 –dién </a:t>
            </a:r>
          </a:p>
        </p:txBody>
      </p:sp>
      <p:pic>
        <p:nvPicPr>
          <p:cNvPr id="2054" name="Picture 6" descr="butadien mod">
            <a:extLst>
              <a:ext uri="{FF2B5EF4-FFF2-40B4-BE49-F238E27FC236}">
                <a16:creationId xmlns:a16="http://schemas.microsoft.com/office/drawing/2014/main" xmlns="" id="{E3C496F4-5219-4ED0-B98A-C48D460C6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86" y="2527905"/>
            <a:ext cx="3511522" cy="176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03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9CFA5BBC-D4F4-4B66-9E6B-B9FB64B032BE}"/>
              </a:ext>
            </a:extLst>
          </p:cNvPr>
          <p:cNvSpPr txBox="1"/>
          <p:nvPr/>
        </p:nvSpPr>
        <p:spPr>
          <a:xfrm>
            <a:off x="0" y="0"/>
            <a:ext cx="1018095" cy="5847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Etén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633B133F-BCF8-43EE-84C1-B485E03E2DF9}"/>
              </a:ext>
            </a:extLst>
          </p:cNvPr>
          <p:cNvSpPr txBox="1"/>
          <p:nvPr/>
        </p:nvSpPr>
        <p:spPr>
          <a:xfrm>
            <a:off x="0" y="678730"/>
            <a:ext cx="121228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</a:t>
            </a:r>
            <a:r>
              <a:rPr lang="sk-SK" dirty="0"/>
              <a:t> </a:t>
            </a:r>
            <a:r>
              <a:rPr lang="sk-SK" sz="3200" dirty="0"/>
              <a:t>Bezfarebný horľavý plyn so sladkastou vôňou a so vzduchom tvorí </a:t>
            </a:r>
            <a:r>
              <a:rPr lang="sk-SK" sz="3200" b="1" dirty="0"/>
              <a:t>výbušnú zmes</a:t>
            </a:r>
            <a:endParaRPr lang="sk-SK" b="1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A6650D35-0D5E-43AC-9330-1FD92035FE8E}"/>
              </a:ext>
            </a:extLst>
          </p:cNvPr>
          <p:cNvSpPr txBox="1"/>
          <p:nvPr/>
        </p:nvSpPr>
        <p:spPr>
          <a:xfrm>
            <a:off x="-75414" y="1849903"/>
            <a:ext cx="11981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</a:t>
            </a:r>
            <a:r>
              <a:rPr lang="sk-SK" sz="3200" b="1" dirty="0"/>
              <a:t>Urýchľuje dozrievanie plodov </a:t>
            </a:r>
            <a:r>
              <a:rPr lang="sk-SK" sz="3200" dirty="0"/>
              <a:t>(</a:t>
            </a:r>
            <a:r>
              <a:rPr lang="sk-SK" sz="3200" i="1" dirty="0"/>
              <a:t>banány, jablká, broskyne, paradajky</a:t>
            </a:r>
            <a:r>
              <a:rPr lang="sk-SK" sz="3200" dirty="0"/>
              <a:t>)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xmlns="" id="{182A8133-4D0E-40E5-BC2D-8C58E0B247F5}"/>
              </a:ext>
            </a:extLst>
          </p:cNvPr>
          <p:cNvSpPr txBox="1"/>
          <p:nvPr/>
        </p:nvSpPr>
        <p:spPr>
          <a:xfrm>
            <a:off x="0" y="5316718"/>
            <a:ext cx="12191996" cy="15696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Polymerizácia:</a:t>
            </a:r>
          </a:p>
          <a:p>
            <a:r>
              <a:rPr lang="sk-SK" sz="3200" dirty="0"/>
              <a:t>- Je chemická reakcia, pri ktorej vznikajú z veľkého počtu jednoduchých molekúl eténu -  </a:t>
            </a:r>
            <a:r>
              <a:rPr lang="sk-SK" sz="3200" b="1" dirty="0"/>
              <a:t>makromolekuly</a:t>
            </a:r>
            <a:r>
              <a:rPr lang="sk-SK" sz="3200" dirty="0"/>
              <a:t>.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9087E4AF-E4DE-440D-925C-531414FB8BC8}"/>
              </a:ext>
            </a:extLst>
          </p:cNvPr>
          <p:cNvSpPr txBox="1"/>
          <p:nvPr/>
        </p:nvSpPr>
        <p:spPr>
          <a:xfrm>
            <a:off x="0" y="2516957"/>
            <a:ext cx="12191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Patrí medzi rastlinné hormóny 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80217991-3C53-4582-9C87-6B46E6A883D0}"/>
              </a:ext>
            </a:extLst>
          </p:cNvPr>
          <p:cNvSpPr txBox="1"/>
          <p:nvPr/>
        </p:nvSpPr>
        <p:spPr>
          <a:xfrm>
            <a:off x="0" y="3101732"/>
            <a:ext cx="12019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</a:t>
            </a:r>
            <a:r>
              <a:rPr lang="sk-SK" sz="3200" dirty="0"/>
              <a:t>Pri nepriaznivých podmienkach spôsobuje opadávanie listov, kvetov, plodov</a:t>
            </a:r>
            <a:endParaRPr lang="sk-SK" dirty="0"/>
          </a:p>
        </p:txBody>
      </p:sp>
      <p:pic>
        <p:nvPicPr>
          <p:cNvPr id="3074" name="Picture 2" descr="Ovocie a zelenina vydržia dlhšie čerstvé vďaka filtru, ktorý zachytáva etén  | ODPADY-PORTAL.SK">
            <a:extLst>
              <a:ext uri="{FF2B5EF4-FFF2-40B4-BE49-F238E27FC236}">
                <a16:creationId xmlns:a16="http://schemas.microsoft.com/office/drawing/2014/main" xmlns="" id="{39447601-474C-4FBD-A96A-247A3229D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501" y="3657098"/>
            <a:ext cx="2053177" cy="156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ülönbség az etilén és az acetilén között - 2021 - hírek">
            <a:extLst>
              <a:ext uri="{FF2B5EF4-FFF2-40B4-BE49-F238E27FC236}">
                <a16:creationId xmlns:a16="http://schemas.microsoft.com/office/drawing/2014/main" xmlns="" id="{56503579-350E-45ED-9F44-D067F169D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300" y="3699806"/>
            <a:ext cx="1840020" cy="152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97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>
            <a:extLst>
              <a:ext uri="{FF2B5EF4-FFF2-40B4-BE49-F238E27FC236}">
                <a16:creationId xmlns:a16="http://schemas.microsoft.com/office/drawing/2014/main" xmlns="" id="{5CA2ACAC-EEC4-4D97-86AD-FE8A1E47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0527" y="105944"/>
            <a:ext cx="5454893" cy="192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5CA488BA-3CBF-4814-A313-51BB3E7CF889}"/>
              </a:ext>
            </a:extLst>
          </p:cNvPr>
          <p:cNvSpPr txBox="1"/>
          <p:nvPr/>
        </p:nvSpPr>
        <p:spPr>
          <a:xfrm>
            <a:off x="0" y="3882893"/>
            <a:ext cx="12192000" cy="15696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k-SK" sz="3200" b="1" dirty="0"/>
              <a:t>Pri polymerizácií </a:t>
            </a:r>
            <a:r>
              <a:rPr lang="sk-SK" sz="3200" dirty="0"/>
              <a:t>sa naruší dvojitá väzba medzi uhlíkmi, ktoré ostanú spojené jednoduchou väzbou, a poskytne sa možnosť naviazania ďalšej molekuly. </a:t>
            </a:r>
          </a:p>
        </p:txBody>
      </p:sp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xmlns="" id="{27C21FF3-2590-4502-972E-141C2526B386}"/>
              </a:ext>
            </a:extLst>
          </p:cNvPr>
          <p:cNvCxnSpPr/>
          <p:nvPr/>
        </p:nvCxnSpPr>
        <p:spPr>
          <a:xfrm>
            <a:off x="8333295" y="678730"/>
            <a:ext cx="1395167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EE6ADC0E-D556-4409-8E61-873FC26C18C3}"/>
              </a:ext>
            </a:extLst>
          </p:cNvPr>
          <p:cNvSpPr txBox="1"/>
          <p:nvPr/>
        </p:nvSpPr>
        <p:spPr>
          <a:xfrm>
            <a:off x="9888718" y="105944"/>
            <a:ext cx="2303282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2000" dirty="0"/>
              <a:t>Úsek z reťazca makromolekuly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xmlns="" id="{BAEEA63D-1A78-491F-A18F-A42AF4EA69BE}"/>
              </a:ext>
            </a:extLst>
          </p:cNvPr>
          <p:cNvCxnSpPr>
            <a:cxnSpLocks/>
          </p:cNvCxnSpPr>
          <p:nvPr/>
        </p:nvCxnSpPr>
        <p:spPr>
          <a:xfrm>
            <a:off x="8735420" y="1830371"/>
            <a:ext cx="889347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36447909-2727-42AB-807E-53811B06ACA1}"/>
              </a:ext>
            </a:extLst>
          </p:cNvPr>
          <p:cNvSpPr txBox="1"/>
          <p:nvPr/>
        </p:nvSpPr>
        <p:spPr>
          <a:xfrm>
            <a:off x="9728462" y="1598638"/>
            <a:ext cx="2303282" cy="40011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2000" dirty="0"/>
              <a:t>Opakovanie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434F8A0D-119E-4792-8928-DB51D12DDBF4}"/>
              </a:ext>
            </a:extLst>
          </p:cNvPr>
          <p:cNvSpPr txBox="1"/>
          <p:nvPr/>
        </p:nvSpPr>
        <p:spPr>
          <a:xfrm>
            <a:off x="0" y="5684265"/>
            <a:ext cx="12192000" cy="10772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u="sng" dirty="0"/>
              <a:t>Výroba:</a:t>
            </a:r>
          </a:p>
          <a:p>
            <a:r>
              <a:rPr lang="sk-SK" sz="3200" dirty="0"/>
              <a:t>- Vrecká ,fľaše, hadice, potrubia , obaly na tovary, rôzne nádoby = plasty</a:t>
            </a:r>
          </a:p>
        </p:txBody>
      </p: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xmlns="" id="{A7F84B49-6AB5-4C01-8AAE-E502AADFFF4C}"/>
              </a:ext>
            </a:extLst>
          </p:cNvPr>
          <p:cNvCxnSpPr/>
          <p:nvPr/>
        </p:nvCxnSpPr>
        <p:spPr>
          <a:xfrm>
            <a:off x="3959257" y="2032203"/>
            <a:ext cx="0" cy="484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xmlns="" id="{122ECF02-B9EE-4781-9370-D106A9ECAACA}"/>
              </a:ext>
            </a:extLst>
          </p:cNvPr>
          <p:cNvCxnSpPr/>
          <p:nvPr/>
        </p:nvCxnSpPr>
        <p:spPr>
          <a:xfrm>
            <a:off x="7411039" y="2032203"/>
            <a:ext cx="0" cy="484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BlokTextu 12">
            <a:extLst>
              <a:ext uri="{FF2B5EF4-FFF2-40B4-BE49-F238E27FC236}">
                <a16:creationId xmlns:a16="http://schemas.microsoft.com/office/drawing/2014/main" xmlns="" id="{4E784D50-7541-453B-B8D9-504422AD3EFB}"/>
              </a:ext>
            </a:extLst>
          </p:cNvPr>
          <p:cNvSpPr txBox="1"/>
          <p:nvPr/>
        </p:nvSpPr>
        <p:spPr>
          <a:xfrm>
            <a:off x="3525625" y="2577377"/>
            <a:ext cx="126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Etén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xmlns="" id="{122866FE-CF09-4A84-9749-5D1C8749E1B0}"/>
              </a:ext>
            </a:extLst>
          </p:cNvPr>
          <p:cNvSpPr txBox="1"/>
          <p:nvPr/>
        </p:nvSpPr>
        <p:spPr>
          <a:xfrm>
            <a:off x="6609760" y="2529421"/>
            <a:ext cx="1827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Polyetylén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xmlns="" id="{052FE833-CAF9-44AD-9D9D-CDE8E5F8A998}"/>
              </a:ext>
            </a:extLst>
          </p:cNvPr>
          <p:cNvSpPr txBox="1"/>
          <p:nvPr/>
        </p:nvSpPr>
        <p:spPr>
          <a:xfrm>
            <a:off x="0" y="36573"/>
            <a:ext cx="3007151" cy="5232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sk-SK" sz="2800" b="1" dirty="0"/>
              <a:t>Vznik polyetylénu:</a:t>
            </a:r>
          </a:p>
        </p:txBody>
      </p:sp>
    </p:spTree>
    <p:extLst>
      <p:ext uri="{BB962C8B-B14F-4D97-AF65-F5344CB8AC3E}">
        <p14:creationId xmlns:p14="http://schemas.microsoft.com/office/powerpoint/2010/main" val="121560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0" grpId="0" animBg="1"/>
      <p:bldP spid="14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309</Words>
  <Application>Microsoft Office PowerPoint</Application>
  <PresentationFormat>Širokouhlá</PresentationFormat>
  <Paragraphs>47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Motív Office</vt:lpstr>
      <vt:lpstr>Prezentácia programu PowerPoint</vt:lpstr>
      <vt:lpstr>Alkény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Základná škola Cabajská</dc:creator>
  <cp:lastModifiedBy>uzivatel</cp:lastModifiedBy>
  <cp:revision>4</cp:revision>
  <dcterms:created xsi:type="dcterms:W3CDTF">2021-12-06T07:50:22Z</dcterms:created>
  <dcterms:modified xsi:type="dcterms:W3CDTF">2024-03-10T19:22:33Z</dcterms:modified>
</cp:coreProperties>
</file>