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2" r:id="rId3"/>
    <p:sldId id="256" r:id="rId4"/>
    <p:sldId id="257" r:id="rId5"/>
    <p:sldId id="268" r:id="rId6"/>
    <p:sldId id="273" r:id="rId7"/>
    <p:sldId id="258" r:id="rId8"/>
    <p:sldId id="259" r:id="rId9"/>
    <p:sldId id="269" r:id="rId10"/>
    <p:sldId id="260" r:id="rId11"/>
    <p:sldId id="261" r:id="rId12"/>
    <p:sldId id="262" r:id="rId13"/>
    <p:sldId id="271" r:id="rId14"/>
    <p:sldId id="270" r:id="rId15"/>
    <p:sldId id="264" r:id="rId16"/>
    <p:sldId id="265" r:id="rId17"/>
    <p:sldId id="267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kole.sk/?id_cat=53&amp;clanok=15885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3573016"/>
            <a:ext cx="7772400" cy="1828800"/>
          </a:xfrm>
          <a:solidFill>
            <a:srgbClr val="66CCFF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Reakcie organických zlúčenín, činidlá v organickej chémii 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355976" y="5517232"/>
            <a:ext cx="4244008" cy="914400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endParaRPr lang="sk-SK" b="1" dirty="0" smtClean="0"/>
          </a:p>
          <a:p>
            <a:r>
              <a:rPr lang="sk-SK" b="1" dirty="0" smtClean="0"/>
              <a:t>RNDr. Lenka </a:t>
            </a:r>
            <a:r>
              <a:rPr lang="sk-SK" b="1" dirty="0" err="1" smtClean="0"/>
              <a:t>Škarbeková</a:t>
            </a:r>
            <a:endParaRPr lang="sk-SK" b="1" dirty="0" smtClean="0"/>
          </a:p>
          <a:p>
            <a:r>
              <a:rPr lang="sk-SK" b="1" dirty="0" smtClean="0"/>
              <a:t>GEL-ŠKA-CHE-IIA-14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2860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55576" y="1772816"/>
            <a:ext cx="8136904" cy="4724402"/>
          </a:xfrm>
        </p:spPr>
        <p:txBody>
          <a:bodyPr>
            <a:normAutofit/>
          </a:bodyPr>
          <a:lstStyle/>
          <a:p>
            <a:r>
              <a:rPr lang="sk-SK" dirty="0" smtClean="0"/>
              <a:t>zúčastňujú </a:t>
            </a:r>
            <a:r>
              <a:rPr lang="sk-SK" dirty="0" smtClean="0"/>
              <a:t>sa </a:t>
            </a:r>
            <a:r>
              <a:rPr lang="sk-SK" sz="3200" dirty="0" err="1" smtClean="0">
                <a:solidFill>
                  <a:srgbClr val="FF0000"/>
                </a:solidFill>
              </a:rPr>
              <a:t>elektrofilné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r>
              <a:rPr lang="sk-SK" sz="3200" dirty="0" smtClean="0">
                <a:solidFill>
                  <a:srgbClr val="FF0000"/>
                </a:solidFill>
              </a:rPr>
              <a:t>častice </a:t>
            </a:r>
            <a:r>
              <a:rPr lang="sk-SK" sz="3200" dirty="0" smtClean="0">
                <a:solidFill>
                  <a:srgbClr val="0070C0"/>
                </a:solidFill>
              </a:rPr>
              <a:t>-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r>
              <a:rPr lang="sk-SK" sz="3200" dirty="0" smtClean="0"/>
              <a:t>sú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r>
              <a:rPr lang="sk-SK" sz="3200" dirty="0" smtClean="0"/>
              <a:t>to častice, ktoré poskytujú </a:t>
            </a:r>
            <a:r>
              <a:rPr lang="sk-SK" sz="3200" dirty="0" smtClean="0"/>
              <a:t>elektróny - </a:t>
            </a:r>
            <a:r>
              <a:rPr lang="sk-SK" sz="3200" dirty="0" smtClean="0"/>
              <a:t>sú </a:t>
            </a:r>
            <a:r>
              <a:rPr lang="sk-SK" sz="3200" dirty="0" err="1" smtClean="0"/>
              <a:t>akceptormi</a:t>
            </a:r>
            <a:r>
              <a:rPr lang="sk-SK" sz="3200" dirty="0" smtClean="0"/>
              <a:t> (</a:t>
            </a:r>
            <a:r>
              <a:rPr lang="sk-SK" sz="3200" dirty="0" smtClean="0"/>
              <a:t>príjemcami</a:t>
            </a:r>
            <a:r>
              <a:rPr lang="sk-SK" sz="3200" dirty="0" smtClean="0"/>
              <a:t>) elektrónov</a:t>
            </a:r>
            <a:endParaRPr lang="sk-SK" sz="3200" dirty="0" smtClean="0"/>
          </a:p>
          <a:p>
            <a:r>
              <a:rPr lang="sk-SK" sz="3200" dirty="0" smtClean="0"/>
              <a:t>Patria </a:t>
            </a:r>
            <a:r>
              <a:rPr lang="sk-SK" sz="3200" dirty="0" smtClean="0"/>
              <a:t>k nim niektoré katióny -  </a:t>
            </a:r>
            <a:r>
              <a:rPr lang="sk-SK" sz="3200" dirty="0" err="1" smtClean="0"/>
              <a:t>pr</a:t>
            </a:r>
            <a:r>
              <a:rPr lang="sk-SK" sz="3200" dirty="0" smtClean="0"/>
              <a:t>. </a:t>
            </a:r>
          </a:p>
          <a:p>
            <a:pPr>
              <a:buNone/>
            </a:pPr>
            <a:r>
              <a:rPr lang="sk-SK" sz="3200" dirty="0" smtClean="0"/>
              <a:t>       H</a:t>
            </a:r>
            <a:r>
              <a:rPr lang="sk-SK" sz="3200" baseline="30000" dirty="0" smtClean="0"/>
              <a:t>+</a:t>
            </a:r>
            <a:r>
              <a:rPr lang="sk-SK" sz="3200" dirty="0" smtClean="0"/>
              <a:t>, Br</a:t>
            </a:r>
            <a:r>
              <a:rPr lang="sk-SK" sz="3200" baseline="30000" dirty="0" smtClean="0"/>
              <a:t>+</a:t>
            </a:r>
            <a:r>
              <a:rPr lang="sk-SK" sz="3200" dirty="0" smtClean="0"/>
              <a:t>, NO2</a:t>
            </a:r>
            <a:r>
              <a:rPr lang="sk-SK" sz="3200" baseline="30000" dirty="0" smtClean="0"/>
              <a:t>+</a:t>
            </a:r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899592" y="404664"/>
            <a:ext cx="7466976" cy="1008112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a) </a:t>
            </a: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elektrofilné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9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55576" y="1556792"/>
            <a:ext cx="7555044" cy="4724402"/>
          </a:xfrm>
        </p:spPr>
        <p:txBody>
          <a:bodyPr>
            <a:normAutofit/>
          </a:bodyPr>
          <a:lstStyle/>
          <a:p>
            <a:r>
              <a:rPr lang="sk-SK" sz="3200" dirty="0" smtClean="0"/>
              <a:t>Zúčastňujú sa </a:t>
            </a:r>
            <a:r>
              <a:rPr lang="sk-SK" sz="3200" dirty="0" err="1" smtClean="0">
                <a:solidFill>
                  <a:srgbClr val="FF0000"/>
                </a:solidFill>
              </a:rPr>
              <a:t>nukleofilné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r>
              <a:rPr lang="sk-SK" sz="3200" dirty="0" smtClean="0">
                <a:solidFill>
                  <a:srgbClr val="FF0000"/>
                </a:solidFill>
              </a:rPr>
              <a:t>častice </a:t>
            </a:r>
            <a:r>
              <a:rPr lang="sk-SK" sz="3200" dirty="0" smtClean="0"/>
              <a:t>-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r>
              <a:rPr lang="sk-SK" sz="3200" dirty="0" smtClean="0"/>
              <a:t>poskytujú </a:t>
            </a:r>
            <a:r>
              <a:rPr lang="sk-SK" sz="3200" dirty="0" smtClean="0"/>
              <a:t>elektróny - </a:t>
            </a:r>
            <a:r>
              <a:rPr lang="sk-SK" sz="3200" dirty="0" smtClean="0"/>
              <a:t>sú </a:t>
            </a:r>
            <a:r>
              <a:rPr lang="sk-SK" sz="3200" dirty="0" smtClean="0">
                <a:solidFill>
                  <a:srgbClr val="FF0000"/>
                </a:solidFill>
              </a:rPr>
              <a:t>donormi</a:t>
            </a:r>
            <a:r>
              <a:rPr lang="sk-SK" sz="3200" dirty="0" smtClean="0"/>
              <a:t>(darcami) elektrónov</a:t>
            </a:r>
          </a:p>
          <a:p>
            <a:r>
              <a:rPr lang="sk-SK" sz="3200" dirty="0" smtClean="0"/>
              <a:t>Patria </a:t>
            </a:r>
            <a:r>
              <a:rPr lang="sk-SK" sz="3200" dirty="0" smtClean="0"/>
              <a:t>k nim niektoré </a:t>
            </a:r>
            <a:r>
              <a:rPr lang="sk-SK" sz="3200" dirty="0" smtClean="0"/>
              <a:t>anióny: </a:t>
            </a: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     OH</a:t>
            </a:r>
            <a:r>
              <a:rPr lang="sk-SK" sz="3200" baseline="30000" dirty="0" smtClean="0"/>
              <a:t>-</a:t>
            </a:r>
            <a:r>
              <a:rPr lang="sk-SK" sz="3200" dirty="0" smtClean="0"/>
              <a:t>, I</a:t>
            </a:r>
            <a:r>
              <a:rPr lang="sk-SK" sz="3200" baseline="30000" dirty="0" smtClean="0"/>
              <a:t>-</a:t>
            </a:r>
            <a:r>
              <a:rPr lang="sk-SK" sz="3200" dirty="0" smtClean="0"/>
              <a:t>,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827584" y="404664"/>
            <a:ext cx="7466976" cy="1008112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a) </a:t>
            </a: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nukleofilné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496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259632" y="1844824"/>
            <a:ext cx="6962983" cy="4206112"/>
          </a:xfrm>
        </p:spPr>
        <p:txBody>
          <a:bodyPr>
            <a:normAutofit/>
          </a:bodyPr>
          <a:lstStyle/>
          <a:p>
            <a:r>
              <a:rPr lang="sk-SK" sz="2400" dirty="0" smtClean="0"/>
              <a:t>4 základné </a:t>
            </a:r>
            <a:r>
              <a:rPr lang="sk-SK" sz="2400" dirty="0" smtClean="0"/>
              <a:t>typy chemických reakcií</a:t>
            </a:r>
            <a:r>
              <a:rPr lang="sk-SK" sz="2400" dirty="0" smtClean="0"/>
              <a:t>:</a:t>
            </a:r>
          </a:p>
          <a:p>
            <a:endParaRPr lang="sk-SK" sz="2000" dirty="0" smtClean="0"/>
          </a:p>
          <a:p>
            <a:pPr marL="361188" indent="-342900">
              <a:buAutoNum type="arabicParenR"/>
            </a:pPr>
            <a:r>
              <a:rPr lang="sk-SK" sz="4000" dirty="0" smtClean="0">
                <a:solidFill>
                  <a:srgbClr val="0070C0"/>
                </a:solidFill>
              </a:rPr>
              <a:t>Adícia </a:t>
            </a:r>
          </a:p>
          <a:p>
            <a:pPr marL="361188" indent="-342900">
              <a:buAutoNum type="arabicParenR"/>
            </a:pPr>
            <a:r>
              <a:rPr lang="sk-SK" sz="4000" dirty="0" smtClean="0">
                <a:solidFill>
                  <a:srgbClr val="0070C0"/>
                </a:solidFill>
              </a:rPr>
              <a:t>Eliminácia </a:t>
            </a:r>
          </a:p>
          <a:p>
            <a:pPr marL="361188" indent="-342900">
              <a:buAutoNum type="arabicParenR"/>
            </a:pPr>
            <a:r>
              <a:rPr lang="sk-SK" sz="4000" dirty="0" smtClean="0">
                <a:solidFill>
                  <a:srgbClr val="0070C0"/>
                </a:solidFill>
              </a:rPr>
              <a:t>Substitúcia </a:t>
            </a:r>
          </a:p>
          <a:p>
            <a:pPr marL="361188" indent="-342900">
              <a:buAutoNum type="arabicParenR"/>
            </a:pPr>
            <a:r>
              <a:rPr lang="sk-SK" sz="4000" dirty="0" smtClean="0">
                <a:solidFill>
                  <a:srgbClr val="0070C0"/>
                </a:solidFill>
              </a:rPr>
              <a:t>Molekulový prešmyk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611560" y="476672"/>
            <a:ext cx="806489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b) Rozdelenie reakcií podľa charakteru zmien na substráte</a:t>
            </a:r>
            <a:endParaRPr kumimoji="0" lang="sk-SK" sz="2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272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7771068" cy="4724402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1)Adícia </a:t>
            </a:r>
          </a:p>
          <a:p>
            <a:r>
              <a:rPr lang="sk-SK" dirty="0" smtClean="0"/>
              <a:t>dochádza </a:t>
            </a:r>
            <a:r>
              <a:rPr lang="sk-SK" dirty="0"/>
              <a:t>k </a:t>
            </a:r>
            <a:r>
              <a:rPr lang="sk-SK" b="1" u="sng" dirty="0"/>
              <a:t>znižovaniu</a:t>
            </a:r>
            <a:r>
              <a:rPr lang="sk-SK" dirty="0"/>
              <a:t> násobnosti chemickej </a:t>
            </a:r>
            <a:r>
              <a:rPr lang="sk-SK" dirty="0" smtClean="0"/>
              <a:t>väzby</a:t>
            </a:r>
          </a:p>
          <a:p>
            <a:r>
              <a:rPr lang="sk-SK" dirty="0" smtClean="0"/>
              <a:t>typická </a:t>
            </a:r>
            <a:r>
              <a:rPr lang="sk-SK" dirty="0" smtClean="0"/>
              <a:t>reakcia nenasýtených </a:t>
            </a:r>
            <a:r>
              <a:rPr lang="sk-SK" dirty="0" smtClean="0"/>
              <a:t>zlúčenín  ________________ a ______________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7056784" cy="2065542"/>
          </a:xfrm>
          <a:prstGeom prst="rect">
            <a:avLst/>
          </a:prstGeom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827584" y="404664"/>
            <a:ext cx="7466976" cy="1008112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a) adícia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272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827584" y="476672"/>
            <a:ext cx="7466976" cy="1008112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b) eliminácia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ástupný symbol obsahu 3"/>
          <p:cNvSpPr txBox="1">
            <a:spLocks/>
          </p:cNvSpPr>
          <p:nvPr/>
        </p:nvSpPr>
        <p:spPr>
          <a:xfrm>
            <a:off x="683568" y="1340768"/>
            <a:ext cx="7834692" cy="472440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zvyšovanie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násobnosti chemickej väzby, z organickej zlúčeniny s jednoduchou väzbou vznikne zlúčenina s dvojitou väzbou / z dvojitej s trojitou väzbou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eliminuje (odštiepi) sa pritom jednoduchá najčastejšie </a:t>
            </a:r>
            <a:r>
              <a:rPr lang="sk-SK" sz="2800" dirty="0" smtClean="0"/>
              <a:t>anorganická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molekula - H</a:t>
            </a:r>
            <a:r>
              <a:rPr kumimoji="0" lang="sk-SK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</a:t>
            </a:r>
            <a:r>
              <a:rPr kumimoji="0" lang="sk-SK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lang="sk-SK" sz="2800" dirty="0" smtClean="0"/>
              <a:t>, </a:t>
            </a:r>
            <a:r>
              <a:rPr lang="sk-SK" sz="2800" dirty="0" err="1" smtClean="0"/>
              <a:t>HCl</a:t>
            </a:r>
            <a:r>
              <a:rPr lang="sk-SK" sz="2800" dirty="0" smtClean="0"/>
              <a:t>, NH</a:t>
            </a:r>
            <a:r>
              <a:rPr lang="sk-SK" sz="2800" baseline="-25000" dirty="0" smtClean="0"/>
              <a:t>3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945470"/>
            <a:ext cx="5292080" cy="1912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3) Substitúcia 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683568" y="1772816"/>
            <a:ext cx="7920880" cy="4724402"/>
          </a:xfrm>
        </p:spPr>
        <p:txBody>
          <a:bodyPr/>
          <a:lstStyle/>
          <a:p>
            <a:r>
              <a:rPr lang="sk-SK" dirty="0"/>
              <a:t>v substráte (východiskovej látke) sa nahrádza atóm (skupina atómu) iným </a:t>
            </a:r>
            <a:r>
              <a:rPr lang="sk-SK" dirty="0" smtClean="0"/>
              <a:t>atómom (skupinou </a:t>
            </a:r>
            <a:r>
              <a:rPr lang="sk-SK" dirty="0"/>
              <a:t>atómov)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7272808" cy="1034339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827584" y="476672"/>
            <a:ext cx="7466976" cy="1008112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800" b="1" dirty="0" smtClean="0"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c)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substitúcia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45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v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899592" y="1772816"/>
            <a:ext cx="7555044" cy="4724402"/>
          </a:xfrm>
        </p:spPr>
        <p:txBody>
          <a:bodyPr>
            <a:normAutofit/>
          </a:bodyPr>
          <a:lstStyle/>
          <a:p>
            <a:r>
              <a:rPr lang="sk-SK" sz="2400" dirty="0"/>
              <a:t>dochádza k preskupeniu (premiestneniu) atómov vo vnútri molekuly – t.j. skupina</a:t>
            </a:r>
          </a:p>
          <a:p>
            <a:r>
              <a:rPr lang="sk-SK" sz="2400" dirty="0"/>
              <a:t>odštiepená z jedného miesta molekuly sa pripojí na inom </a:t>
            </a:r>
            <a:r>
              <a:rPr lang="sk-SK" sz="2400" dirty="0" smtClean="0"/>
              <a:t>mieste</a:t>
            </a:r>
            <a:endParaRPr lang="sk-SK" sz="2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7236296" cy="2641398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971600" y="332656"/>
            <a:ext cx="7466976" cy="1008112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800" b="1" dirty="0" smtClean="0"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d)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molekulový prešmyk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174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971800" cy="914400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7915084" cy="4724402"/>
          </a:xfrm>
        </p:spPr>
        <p:txBody>
          <a:bodyPr/>
          <a:lstStyle/>
          <a:p>
            <a:pPr>
              <a:buNone/>
            </a:pPr>
            <a:endParaRPr lang="sk-SK" dirty="0" smtClean="0">
              <a:hlinkClick r:id="rId2"/>
            </a:endParaRPr>
          </a:p>
          <a:p>
            <a:endParaRPr lang="sk-SK" dirty="0" smtClean="0">
              <a:hlinkClick r:id="rId2"/>
            </a:endParaRPr>
          </a:p>
          <a:p>
            <a:r>
              <a:rPr lang="sk-SK" dirty="0" err="1" smtClean="0"/>
              <a:t>Homolytický</a:t>
            </a:r>
            <a:r>
              <a:rPr lang="sk-SK" dirty="0" smtClean="0"/>
              <a:t> zánik väzby: </a:t>
            </a:r>
            <a:r>
              <a:rPr lang="sk-SK" dirty="0" smtClean="0">
                <a:hlinkClick r:id="rId2"/>
              </a:rPr>
              <a:t>http://www.oskole.sk/?id_cat=53&amp;clanok=15885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187952"/>
          </a:xfrm>
          <a:solidFill>
            <a:srgbClr val="FFFFCC"/>
          </a:solidFill>
        </p:spPr>
        <p:txBody>
          <a:bodyPr/>
          <a:lstStyle/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5536" y="3933056"/>
            <a:ext cx="8424936" cy="1077218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Činidlo– látka, ktorá vyvolá zmenu </a:t>
            </a:r>
          </a:p>
          <a:p>
            <a:pPr algn="ctr"/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 substráte – anorganická látka</a:t>
            </a:r>
            <a:endParaRPr lang="sk-SK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95536" y="1844824"/>
            <a:ext cx="8424935" cy="156966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Substrát – látka, na ktorej sa uskutočňuje</a:t>
            </a:r>
          </a:p>
          <a:p>
            <a:pPr algn="ctr"/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chemická reakcia, zmena</a:t>
            </a:r>
            <a:endParaRPr lang="sk-SK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sk-SK" sz="6600" dirty="0" smtClean="0">
                <a:latin typeface="Bodoni MT Condensed" pitchFamily="18" charset="0"/>
              </a:rPr>
              <a:t>Rozdelenie reakcií organických zlúčenín: </a:t>
            </a:r>
            <a:endParaRPr lang="sk-SK" sz="6600" dirty="0">
              <a:latin typeface="Bodoni MT Condensed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4365104"/>
            <a:ext cx="7772400" cy="914400"/>
          </a:xfrm>
        </p:spPr>
        <p:txBody>
          <a:bodyPr>
            <a:noAutofit/>
          </a:bodyPr>
          <a:lstStyle/>
          <a:p>
            <a:pPr marL="493776" indent="-457200" algn="l">
              <a:buAutoNum type="alphaLcParenR"/>
            </a:pPr>
            <a:r>
              <a:rPr lang="sk-SK" sz="2800" dirty="0" smtClean="0"/>
              <a:t>Podľa spôsobu štiepenia väzby</a:t>
            </a:r>
          </a:p>
          <a:p>
            <a:pPr marL="493776" indent="-457200" algn="l">
              <a:buAutoNum type="alphaLcParenR"/>
            </a:pPr>
            <a:r>
              <a:rPr lang="sk-SK" sz="2800" dirty="0" smtClean="0"/>
              <a:t>Podľa druhu použitého činidla     </a:t>
            </a:r>
          </a:p>
          <a:p>
            <a:pPr marL="493776" indent="-457200" algn="l">
              <a:buAutoNum type="alphaLcParenR"/>
            </a:pPr>
            <a:r>
              <a:rPr lang="sk-SK" sz="2800" dirty="0" smtClean="0"/>
              <a:t>Podľa charakteru zmien na substráte </a:t>
            </a:r>
            <a:endParaRPr lang="sk-SK" sz="2800" dirty="0"/>
          </a:p>
        </p:txBody>
      </p:sp>
    </p:spTree>
    <p:extLst>
      <p:ext uri="{BB962C8B-B14F-4D97-AF65-F5344CB8AC3E}">
        <p14:creationId xmlns="" xmlns:p14="http://schemas.microsoft.com/office/powerpoint/2010/main" val="25274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098824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2400" dirty="0" smtClean="0"/>
              <a:t>A) Podľa spôsobu štiepenia väzby</a:t>
            </a:r>
            <a:endParaRPr lang="sk-SK" sz="24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9552" y="1447802"/>
            <a:ext cx="8208912" cy="4206112"/>
          </a:xfrm>
        </p:spPr>
        <p:txBody>
          <a:bodyPr/>
          <a:lstStyle/>
          <a:p>
            <a:pPr marL="361188" indent="-342900"/>
            <a:r>
              <a:rPr lang="sk-SK" dirty="0" smtClean="0"/>
              <a:t>-</a:t>
            </a:r>
            <a:r>
              <a:rPr lang="sk-SK" sz="1800" dirty="0" smtClean="0"/>
              <a:t>podľa spôsobu zániku pôvodných a vzniku nových chemických väzieb</a:t>
            </a:r>
          </a:p>
          <a:p>
            <a:pPr marL="361188" indent="-342900"/>
            <a:endParaRPr lang="sk-SK" dirty="0" smtClean="0"/>
          </a:p>
          <a:p>
            <a:pPr marL="361188" indent="-342900"/>
            <a:endParaRPr lang="sk-SK" dirty="0" smtClean="0"/>
          </a:p>
          <a:p>
            <a:pPr marL="361188" indent="-342900">
              <a:buAutoNum type="arabicParenR"/>
            </a:pPr>
            <a:r>
              <a:rPr lang="sk-SK" sz="4400" dirty="0" err="1" smtClean="0">
                <a:solidFill>
                  <a:srgbClr val="FF0000"/>
                </a:solidFill>
              </a:rPr>
              <a:t>homolytické</a:t>
            </a:r>
            <a:endParaRPr lang="sk-SK" sz="4400" dirty="0" smtClean="0"/>
          </a:p>
          <a:p>
            <a:pPr marL="361188" indent="-342900">
              <a:buAutoNum type="arabicParenR"/>
            </a:pPr>
            <a:r>
              <a:rPr lang="sk-SK" sz="4400" dirty="0" err="1" smtClean="0">
                <a:solidFill>
                  <a:srgbClr val="FF0000"/>
                </a:solidFill>
              </a:rPr>
              <a:t>heterolytické</a:t>
            </a:r>
            <a:r>
              <a:rPr lang="sk-SK" sz="4400" dirty="0" smtClean="0"/>
              <a:t> </a:t>
            </a:r>
            <a:endParaRPr lang="sk-SK" sz="4400" dirty="0"/>
          </a:p>
        </p:txBody>
      </p:sp>
    </p:spTree>
    <p:extLst>
      <p:ext uri="{BB962C8B-B14F-4D97-AF65-F5344CB8AC3E}">
        <p14:creationId xmlns="" xmlns:p14="http://schemas.microsoft.com/office/powerpoint/2010/main" val="110644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888" cy="914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sk-SK" sz="2400" dirty="0" smtClean="0"/>
              <a:t>1)</a:t>
            </a:r>
            <a:r>
              <a:rPr lang="sk-SK" sz="2400" dirty="0" err="1" smtClean="0"/>
              <a:t>Homolytické</a:t>
            </a:r>
            <a:r>
              <a:rPr lang="sk-SK" sz="2400" dirty="0" smtClean="0"/>
              <a:t> – symetrické štiepenie väzby</a:t>
            </a:r>
            <a:br>
              <a:rPr lang="sk-SK" sz="2400" dirty="0" smtClean="0"/>
            </a:br>
            <a:endParaRPr lang="sk-SK" sz="2400" dirty="0"/>
          </a:p>
        </p:txBody>
      </p:sp>
      <p:sp>
        <p:nvSpPr>
          <p:cNvPr id="5" name="Zástupný symbol obsahu 3"/>
          <p:cNvSpPr>
            <a:spLocks noGrp="1"/>
          </p:cNvSpPr>
          <p:nvPr>
            <p:ph sz="half" idx="1"/>
          </p:nvPr>
        </p:nvSpPr>
        <p:spPr>
          <a:xfrm>
            <a:off x="683568" y="1556792"/>
            <a:ext cx="7920880" cy="50405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elektróny </a:t>
            </a:r>
            <a:r>
              <a:rPr lang="sk-SK" dirty="0"/>
              <a:t>väzbového elektrónového páru sa rozdelia medzi atómy A a B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najčastejšie </a:t>
            </a:r>
            <a:r>
              <a:rPr lang="sk-SK" dirty="0"/>
              <a:t>prebieha u </a:t>
            </a:r>
            <a:r>
              <a:rPr lang="sk-SK" dirty="0" smtClean="0"/>
              <a:t>nepolárnych </a:t>
            </a:r>
            <a:r>
              <a:rPr lang="sk-SK" dirty="0"/>
              <a:t>alebo málopolárnych zlúčenín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35896" cy="79208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3744416" cy="1844529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906810" y="2492896"/>
            <a:ext cx="7526228" cy="707886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dirty="0" smtClean="0"/>
              <a:t>-vznikajú </a:t>
            </a:r>
            <a:r>
              <a:rPr lang="sk-SK" sz="2000" b="1" dirty="0" smtClean="0"/>
              <a:t>radikály</a:t>
            </a:r>
            <a:r>
              <a:rPr lang="sk-SK" sz="2000" dirty="0" smtClean="0"/>
              <a:t> = častice s nespáreným elektrónom, </a:t>
            </a:r>
          </a:p>
          <a:p>
            <a:pPr algn="ctr"/>
            <a:r>
              <a:rPr lang="sk-SK" sz="2000" dirty="0" smtClean="0"/>
              <a:t>alebo elektrónmi, sú veľmi reaktívne, krátka životnosť</a:t>
            </a:r>
            <a:endParaRPr lang="sk-SK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932040" y="3356992"/>
            <a:ext cx="21515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Príklad:</a:t>
            </a:r>
            <a:endParaRPr lang="sk-SK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300192" y="37890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UV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droj: Mgr. Zuzana Szocs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632848" cy="6014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66976" cy="100811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2) </a:t>
            </a:r>
            <a:r>
              <a:rPr lang="sk-SK" dirty="0" err="1" smtClean="0"/>
              <a:t>Heterolytické</a:t>
            </a:r>
            <a:r>
              <a:rPr lang="sk-SK" dirty="0" smtClean="0"/>
              <a:t> – nesymetrické štiepenie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55576" y="1484784"/>
            <a:ext cx="7843076" cy="5595200"/>
          </a:xfrm>
        </p:spPr>
        <p:txBody>
          <a:bodyPr>
            <a:normAutofit/>
          </a:bodyPr>
          <a:lstStyle/>
          <a:p>
            <a:r>
              <a:rPr lang="sk-SK" dirty="0" smtClean="0"/>
              <a:t>elektróny </a:t>
            </a:r>
            <a:r>
              <a:rPr lang="sk-SK" dirty="0"/>
              <a:t>väzbového elektrónového páru sa presunú na </a:t>
            </a:r>
            <a:r>
              <a:rPr lang="sk-SK" dirty="0" smtClean="0"/>
              <a:t>atóm, ktorý </a:t>
            </a:r>
            <a:r>
              <a:rPr lang="sk-SK" dirty="0"/>
              <a:t>má vyššiu hodnotu elektronegativity</a:t>
            </a:r>
          </a:p>
          <a:p>
            <a:r>
              <a:rPr lang="sk-SK" dirty="0" smtClean="0"/>
              <a:t>vznikajú elektricky nabité častice </a:t>
            </a:r>
            <a:r>
              <a:rPr lang="sk-SK" b="1" dirty="0" smtClean="0"/>
              <a:t>ióny </a:t>
            </a:r>
            <a:r>
              <a:rPr lang="sk-SK" dirty="0" smtClean="0"/>
              <a:t>– </a:t>
            </a:r>
            <a:r>
              <a:rPr lang="sk-SK" dirty="0" err="1" smtClean="0"/>
              <a:t>elektrofilné</a:t>
            </a:r>
            <a:r>
              <a:rPr lang="sk-SK" dirty="0" smtClean="0"/>
              <a:t> a </a:t>
            </a:r>
            <a:r>
              <a:rPr lang="sk-SK" dirty="0" err="1" smtClean="0"/>
              <a:t>nukleofilné</a:t>
            </a:r>
            <a:r>
              <a:rPr lang="sk-SK" dirty="0" smtClean="0"/>
              <a:t> činidlá</a:t>
            </a:r>
            <a:endParaRPr lang="sk-SK" dirty="0"/>
          </a:p>
          <a:p>
            <a:r>
              <a:rPr lang="sk-SK" dirty="0" smtClean="0"/>
              <a:t> </a:t>
            </a:r>
            <a:r>
              <a:rPr lang="sk-SK" dirty="0"/>
              <a:t>najčastejšie prebieha u polárnych zlúčenín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445224"/>
            <a:ext cx="4516354" cy="8715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53136"/>
            <a:ext cx="3508242" cy="1876425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4067944" y="4509120"/>
            <a:ext cx="1653017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CH</a:t>
            </a:r>
            <a:r>
              <a:rPr lang="sk-SK" sz="3200" b="1" cap="none" spc="0" baseline="-25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-Cl</a:t>
            </a:r>
            <a:endParaRPr lang="sk-SK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372200" y="4509120"/>
            <a:ext cx="2462534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CH</a:t>
            </a:r>
            <a:r>
              <a:rPr lang="sk-SK" sz="3200" b="1" cap="none" spc="0" baseline="-25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3</a:t>
            </a:r>
            <a:r>
              <a:rPr lang="sk-SK" sz="3200" b="1" cap="none" spc="0" baseline="30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+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+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32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Cl</a:t>
            </a:r>
            <a:r>
              <a:rPr lang="sk-SK" sz="3200" b="1" baseline="30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-</a:t>
            </a:r>
            <a:endParaRPr lang="sk-SK" sz="3200" b="1" cap="none" spc="0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5652120" y="4509120"/>
            <a:ext cx="713657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-</a:t>
            </a:r>
            <a:r>
              <a:rPr lang="sk-SK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alisto MT"/>
              </a:rPr>
              <a:t>&gt;</a:t>
            </a:r>
            <a:endParaRPr lang="sk-SK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64896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b) Rozdelenie reakcií podľa druhu použitého činidla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87624" y="1447802"/>
            <a:ext cx="7323023" cy="4206112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pPr>
              <a:buFontTx/>
              <a:buChar char="-"/>
            </a:pPr>
            <a:r>
              <a:rPr lang="sk-SK" sz="1800" dirty="0" smtClean="0"/>
              <a:t>podľa </a:t>
            </a:r>
            <a:r>
              <a:rPr lang="sk-SK" sz="1800" dirty="0" smtClean="0"/>
              <a:t>druhu činidiel, ktoré sa zúčastňujú na </a:t>
            </a:r>
            <a:r>
              <a:rPr lang="sk-SK" sz="1800" dirty="0" smtClean="0"/>
              <a:t>reakcii </a:t>
            </a:r>
          </a:p>
          <a:p>
            <a:pPr>
              <a:buFontTx/>
              <a:buChar char="-"/>
            </a:pPr>
            <a:endParaRPr lang="sk-SK" sz="1800" dirty="0" smtClean="0"/>
          </a:p>
          <a:p>
            <a:pPr marL="361188" indent="-342900">
              <a:buAutoNum type="alphaLcParenR"/>
            </a:pPr>
            <a:r>
              <a:rPr lang="sk-SK" sz="4000" dirty="0" smtClean="0">
                <a:solidFill>
                  <a:srgbClr val="FF0000"/>
                </a:solidFill>
              </a:rPr>
              <a:t>Radikálové</a:t>
            </a:r>
            <a:endParaRPr lang="sk-SK" sz="4000" dirty="0"/>
          </a:p>
          <a:p>
            <a:pPr marL="361188" indent="-342900">
              <a:buAutoNum type="alphaLcParenR"/>
            </a:pPr>
            <a:r>
              <a:rPr lang="sk-SK" sz="4000" dirty="0" smtClean="0">
                <a:solidFill>
                  <a:srgbClr val="FF0000"/>
                </a:solidFill>
              </a:rPr>
              <a:t>Elektrofilné </a:t>
            </a:r>
          </a:p>
          <a:p>
            <a:pPr marL="361188" indent="-342900">
              <a:buAutoNum type="alphaLcParenR"/>
            </a:pPr>
            <a:r>
              <a:rPr lang="sk-SK" sz="4000" dirty="0" smtClean="0">
                <a:solidFill>
                  <a:srgbClr val="FF0000"/>
                </a:solidFill>
              </a:rPr>
              <a:t>Nukleofilné </a:t>
            </a:r>
          </a:p>
          <a:p>
            <a:endParaRPr lang="sk-SK" sz="1800" dirty="0" smtClean="0"/>
          </a:p>
          <a:p>
            <a:endParaRPr lang="sk-SK" dirty="0"/>
          </a:p>
          <a:p>
            <a:endParaRPr lang="sk-SK" dirty="0" smtClean="0"/>
          </a:p>
        </p:txBody>
      </p:sp>
    </p:spTree>
    <p:extLst>
      <p:ext uri="{BB962C8B-B14F-4D97-AF65-F5344CB8AC3E}">
        <p14:creationId xmlns="" xmlns:p14="http://schemas.microsoft.com/office/powerpoint/2010/main" val="1386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7771068" cy="4724402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pPr algn="just"/>
            <a:r>
              <a:rPr lang="sk-SK" dirty="0" smtClean="0"/>
              <a:t>chemická reakcia prebieha na jednoduchej </a:t>
            </a:r>
            <a:r>
              <a:rPr lang="sk-SK" dirty="0" smtClean="0"/>
              <a:t>väzbe</a:t>
            </a:r>
          </a:p>
          <a:p>
            <a:pPr algn="just"/>
            <a:r>
              <a:rPr lang="sk-SK" dirty="0" smtClean="0"/>
              <a:t>prebiehajú </a:t>
            </a:r>
            <a:r>
              <a:rPr lang="sk-SK" dirty="0"/>
              <a:t>na nasýtených organických </a:t>
            </a:r>
            <a:r>
              <a:rPr lang="sk-SK" dirty="0" smtClean="0"/>
              <a:t>zlúčeninách _______________, </a:t>
            </a:r>
            <a:endParaRPr lang="sk-SK" dirty="0"/>
          </a:p>
          <a:p>
            <a:pPr algn="just"/>
            <a:r>
              <a:rPr lang="sk-SK" dirty="0" smtClean="0"/>
              <a:t>atóm </a:t>
            </a:r>
            <a:r>
              <a:rPr lang="sk-SK" dirty="0"/>
              <a:t>vodíka je nahradený iným atómom </a:t>
            </a:r>
            <a:r>
              <a:rPr lang="sk-SK" dirty="0" smtClean="0"/>
              <a:t>alebo </a:t>
            </a:r>
            <a:r>
              <a:rPr lang="sk-SK" dirty="0"/>
              <a:t>skupinou atómov</a:t>
            </a:r>
          </a:p>
          <a:p>
            <a:r>
              <a:rPr lang="sk-SK" dirty="0" smtClean="0"/>
              <a:t>väzba </a:t>
            </a:r>
            <a:r>
              <a:rPr lang="sk-SK" dirty="0"/>
              <a:t>sa </a:t>
            </a:r>
            <a:r>
              <a:rPr lang="sk-SK" dirty="0" smtClean="0"/>
              <a:t>štiepi </a:t>
            </a:r>
            <a:r>
              <a:rPr lang="sk-SK" dirty="0" err="1" smtClean="0"/>
              <a:t>homolyticky</a:t>
            </a:r>
            <a:r>
              <a:rPr lang="sk-SK" dirty="0" smtClean="0"/>
              <a:t> - vznikajú </a:t>
            </a:r>
            <a:r>
              <a:rPr lang="sk-SK" dirty="0"/>
              <a:t>radikály</a:t>
            </a:r>
          </a:p>
          <a:p>
            <a:r>
              <a:rPr lang="sk-SK" dirty="0" smtClean="0"/>
              <a:t>príklad </a:t>
            </a:r>
            <a:r>
              <a:rPr lang="sk-SK" dirty="0" err="1" smtClean="0"/>
              <a:t>halogenácia</a:t>
            </a:r>
            <a:r>
              <a:rPr lang="sk-SK" dirty="0" smtClean="0"/>
              <a:t> -</a:t>
            </a:r>
            <a:r>
              <a:rPr lang="sk-SK" dirty="0" err="1" smtClean="0"/>
              <a:t>chlorácia</a:t>
            </a:r>
            <a:r>
              <a:rPr lang="sk-SK" dirty="0" smtClean="0"/>
              <a:t>, </a:t>
            </a:r>
            <a:r>
              <a:rPr lang="sk-SK" dirty="0" err="1" smtClean="0"/>
              <a:t>bromácia</a:t>
            </a:r>
            <a:r>
              <a:rPr lang="sk-SK" dirty="0" smtClean="0"/>
              <a:t>...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301208"/>
            <a:ext cx="5715000" cy="1080120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466976" cy="100811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sz="2800" dirty="0" smtClean="0"/>
              <a:t>a</a:t>
            </a:r>
            <a:r>
              <a:rPr lang="sk-SK" sz="2800" dirty="0" smtClean="0"/>
              <a:t>) radikálové </a:t>
            </a:r>
            <a:endParaRPr lang="sk-SK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147</TotalTime>
  <Words>423</Words>
  <Application>Microsoft Office PowerPoint</Application>
  <PresentationFormat>Prezentácia na obrazovke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Aspekt</vt:lpstr>
      <vt:lpstr>Reakcie organických zlúčenín, činidlá v organickej chémii </vt:lpstr>
      <vt:lpstr>Snímka 2</vt:lpstr>
      <vt:lpstr>Rozdelenie reakcií organických zlúčenín: </vt:lpstr>
      <vt:lpstr>A) Podľa spôsobu štiepenia väzby</vt:lpstr>
      <vt:lpstr>1)Homolytické – symetrické štiepenie väzby </vt:lpstr>
      <vt:lpstr>Snímka 6</vt:lpstr>
      <vt:lpstr>2) Heterolytické – nesymetrické štiepenie </vt:lpstr>
      <vt:lpstr>b) Rozdelenie reakcií podľa druhu použitého činidla </vt:lpstr>
      <vt:lpstr>a) radikálové </vt:lpstr>
      <vt:lpstr>Snímka 10</vt:lpstr>
      <vt:lpstr>Snímka 11</vt:lpstr>
      <vt:lpstr>Snímka 12</vt:lpstr>
      <vt:lpstr>Snímka 13</vt:lpstr>
      <vt:lpstr>Snímka 14</vt:lpstr>
      <vt:lpstr>3) Substitúcia  </vt:lpstr>
      <vt:lpstr>Snímka 16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Rozdelenie reakcií organických zlúčenín</dc:title>
  <dc:creator>HP</dc:creator>
  <cp:lastModifiedBy>Gymgl</cp:lastModifiedBy>
  <cp:revision>20</cp:revision>
  <dcterms:created xsi:type="dcterms:W3CDTF">2015-01-18T14:44:48Z</dcterms:created>
  <dcterms:modified xsi:type="dcterms:W3CDTF">2015-02-07T19:56:48Z</dcterms:modified>
</cp:coreProperties>
</file>