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D38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8730C-AD11-4C07-B88D-5E4B7BC433C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52945-8CB7-4C66-A848-CAF6D171B92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68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2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86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26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652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59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54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080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51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694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70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031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264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44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57C1-C139-431B-BE43-10DFA0DCC39A}" type="datetimeFigureOut">
              <a:rPr lang="sk-SK" smtClean="0"/>
              <a:t>8. 6. 2020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04BABC-3FD9-4162-BB89-26EEC2014A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037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21103" y="1477520"/>
            <a:ext cx="6766520" cy="1944215"/>
          </a:xfrm>
        </p:spPr>
        <p:txBody>
          <a:bodyPr>
            <a:prstTxWarp prst="textDeflate">
              <a:avLst/>
            </a:prstTxWarp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sk-SK" sz="6000" b="1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uhaus 93" pitchFamily="82" charset="0"/>
              </a:rPr>
              <a:t>PESTICÍDY</a:t>
            </a:r>
          </a:p>
        </p:txBody>
      </p:sp>
      <p:pic>
        <p:nvPicPr>
          <p:cNvPr id="11266" name="Picture 2" descr="http://blog.bio.cz/articles_images/e8de98c9bf8bc5a20d7b5f4dcb47e684a80449bb.jpeg?1332085490"/>
          <p:cNvPicPr>
            <a:picLocks noChangeAspect="1" noChangeArrowheads="1"/>
          </p:cNvPicPr>
          <p:nvPr/>
        </p:nvPicPr>
        <p:blipFill>
          <a:blip r:embed="rId2" cstate="print"/>
          <a:srcRect l="17813" t="6628" r="18357" b="3634"/>
          <a:stretch>
            <a:fillRect/>
          </a:stretch>
        </p:blipFill>
        <p:spPr bwMode="auto">
          <a:xfrm>
            <a:off x="971600" y="3660897"/>
            <a:ext cx="2736304" cy="2545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70" name="Picture 6" descr="http://www.aqua-trade.sk/admin/imgbox/TXT_145_13222281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4363" y="3762638"/>
            <a:ext cx="3629193" cy="2443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5E7223D-BDD4-4327-BCD5-BAB05041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Lapače škodcov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880F6F3-C1B7-47AF-881F-E2834B5C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12777"/>
            <a:ext cx="5906617" cy="2376263"/>
          </a:xfrm>
        </p:spPr>
        <p:txBody>
          <a:bodyPr>
            <a:normAutofit lnSpcReduction="10000"/>
          </a:bodyPr>
          <a:lstStyle/>
          <a:p>
            <a:r>
              <a:rPr lang="sk-SK" sz="2000" dirty="0"/>
              <a:t>Fungujú na princípe synteticky pripravených hormónov</a:t>
            </a:r>
          </a:p>
          <a:p>
            <a:r>
              <a:rPr lang="sk-SK" sz="2000" dirty="0" smtClean="0"/>
              <a:t>Lesníci umiestňujú lapače  a lákajú tak samičky napr</a:t>
            </a:r>
            <a:r>
              <a:rPr lang="sk-SK" sz="2000" dirty="0"/>
              <a:t>. </a:t>
            </a:r>
            <a:r>
              <a:rPr lang="sk-SK" sz="2000" dirty="0" smtClean="0"/>
              <a:t>mníšky veľkohlavej, lykožrúta smrekového)</a:t>
            </a:r>
          </a:p>
          <a:p>
            <a:r>
              <a:rPr lang="sk-SK" sz="2000" dirty="0" smtClean="0"/>
              <a:t>– sú </a:t>
            </a:r>
            <a:r>
              <a:rPr lang="sk-SK" sz="2000" dirty="0"/>
              <a:t>tak </a:t>
            </a:r>
            <a:r>
              <a:rPr lang="sk-SK" sz="2000" dirty="0" smtClean="0"/>
              <a:t>odchytené </a:t>
            </a:r>
            <a:r>
              <a:rPr lang="sk-SK" sz="2000" dirty="0"/>
              <a:t>a populácia sa ďalej nemôže, množiť a tak škodiť.</a:t>
            </a:r>
          </a:p>
          <a:p>
            <a:endParaRPr lang="sk-SK" sz="2000" dirty="0"/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101BEA77-0607-4546-97BB-7ED65C143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19" y="4581128"/>
            <a:ext cx="2381250" cy="18478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="" xmlns:a16="http://schemas.microsoft.com/office/drawing/2014/main" id="{9AAA695C-533A-480C-8963-E89D2103D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44" y="0"/>
            <a:ext cx="2498775" cy="399165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="" xmlns:a16="http://schemas.microsoft.com/office/drawing/2014/main" id="{E6A1F223-7C96-4F2E-8DF0-8DBBC4C4EC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01008"/>
            <a:ext cx="2498776" cy="1874082"/>
          </a:xfrm>
          <a:prstGeom prst="rect">
            <a:avLst/>
          </a:prstGeom>
        </p:spPr>
      </p:pic>
      <p:sp>
        <p:nvSpPr>
          <p:cNvPr id="4" name="AutoShape 2" descr="ForestPortal Lykožrút smrekový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4" descr="ForestPortal Lykožrút smrekový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8" name="Picture 6" descr="Atlas škodcov les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3" b="17896"/>
          <a:stretch/>
        </p:blipFill>
        <p:spPr bwMode="auto">
          <a:xfrm>
            <a:off x="6272612" y="5157192"/>
            <a:ext cx="2870522" cy="185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forestportal.sk/lesne-hospodarstvo/ochrana-lesa/bioticke-skodlive-cinitele/PublishingImages/larv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31" y="4685597"/>
            <a:ext cx="3033713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0" name="Picture 14" descr="http://www.zahradnicentra.eu/wp-content/uploads/2011/03/insektici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4464496" cy="3348372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uhaus 93" pitchFamily="82" charset="0"/>
              </a:rPr>
              <a:t>PESTICÍDY</a:t>
            </a:r>
            <a:endParaRPr lang="sk-SK" sz="4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344597"/>
            <a:ext cx="6347714" cy="3880773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Pesticídy sú látky, ktoré sa používajú v poľnohospodárstve a lesníctve proti chorobám rastlín, živočíšnym škodcom a burine. </a:t>
            </a:r>
          </a:p>
        </p:txBody>
      </p:sp>
      <p:pic>
        <p:nvPicPr>
          <p:cNvPr id="14342" name="Picture 6" descr="http://floraservis.sk/dokumenty/kategoria/Insekticidy%20225x225p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036" y="4001234"/>
            <a:ext cx="2448272" cy="2448272"/>
          </a:xfrm>
          <a:prstGeom prst="rect">
            <a:avLst/>
          </a:prstGeom>
          <a:noFill/>
        </p:spPr>
      </p:pic>
      <p:pic>
        <p:nvPicPr>
          <p:cNvPr id="14344" name="Picture 8" descr="http://www.lady.sk/clanok/mo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9488" y="116632"/>
            <a:ext cx="1905000" cy="1924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46" name="Picture 10" descr="http://slecinky.eu/images/5558907586112359178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2076034"/>
            <a:ext cx="1872208" cy="2081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627784" y="620688"/>
            <a:ext cx="2795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P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E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S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T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I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C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Í</a:t>
            </a:r>
            <a:r>
              <a:rPr lang="sk-SK" sz="4400" dirty="0">
                <a:ln>
                  <a:solidFill>
                    <a:sysClr val="windowText" lastClr="000000"/>
                  </a:solidFill>
                </a:ln>
                <a:solidFill>
                  <a:srgbClr val="2BD387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auhaus 93" pitchFamily="82" charset="0"/>
                <a:cs typeface="Andalus" pitchFamily="18" charset="-78"/>
              </a:rPr>
              <a:t>D</a:t>
            </a:r>
            <a:r>
              <a:rPr lang="sk-SK" sz="44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FF66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 pitchFamily="82" charset="0"/>
                <a:cs typeface="Andalus" pitchFamily="18" charset="-78"/>
              </a:rPr>
              <a:t>Y</a:t>
            </a:r>
            <a:endParaRPr lang="sk-SK" sz="440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FF66FF"/>
              </a:solidFill>
              <a:latin typeface="Bauhaus 93" pitchFamily="82" charset="0"/>
              <a:cs typeface="Andalus" pitchFamily="18" charset="-78"/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3779912" y="1412776"/>
            <a:ext cx="360040" cy="1368152"/>
          </a:xfrm>
          <a:prstGeom prst="downArrow">
            <a:avLst/>
          </a:prstGeom>
          <a:gradFill flip="none" rotWithShape="1">
            <a:gsLst>
              <a:gs pos="0">
                <a:srgbClr val="FF66FF">
                  <a:shade val="30000"/>
                  <a:satMod val="115000"/>
                </a:srgbClr>
              </a:gs>
              <a:gs pos="50000">
                <a:srgbClr val="FF66FF">
                  <a:shade val="67500"/>
                  <a:satMod val="115000"/>
                </a:srgbClr>
              </a:gs>
              <a:gs pos="100000">
                <a:srgbClr val="FF66FF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20466200">
            <a:off x="5422161" y="1304908"/>
            <a:ext cx="365246" cy="864096"/>
          </a:xfrm>
          <a:prstGeom prst="downArrow">
            <a:avLst/>
          </a:prstGeom>
          <a:gradFill flip="none" rotWithShape="1">
            <a:gsLst>
              <a:gs pos="0">
                <a:srgbClr val="2BD387">
                  <a:shade val="30000"/>
                  <a:satMod val="115000"/>
                </a:srgbClr>
              </a:gs>
              <a:gs pos="50000">
                <a:srgbClr val="2BD387">
                  <a:shade val="67500"/>
                  <a:satMod val="115000"/>
                </a:srgbClr>
              </a:gs>
              <a:gs pos="100000">
                <a:srgbClr val="2BD38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b="1" dirty="0"/>
          </a:p>
        </p:txBody>
      </p:sp>
      <p:sp>
        <p:nvSpPr>
          <p:cNvPr id="8" name="Šípka dolu 7"/>
          <p:cNvSpPr/>
          <p:nvPr/>
        </p:nvSpPr>
        <p:spPr>
          <a:xfrm rot="1617741">
            <a:off x="1938531" y="1309604"/>
            <a:ext cx="387319" cy="864096"/>
          </a:xfrm>
          <a:prstGeom prst="downArrow">
            <a:avLst/>
          </a:prstGeom>
          <a:gradFill flip="none" rotWithShape="1">
            <a:gsLst>
              <a:gs pos="0">
                <a:srgbClr val="2BD387">
                  <a:shade val="30000"/>
                  <a:satMod val="115000"/>
                </a:srgbClr>
              </a:gs>
              <a:gs pos="50000">
                <a:srgbClr val="2BD387">
                  <a:shade val="67500"/>
                  <a:satMod val="115000"/>
                </a:srgbClr>
              </a:gs>
              <a:gs pos="100000">
                <a:srgbClr val="2BD387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2BD387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683568" y="2276872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Herbicídy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3203848" y="297778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err="1">
                <a:latin typeface="Andalus" pitchFamily="18" charset="-78"/>
                <a:cs typeface="Andalus" pitchFamily="18" charset="-78"/>
              </a:rPr>
              <a:t>Fungicídy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436096" y="2401724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Insekticídy</a:t>
            </a:r>
          </a:p>
        </p:txBody>
      </p:sp>
      <p:pic>
        <p:nvPicPr>
          <p:cNvPr id="17410" name="Picture 2" descr="http://prima-receptar.cz/wp-content/uploads/2010/04/selektivn%C3%AD-herbici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725144"/>
            <a:ext cx="3048883" cy="1944216"/>
          </a:xfrm>
          <a:prstGeom prst="rect">
            <a:avLst/>
          </a:prstGeom>
          <a:noFill/>
        </p:spPr>
      </p:pic>
      <p:pic>
        <p:nvPicPr>
          <p:cNvPr id="17412" name="Picture 4" descr="http://www.zahradnicentra.eu/wp-content/uploads/2011/03/herbicidy.jpg"/>
          <p:cNvPicPr>
            <a:picLocks noChangeAspect="1" noChangeArrowheads="1"/>
          </p:cNvPicPr>
          <p:nvPr/>
        </p:nvPicPr>
        <p:blipFill>
          <a:blip r:embed="rId3" cstate="print"/>
          <a:srcRect l="7087" r="10226"/>
          <a:stretch>
            <a:fillRect/>
          </a:stretch>
        </p:blipFill>
        <p:spPr bwMode="auto">
          <a:xfrm>
            <a:off x="467544" y="2708920"/>
            <a:ext cx="2160240" cy="1959429"/>
          </a:xfrm>
          <a:prstGeom prst="rect">
            <a:avLst/>
          </a:prstGeom>
          <a:noFill/>
        </p:spPr>
      </p:pic>
      <p:pic>
        <p:nvPicPr>
          <p:cNvPr id="17414" name="Picture 6" descr="http://www.slovosivex.sk/img_small.php?idf=9380676&amp;wh=550"/>
          <p:cNvPicPr>
            <a:picLocks noChangeAspect="1" noChangeArrowheads="1"/>
          </p:cNvPicPr>
          <p:nvPr/>
        </p:nvPicPr>
        <p:blipFill>
          <a:blip r:embed="rId4" cstate="print"/>
          <a:srcRect l="23367" t="4306" r="24401" b="4975"/>
          <a:stretch>
            <a:fillRect/>
          </a:stretch>
        </p:blipFill>
        <p:spPr bwMode="auto">
          <a:xfrm>
            <a:off x="3419872" y="3573016"/>
            <a:ext cx="1642600" cy="2852936"/>
          </a:xfrm>
          <a:prstGeom prst="rect">
            <a:avLst/>
          </a:prstGeom>
          <a:noFill/>
        </p:spPr>
      </p:pic>
      <p:pic>
        <p:nvPicPr>
          <p:cNvPr id="17418" name="Picture 10" descr="http://www.deratizaceostrava.cz/var/an/27787/287114-223618-shutterstock_7390322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509120"/>
            <a:ext cx="2664296" cy="2070539"/>
          </a:xfrm>
          <a:prstGeom prst="rect">
            <a:avLst/>
          </a:prstGeom>
          <a:noFill/>
        </p:spPr>
      </p:pic>
      <p:pic>
        <p:nvPicPr>
          <p:cNvPr id="17416" name="Picture 8" descr="http://www.florasystem.sk/data/tovar/m_biolit-lapac-satnovych-moli_1428913434.jpg"/>
          <p:cNvPicPr>
            <a:picLocks noChangeAspect="1" noChangeArrowheads="1"/>
          </p:cNvPicPr>
          <p:nvPr/>
        </p:nvPicPr>
        <p:blipFill>
          <a:blip r:embed="rId6" cstate="print"/>
          <a:srcRect l="11340" r="13061"/>
          <a:stretch>
            <a:fillRect/>
          </a:stretch>
        </p:blipFill>
        <p:spPr bwMode="auto">
          <a:xfrm>
            <a:off x="7236296" y="2420888"/>
            <a:ext cx="1728192" cy="2286000"/>
          </a:xfrm>
          <a:prstGeom prst="rect">
            <a:avLst/>
          </a:prstGeom>
          <a:noFill/>
        </p:spPr>
      </p:pic>
      <p:pic>
        <p:nvPicPr>
          <p:cNvPr id="17420" name="Picture 12" descr="http://www.abczahrada.sk/images/dursban_480_sc_10_10ml_583a95d5d0dd0fcd.jpg"/>
          <p:cNvPicPr>
            <a:picLocks noChangeAspect="1" noChangeArrowheads="1"/>
          </p:cNvPicPr>
          <p:nvPr/>
        </p:nvPicPr>
        <p:blipFill>
          <a:blip r:embed="rId7" cstate="print"/>
          <a:srcRect l="15823" r="14787"/>
          <a:stretch>
            <a:fillRect/>
          </a:stretch>
        </p:blipFill>
        <p:spPr bwMode="auto">
          <a:xfrm>
            <a:off x="7452320" y="260648"/>
            <a:ext cx="1368152" cy="1971676"/>
          </a:xfrm>
          <a:prstGeom prst="rect">
            <a:avLst/>
          </a:prstGeom>
          <a:noFill/>
        </p:spPr>
      </p:pic>
      <p:pic>
        <p:nvPicPr>
          <p:cNvPr id="17422" name="Picture 14" descr="http://www.zahradaproradost.cz/perma/img/zivapotrava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2852936"/>
            <a:ext cx="1584176" cy="1499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HERBICÍDY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0172" y="1412776"/>
            <a:ext cx="7560840" cy="2319471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Prostriedky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ničiace burinu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Vstrebávajú sa cez listy do stopiek a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cez korene.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Zasiahnuté buriny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zastavujú svoj rast a vývin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 </a:t>
            </a:r>
          </a:p>
        </p:txBody>
      </p:sp>
      <p:pic>
        <p:nvPicPr>
          <p:cNvPr id="18434" name="Picture 2" descr="http://www.floraservis.sk/pics/choroby/rastovy_herbicid_vyhonok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399" y="4203829"/>
            <a:ext cx="2160240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6" name="Picture 4" descr="http://www.diveshortus.sk/img/c/85-category.jpg"/>
          <p:cNvPicPr>
            <a:picLocks noChangeAspect="1" noChangeArrowheads="1"/>
          </p:cNvPicPr>
          <p:nvPr/>
        </p:nvPicPr>
        <p:blipFill>
          <a:blip r:embed="rId3" cstate="print"/>
          <a:srcRect l="28728" r="28937"/>
          <a:stretch>
            <a:fillRect/>
          </a:stretch>
        </p:blipFill>
        <p:spPr bwMode="auto">
          <a:xfrm>
            <a:off x="5724128" y="4203829"/>
            <a:ext cx="3096344" cy="2194151"/>
          </a:xfrm>
          <a:prstGeom prst="rect">
            <a:avLst/>
          </a:prstGeom>
          <a:noFill/>
        </p:spPr>
      </p:pic>
      <p:pic>
        <p:nvPicPr>
          <p:cNvPr id="18438" name="Picture 6" descr="http://zdravydom.eu/AquaVia/AK1/chemikalie_z_polnohospodarskej_cinnosti.png"/>
          <p:cNvPicPr>
            <a:picLocks noChangeAspect="1" noChangeArrowheads="1"/>
          </p:cNvPicPr>
          <p:nvPr/>
        </p:nvPicPr>
        <p:blipFill rotWithShape="1">
          <a:blip r:embed="rId4" cstate="print"/>
          <a:srcRect t="15446" b="10025"/>
          <a:stretch/>
        </p:blipFill>
        <p:spPr bwMode="auto">
          <a:xfrm>
            <a:off x="2797671" y="4216961"/>
            <a:ext cx="2770864" cy="214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FUNGICÍDY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46404" y="1270001"/>
            <a:ext cx="7121939" cy="2807072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Prostriedky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ničiace huby a plesne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Patria sem moridlá, používajú sa na ochranu osiva. </a:t>
            </a:r>
          </a:p>
        </p:txBody>
      </p:sp>
      <p:pic>
        <p:nvPicPr>
          <p:cNvPr id="19460" name="Picture 4" descr="http://www.arystalifescience.eu/sites/arystalifescience.eu/files/seed-treatment-category-banner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725144"/>
            <a:ext cx="4644237" cy="1872208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462" name="Picture 6" descr="http://www.unilabsementes.com.br/upload/conteudos/159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43784"/>
            <a:ext cx="4424533" cy="2266578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sk-SK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auhaus 93" pitchFamily="82" charset="0"/>
              </a:rPr>
              <a:t>INSEKTICÍDY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598" y="1272399"/>
            <a:ext cx="7994850" cy="1940578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Prostriedky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ničiace živočíšnych </a:t>
            </a:r>
            <a:r>
              <a:rPr lang="sk-SK" sz="28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škodcov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(hmyz – šváby, vošky, hlodavce -myši, hraboše, potkany)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 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Často pôsobia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nielen na škodlivý ale aj 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na užitočný hmyz (včely, čmeliak) a </a:t>
            </a:r>
            <a:r>
              <a:rPr lang="sk-SK" sz="2800" dirty="0" smtClean="0">
                <a:latin typeface="Andalus" pitchFamily="18" charset="-78"/>
                <a:cs typeface="Andalus" pitchFamily="18" charset="-78"/>
              </a:rPr>
              <a:t>živočíchy!!!!!!</a:t>
            </a:r>
            <a:endParaRPr lang="sk-SK" sz="28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4" descr="http://www.physics.ohio-state.edu/~kagan/phy367/P367_articles/cartoons/PESTICI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6963" y="3429000"/>
            <a:ext cx="4114800" cy="2981326"/>
          </a:xfrm>
          <a:prstGeom prst="rect">
            <a:avLst/>
          </a:prstGeom>
          <a:noFill/>
        </p:spPr>
      </p:pic>
      <p:pic>
        <p:nvPicPr>
          <p:cNvPr id="15362" name="Picture 2" descr="http://images3.eu.web-assets.com/img/0092/977.jpg?sitetimestamp=635878537490000000"/>
          <p:cNvPicPr>
            <a:picLocks noChangeAspect="1" noChangeArrowheads="1"/>
          </p:cNvPicPr>
          <p:nvPr/>
        </p:nvPicPr>
        <p:blipFill>
          <a:blip r:embed="rId3" cstate="print"/>
          <a:srcRect l="8078" t="7353" r="6628" b="11765"/>
          <a:stretch>
            <a:fillRect/>
          </a:stretch>
        </p:blipFill>
        <p:spPr bwMode="auto">
          <a:xfrm>
            <a:off x="755576" y="3439463"/>
            <a:ext cx="3132910" cy="297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>
                <a:ln w="11430">
                  <a:solidFill>
                    <a:sysClr val="windowText" lastClr="000000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uhaus 93" pitchFamily="82" charset="0"/>
              </a:rPr>
              <a:t>PESTICÍDY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8128" y="1270000"/>
            <a:ext cx="6347714" cy="3880773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Pesticídy sú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jedy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Pri práci treba používať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ochranné pracovné prostriedky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Ich účinku sú vystavené voda, pôda, vzduch a živé organizmy. </a:t>
            </a:r>
          </a:p>
          <a:p>
            <a:r>
              <a:rPr lang="sk-SK" sz="2800" dirty="0">
                <a:latin typeface="Andalus" pitchFamily="18" charset="-78"/>
                <a:cs typeface="Andalus" pitchFamily="18" charset="-78"/>
              </a:rPr>
              <a:t>Sú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príčinou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 vzniku </a:t>
            </a: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alergií, nádorových </a:t>
            </a:r>
            <a:b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</a:br>
            <a:r>
              <a:rPr lang="sk-SK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ochorení</a:t>
            </a:r>
            <a:r>
              <a:rPr lang="sk-SK" sz="2800" dirty="0">
                <a:latin typeface="Andalus" pitchFamily="18" charset="-78"/>
                <a:cs typeface="Andalus" pitchFamily="18" charset="-78"/>
              </a:rPr>
              <a:t>. </a:t>
            </a:r>
          </a:p>
        </p:txBody>
      </p:sp>
      <p:pic>
        <p:nvPicPr>
          <p:cNvPr id="20482" name="Picture 2" descr="http://t4.aimg.sk/magaziny/weRKhgEmRZS91RqdhkrgDQ~Pescitidy.jpg?t=L2ZpdC1pbi82MzV4MA%3D%3D&amp;h=TBuLSXHFh7NmDdG67-Lx-w&amp;e=2145916800&amp;v=2"/>
          <p:cNvPicPr>
            <a:picLocks noChangeAspect="1" noChangeArrowheads="1"/>
          </p:cNvPicPr>
          <p:nvPr/>
        </p:nvPicPr>
        <p:blipFill>
          <a:blip r:embed="rId2" cstate="print"/>
          <a:srcRect l="17325" t="4408" r="19676" b="7430"/>
          <a:stretch>
            <a:fillRect/>
          </a:stretch>
        </p:blipFill>
        <p:spPr bwMode="auto">
          <a:xfrm>
            <a:off x="899592" y="5172772"/>
            <a:ext cx="1368152" cy="1368152"/>
          </a:xfrm>
          <a:prstGeom prst="rect">
            <a:avLst/>
          </a:prstGeom>
          <a:noFill/>
        </p:spPr>
      </p:pic>
      <p:pic>
        <p:nvPicPr>
          <p:cNvPr id="20484" name="Picture 4" descr="http://www.oopp.sk/data/eshop/9956_img1_9956_img1_agro-polomaska-plus-bry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4561098"/>
            <a:ext cx="2123033" cy="2053804"/>
          </a:xfrm>
          <a:prstGeom prst="rect">
            <a:avLst/>
          </a:prstGeom>
          <a:noFill/>
        </p:spPr>
      </p:pic>
      <p:pic>
        <p:nvPicPr>
          <p:cNvPr id="20486" name="Picture 6" descr="http://cleanroom.elis.com/export/shared/media/fr/images/services/habillement/Images-produits-UP-p138-145/144_Gamme_Protection_Absolue_1005-117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32656"/>
            <a:ext cx="3008642" cy="3502598"/>
          </a:xfrm>
          <a:prstGeom prst="rect">
            <a:avLst/>
          </a:prstGeom>
          <a:noFill/>
        </p:spPr>
      </p:pic>
      <p:pic>
        <p:nvPicPr>
          <p:cNvPr id="20488" name="Picture 8" descr="http://www.extranaradie.sk/fotky1448/fotos/d__vyr_385Postekovac-12-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7621" y="3591244"/>
            <a:ext cx="1984594" cy="3068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300"/>
                            </p:stCondLst>
                            <p:childTnLst>
                              <p:par>
                                <p:cTn id="5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3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Najekologickejší spôsob proti škodcom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72816"/>
            <a:ext cx="8892480" cy="4968552"/>
          </a:xfrm>
        </p:spPr>
        <p:txBody>
          <a:bodyPr>
            <a:normAutofit fontScale="77500" lnSpcReduction="20000"/>
          </a:bodyPr>
          <a:lstStyle/>
          <a:p>
            <a:r>
              <a:rPr lang="sk-SK" sz="5000" dirty="0" smtClean="0"/>
              <a:t>Biologický boj, založený na poznaní potravových vzťahov a ekologických nárokov druhov</a:t>
            </a:r>
          </a:p>
          <a:p>
            <a:r>
              <a:rPr lang="sk-SK" sz="5000" dirty="0" err="1" smtClean="0"/>
              <a:t>Pr</a:t>
            </a:r>
            <a:r>
              <a:rPr lang="sk-SK" sz="5000" dirty="0" smtClean="0"/>
              <a:t>. Prirodzeným nepriateľom vošiek je lienka</a:t>
            </a:r>
          </a:p>
          <a:p>
            <a:endParaRPr lang="sk-SK" sz="5000" dirty="0"/>
          </a:p>
          <a:p>
            <a:endParaRPr lang="sk-SK" sz="5000" dirty="0" smtClean="0"/>
          </a:p>
          <a:p>
            <a:r>
              <a:rPr lang="sk-SK" sz="5000" dirty="0" smtClean="0"/>
              <a:t>Na vošky tiež pôsobí postrek z výluhu žihľavy</a:t>
            </a:r>
          </a:p>
          <a:p>
            <a:endParaRPr lang="sk-SK" sz="5000" dirty="0"/>
          </a:p>
        </p:txBody>
      </p:sp>
      <p:pic>
        <p:nvPicPr>
          <p:cNvPr id="1026" name="Picture 2" descr="Kým lienka ukončí svoj vývin zožerie približne 600 vošiek, počas celého života je ich 5 000. Neživí sa všetkými druhmi, napríklad voška druhu Aphis sambuci je pre ňu smrteľne jedovatá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0" r="23295"/>
          <a:stretch/>
        </p:blipFill>
        <p:spPr bwMode="auto">
          <a:xfrm>
            <a:off x="5814359" y="3789040"/>
            <a:ext cx="2718215" cy="184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598" y="404664"/>
            <a:ext cx="8282882" cy="6048672"/>
          </a:xfrm>
        </p:spPr>
        <p:txBody>
          <a:bodyPr/>
          <a:lstStyle/>
          <a:p>
            <a:r>
              <a:rPr lang="sk-SK" dirty="0"/>
              <a:t>Komáre a kliešte neznášajú vôňu esenciálnych olejov z rastlín – levanduľu, citrón, mätu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/>
              <a:t>Cesnak je veľmi účinný proti bakteriálnym ochoreniam, plesni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/>
              <a:t>Sovy kontrolujú množstvo hlodavcov v prostredí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2050" name="Picture 2" descr="Levanduľa úzkolistá ´HIDCOTE BLUE´, kont. 1 l | E-shop | LUMIGREE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200122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ešťanský denní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9" r="4438"/>
          <a:stretch/>
        </p:blipFill>
        <p:spPr bwMode="auto">
          <a:xfrm>
            <a:off x="6300192" y="3476921"/>
            <a:ext cx="2664296" cy="29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snak - Tesco Potravin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7" b="20175"/>
          <a:stretch/>
        </p:blipFill>
        <p:spPr bwMode="auto">
          <a:xfrm>
            <a:off x="1547664" y="3645024"/>
            <a:ext cx="2895862" cy="17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49052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235</Words>
  <Application>Microsoft Office PowerPoint</Application>
  <PresentationFormat>Prezentácia na obrazovke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Fazeta</vt:lpstr>
      <vt:lpstr>PESTICÍDY</vt:lpstr>
      <vt:lpstr>PESTICÍDY</vt:lpstr>
      <vt:lpstr>Prezentácia programu PowerPoint</vt:lpstr>
      <vt:lpstr>HERBICÍDY</vt:lpstr>
      <vt:lpstr>FUNGICÍDY</vt:lpstr>
      <vt:lpstr>INSEKTICÍDY</vt:lpstr>
      <vt:lpstr>PESTICÍDY</vt:lpstr>
      <vt:lpstr>Najekologickejší spôsob proti škodcom</vt:lpstr>
      <vt:lpstr>Prezentácia programu PowerPoint</vt:lpstr>
      <vt:lpstr>Lapače škodcov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PESTICÍDY</dc:title>
  <dc:creator>Lukáš Gyepes</dc:creator>
  <cp:lastModifiedBy>spravca</cp:lastModifiedBy>
  <cp:revision>14</cp:revision>
  <dcterms:created xsi:type="dcterms:W3CDTF">2016-05-15T09:02:40Z</dcterms:created>
  <dcterms:modified xsi:type="dcterms:W3CDTF">2020-06-08T08:16:48Z</dcterms:modified>
</cp:coreProperties>
</file>