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3" r:id="rId6"/>
    <p:sldId id="264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34F"/>
    <a:srgbClr val="B4DF67"/>
    <a:srgbClr val="6CA62C"/>
    <a:srgbClr val="AFDC7E"/>
    <a:srgbClr val="9044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40" autoAdjust="0"/>
    <p:restoredTop sz="94660"/>
  </p:normalViewPr>
  <p:slideViewPr>
    <p:cSldViewPr>
      <p:cViewPr>
        <p:scale>
          <a:sx n="100" d="100"/>
          <a:sy n="100" d="100"/>
        </p:scale>
        <p:origin x="-28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02. 05. 2021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19434F"/>
                </a:solidFill>
              </a:rPr>
              <a:t>Zhodnosť trojuholníkov</a:t>
            </a:r>
            <a:endParaRPr lang="sk-SK" dirty="0">
              <a:solidFill>
                <a:srgbClr val="19434F"/>
              </a:solidFill>
            </a:endParaRPr>
          </a:p>
        </p:txBody>
      </p:sp>
      <p:pic>
        <p:nvPicPr>
          <p:cNvPr id="12298" name="Picture 10" descr="Geometric shapes Dot to dot Game &amp; Prin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48200" y="3352800"/>
            <a:ext cx="2601163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Kedy sú trojuholníky zhodné?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Vtedy, keď majú navzájom rovnaké dĺžky všetkých strán a veľkosti všetkých uhlov.</a:t>
            </a:r>
          </a:p>
          <a:p>
            <a:r>
              <a:rPr lang="sk-SK" sz="2400" dirty="0" smtClean="0"/>
              <a:t>Keby sme zhodné trojuholníky priložili na seba,</a:t>
            </a:r>
            <a:br>
              <a:rPr lang="sk-SK" sz="2400" dirty="0" smtClean="0"/>
            </a:br>
            <a:r>
              <a:rPr lang="sk-SK" sz="2400" dirty="0" smtClean="0"/>
              <a:t>tak sa presne kryjú.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r>
              <a:rPr lang="sk-SK" sz="2400" b="1" i="1" dirty="0" smtClean="0"/>
              <a:t>Do zošitov si odpíšte všetko, čo je v rámčekoch.</a:t>
            </a:r>
            <a:endParaRPr lang="sk-SK" sz="2400" b="1" i="1" dirty="0"/>
          </a:p>
        </p:txBody>
      </p:sp>
      <p:sp>
        <p:nvSpPr>
          <p:cNvPr id="4" name="Rovnoramenný trojuholník 3"/>
          <p:cNvSpPr/>
          <p:nvPr/>
        </p:nvSpPr>
        <p:spPr>
          <a:xfrm>
            <a:off x="1371600" y="3429000"/>
            <a:ext cx="3048000" cy="2057400"/>
          </a:xfrm>
          <a:prstGeom prst="triangle">
            <a:avLst>
              <a:gd name="adj" fmla="val 6588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Rovnoramenný trojuholník 4"/>
          <p:cNvSpPr/>
          <p:nvPr/>
        </p:nvSpPr>
        <p:spPr>
          <a:xfrm>
            <a:off x="5340331" y="3048000"/>
            <a:ext cx="3048000" cy="2057400"/>
          </a:xfrm>
          <a:prstGeom prst="triangle">
            <a:avLst>
              <a:gd name="adj" fmla="val 6588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7" name="Rovná spojnica 6"/>
          <p:cNvCxnSpPr>
            <a:stCxn id="4" idx="2"/>
            <a:endCxn id="4" idx="4"/>
          </p:cNvCxnSpPr>
          <p:nvPr/>
        </p:nvCxnSpPr>
        <p:spPr>
          <a:xfrm>
            <a:off x="1371600" y="5486400"/>
            <a:ext cx="3048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5340331" y="5105400"/>
            <a:ext cx="3048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>
            <a:endCxn id="4" idx="0"/>
          </p:cNvCxnSpPr>
          <p:nvPr/>
        </p:nvCxnSpPr>
        <p:spPr>
          <a:xfrm flipH="1" flipV="1">
            <a:off x="3379684" y="3429000"/>
            <a:ext cx="1039916" cy="2057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 flipH="1" flipV="1">
            <a:off x="7348415" y="3048000"/>
            <a:ext cx="1039916" cy="2057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>
            <a:stCxn id="5" idx="0"/>
            <a:endCxn id="5" idx="2"/>
          </p:cNvCxnSpPr>
          <p:nvPr/>
        </p:nvCxnSpPr>
        <p:spPr>
          <a:xfrm flipH="1">
            <a:off x="5340331" y="3048000"/>
            <a:ext cx="2008084" cy="2057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H="1">
            <a:off x="1371600" y="3429000"/>
            <a:ext cx="2008084" cy="2057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lúk 24"/>
          <p:cNvSpPr/>
          <p:nvPr/>
        </p:nvSpPr>
        <p:spPr>
          <a:xfrm rot="1039016">
            <a:off x="1363407" y="4732593"/>
            <a:ext cx="1143000" cy="1143000"/>
          </a:xfrm>
          <a:prstGeom prst="arc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lúk 25"/>
          <p:cNvSpPr/>
          <p:nvPr/>
        </p:nvSpPr>
        <p:spPr>
          <a:xfrm rot="1039016">
            <a:off x="5348524" y="4351593"/>
            <a:ext cx="1143000" cy="1143000"/>
          </a:xfrm>
          <a:prstGeom prst="arc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lúk 26"/>
          <p:cNvSpPr/>
          <p:nvPr/>
        </p:nvSpPr>
        <p:spPr>
          <a:xfrm rot="15114348">
            <a:off x="3649406" y="4727565"/>
            <a:ext cx="1143000" cy="1143000"/>
          </a:xfrm>
          <a:prstGeom prst="arc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lúk 27"/>
          <p:cNvSpPr/>
          <p:nvPr/>
        </p:nvSpPr>
        <p:spPr>
          <a:xfrm rot="15114348">
            <a:off x="7623165" y="4340233"/>
            <a:ext cx="1143000" cy="1143000"/>
          </a:xfrm>
          <a:prstGeom prst="arc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lúk 28"/>
          <p:cNvSpPr/>
          <p:nvPr/>
        </p:nvSpPr>
        <p:spPr>
          <a:xfrm rot="8724418">
            <a:off x="2814228" y="3026824"/>
            <a:ext cx="1143000" cy="1143000"/>
          </a:xfrm>
          <a:prstGeom prst="arc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0" name="Oblúk 29"/>
          <p:cNvSpPr/>
          <p:nvPr/>
        </p:nvSpPr>
        <p:spPr>
          <a:xfrm rot="8724418">
            <a:off x="6782959" y="2661828"/>
            <a:ext cx="1143000" cy="1143000"/>
          </a:xfrm>
          <a:prstGeom prst="arc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3663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Vety o zhodnosti trojuholníkov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Poznáme </a:t>
            </a: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3 vety o zhodnosti trojuholníkov</a:t>
            </a:r>
            <a:r>
              <a:rPr lang="sk-SK" sz="2400" dirty="0" smtClean="0"/>
              <a:t>.</a:t>
            </a:r>
          </a:p>
          <a:p>
            <a:r>
              <a:rPr lang="sk-SK" sz="2400" dirty="0" smtClean="0"/>
              <a:t>Slúžia nám na uľahčenie skúmania toho, či sú trojuholníky rovnaké:</a:t>
            </a:r>
            <a:br>
              <a:rPr lang="sk-SK" sz="2400" dirty="0" smtClean="0"/>
            </a:b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veta </a:t>
            </a:r>
            <a:r>
              <a:rPr lang="sk-SK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sss</a:t>
            </a: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		veta </a:t>
            </a:r>
            <a:r>
              <a:rPr lang="sk-SK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sus</a:t>
            </a: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		veta </a:t>
            </a:r>
            <a:r>
              <a:rPr lang="sk-SK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usu</a:t>
            </a: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 smtClean="0"/>
          </a:p>
          <a:p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Zhodný</a:t>
            </a:r>
            <a:r>
              <a:rPr lang="sk-SK" sz="2400" dirty="0" smtClean="0"/>
              <a:t> znamená v geometrii </a:t>
            </a:r>
            <a:r>
              <a:rPr lang="sk-SK" sz="2400" b="1" i="1" dirty="0" smtClean="0"/>
              <a:t>rovnaký</a:t>
            </a:r>
            <a:r>
              <a:rPr lang="sk-SK" sz="2400" dirty="0" smtClean="0"/>
              <a:t>.</a:t>
            </a:r>
            <a:br>
              <a:rPr lang="sk-SK" sz="2400" dirty="0" smtClean="0"/>
            </a:br>
            <a:endParaRPr lang="sk-SK" sz="2400" dirty="0" smtClean="0"/>
          </a:p>
          <a:p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Znak zhodnosti: </a:t>
            </a:r>
            <a:r>
              <a:rPr lang="sk-SK" sz="2400" dirty="0" smtClean="0"/>
              <a:t>„rovná sa s vlnovkou“</a:t>
            </a:r>
            <a:endParaRPr lang="sk-SK" sz="2400" dirty="0"/>
          </a:p>
        </p:txBody>
      </p:sp>
      <p:pic>
        <p:nvPicPr>
          <p:cNvPr id="14" name="Obrázok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00" t="33999" r="37201" b="40400"/>
          <a:stretch/>
        </p:blipFill>
        <p:spPr>
          <a:xfrm>
            <a:off x="6705600" y="4648200"/>
            <a:ext cx="1295400" cy="121920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533400" y="4343400"/>
            <a:ext cx="8001000" cy="1828800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Veta </a:t>
            </a:r>
            <a:r>
              <a:rPr lang="sk-SK" dirty="0" err="1" smtClean="0"/>
              <a:t>sss</a:t>
            </a:r>
            <a:r>
              <a:rPr lang="sk-SK" dirty="0" smtClean="0"/>
              <a:t> (strana, strana, strana)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Ak majú trojuholníky navzájom rovnako dlhé všetky </a:t>
            </a:r>
            <a:br>
              <a:rPr lang="sk-SK" sz="2400" dirty="0" smtClean="0"/>
            </a:br>
            <a:r>
              <a:rPr lang="sk-SK" sz="2400" dirty="0" smtClean="0"/>
              <a:t>3 strany, tak sú </a:t>
            </a: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zhodné podľa vety </a:t>
            </a:r>
            <a:r>
              <a:rPr lang="sk-SK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sss</a:t>
            </a:r>
            <a:r>
              <a:rPr lang="sk-SK" sz="2400" dirty="0" smtClean="0"/>
              <a:t>.</a:t>
            </a:r>
            <a:r>
              <a:rPr lang="sk-SK" sz="2400" b="1" i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sz="2400" b="1" i="1" dirty="0">
                <a:solidFill>
                  <a:schemeClr val="accent3">
                    <a:lumMod val="75000"/>
                  </a:schemeClr>
                </a:solidFill>
              </a:rPr>
            </a:br>
            <a:endParaRPr lang="sk-SK" sz="2400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sk-SK" sz="2400" b="1" i="1" dirty="0" smtClean="0"/>
              <a:t>Načrtnite si ceruzkou:</a:t>
            </a:r>
          </a:p>
        </p:txBody>
      </p:sp>
      <p:grpSp>
        <p:nvGrpSpPr>
          <p:cNvPr id="17" name="Skupina 16"/>
          <p:cNvGrpSpPr/>
          <p:nvPr/>
        </p:nvGrpSpPr>
        <p:grpSpPr>
          <a:xfrm>
            <a:off x="1825752" y="3245822"/>
            <a:ext cx="3584448" cy="2469178"/>
            <a:chOff x="1825752" y="3245822"/>
            <a:chExt cx="3584448" cy="2469178"/>
          </a:xfrm>
        </p:grpSpPr>
        <p:sp>
          <p:nvSpPr>
            <p:cNvPr id="4" name="Rovnoramenný trojuholník 3"/>
            <p:cNvSpPr/>
            <p:nvPr/>
          </p:nvSpPr>
          <p:spPr>
            <a:xfrm>
              <a:off x="2209800" y="3626822"/>
              <a:ext cx="2743200" cy="1676400"/>
            </a:xfrm>
            <a:prstGeom prst="triangle">
              <a:avLst>
                <a:gd name="adj" fmla="val 2619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981200" y="530322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A</a:t>
              </a:r>
              <a:endParaRPr lang="sk-SK" sz="2000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76800" y="53148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B</a:t>
              </a:r>
              <a:endParaRPr lang="sk-SK" sz="2000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2743200" y="324582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C</a:t>
              </a:r>
              <a:endParaRPr lang="sk-SK" sz="2000" dirty="0"/>
            </a:p>
          </p:txBody>
        </p:sp>
        <p:cxnSp>
          <p:nvCxnSpPr>
            <p:cNvPr id="13" name="Rovná spojnica 12"/>
            <p:cNvCxnSpPr>
              <a:stCxn id="4" idx="2"/>
            </p:cNvCxnSpPr>
            <p:nvPr/>
          </p:nvCxnSpPr>
          <p:spPr>
            <a:xfrm>
              <a:off x="2209800" y="5303222"/>
              <a:ext cx="27432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>
            <a:xfrm>
              <a:off x="2928436" y="3626822"/>
              <a:ext cx="2024564" cy="167640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nica 18"/>
            <p:cNvCxnSpPr>
              <a:stCxn id="4" idx="0"/>
              <a:endCxn id="4" idx="2"/>
            </p:cNvCxnSpPr>
            <p:nvPr/>
          </p:nvCxnSpPr>
          <p:spPr>
            <a:xfrm flipH="1">
              <a:off x="2209800" y="3626822"/>
              <a:ext cx="718636" cy="1676400"/>
            </a:xfrm>
            <a:prstGeom prst="line">
              <a:avLst/>
            </a:prstGeom>
            <a:ln w="38100">
              <a:solidFill>
                <a:srgbClr val="9044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lokTextu 23"/>
            <p:cNvSpPr txBox="1"/>
            <p:nvPr/>
          </p:nvSpPr>
          <p:spPr>
            <a:xfrm>
              <a:off x="3200400" y="5303222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6 cm</a:t>
              </a:r>
              <a:endParaRPr lang="sk-SK" sz="2000" b="1" i="1" dirty="0"/>
            </a:p>
          </p:txBody>
        </p:sp>
        <p:sp>
          <p:nvSpPr>
            <p:cNvPr id="26" name="BlokTextu 25"/>
            <p:cNvSpPr txBox="1"/>
            <p:nvPr/>
          </p:nvSpPr>
          <p:spPr>
            <a:xfrm>
              <a:off x="3886200" y="4084022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5 cm</a:t>
              </a:r>
              <a:endParaRPr lang="sk-SK" sz="2000" b="1" i="1" dirty="0"/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1825752" y="4095690"/>
              <a:ext cx="993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 cm</a:t>
              </a:r>
              <a:endParaRPr lang="sk-SK" sz="2000" b="1" i="1" dirty="0"/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5254752" y="3562290"/>
            <a:ext cx="3584448" cy="2457510"/>
            <a:chOff x="5254752" y="3257490"/>
            <a:chExt cx="3584448" cy="2457510"/>
          </a:xfrm>
        </p:grpSpPr>
        <p:sp>
          <p:nvSpPr>
            <p:cNvPr id="5" name="Rovnoramenný trojuholník 4"/>
            <p:cNvSpPr/>
            <p:nvPr/>
          </p:nvSpPr>
          <p:spPr>
            <a:xfrm>
              <a:off x="5638800" y="3638490"/>
              <a:ext cx="2743200" cy="1676400"/>
            </a:xfrm>
            <a:prstGeom prst="triangle">
              <a:avLst>
                <a:gd name="adj" fmla="val 2619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410200" y="53148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A´</a:t>
              </a:r>
              <a:endParaRPr lang="sk-SK" sz="2000" dirty="0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8305800" y="53148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B´</a:t>
              </a:r>
              <a:endParaRPr lang="sk-SK" sz="2000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6172200" y="32574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C´</a:t>
              </a:r>
              <a:endParaRPr lang="sk-SK" sz="2000" dirty="0"/>
            </a:p>
          </p:txBody>
        </p:sp>
        <p:cxnSp>
          <p:nvCxnSpPr>
            <p:cNvPr id="15" name="Rovná spojnica 14"/>
            <p:cNvCxnSpPr/>
            <p:nvPr/>
          </p:nvCxnSpPr>
          <p:spPr>
            <a:xfrm>
              <a:off x="5638800" y="5314890"/>
              <a:ext cx="27432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>
              <a:stCxn id="5" idx="0"/>
            </p:cNvCxnSpPr>
            <p:nvPr/>
          </p:nvCxnSpPr>
          <p:spPr>
            <a:xfrm>
              <a:off x="6357436" y="3638490"/>
              <a:ext cx="2024564" cy="167640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nica 22"/>
            <p:cNvCxnSpPr/>
            <p:nvPr/>
          </p:nvCxnSpPr>
          <p:spPr>
            <a:xfrm flipH="1">
              <a:off x="5638800" y="3638490"/>
              <a:ext cx="718636" cy="1676400"/>
            </a:xfrm>
            <a:prstGeom prst="line">
              <a:avLst/>
            </a:prstGeom>
            <a:ln w="38100">
              <a:solidFill>
                <a:srgbClr val="9044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lokTextu 29"/>
            <p:cNvSpPr txBox="1"/>
            <p:nvPr/>
          </p:nvSpPr>
          <p:spPr>
            <a:xfrm>
              <a:off x="6629400" y="5284112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6 cm</a:t>
              </a:r>
              <a:endParaRPr lang="sk-SK" sz="2000" b="1" i="1" dirty="0"/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7315200" y="4064912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5 cm</a:t>
              </a:r>
              <a:endParaRPr lang="sk-SK" sz="2000" b="1" i="1" dirty="0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5254752" y="4076580"/>
              <a:ext cx="993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 cm</a:t>
              </a:r>
              <a:endParaRPr lang="sk-SK" sz="2000" b="1" i="1" dirty="0"/>
            </a:p>
          </p:txBody>
        </p:sp>
      </p:grpSp>
      <p:sp>
        <p:nvSpPr>
          <p:cNvPr id="27" name="Zaoblený obdĺžnik 26"/>
          <p:cNvSpPr/>
          <p:nvPr/>
        </p:nvSpPr>
        <p:spPr>
          <a:xfrm>
            <a:off x="533400" y="1600200"/>
            <a:ext cx="8229600" cy="4724400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218" name="Picture 2" descr="Pencil symbol icon Royalty Free Vector Image - VectorStock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083" t="20651" r="25124" b="26245"/>
          <a:stretch>
            <a:fillRect/>
          </a:stretch>
        </p:blipFill>
        <p:spPr bwMode="auto">
          <a:xfrm>
            <a:off x="4191000" y="2819400"/>
            <a:ext cx="6985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Veta </a:t>
            </a:r>
            <a:r>
              <a:rPr lang="sk-SK" dirty="0" err="1" smtClean="0"/>
              <a:t>sss</a:t>
            </a:r>
            <a:r>
              <a:rPr lang="sk-SK" dirty="0" smtClean="0"/>
              <a:t> (strana, strana, strana)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816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Najskôr vypíšeme všetky 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AB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 A´B´	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dvojice zhodných strán:</a:t>
            </a:r>
            <a:r>
              <a:rPr lang="sk-SK" sz="2400" dirty="0"/>
              <a:t>	</a:t>
            </a:r>
            <a:r>
              <a:rPr lang="sk-SK" sz="2400" dirty="0" smtClean="0"/>
              <a:t>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BC  B´C´		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/>
            </a:r>
            <a:b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</a:b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					AC  A´C´</a:t>
            </a:r>
          </a:p>
          <a:p>
            <a:r>
              <a:rPr lang="sk-SK" sz="2400" dirty="0" smtClean="0">
                <a:sym typeface="Symbol"/>
              </a:rPr>
              <a:t>Ak zistíme, že trojuholníky </a:t>
            </a:r>
            <a:br>
              <a:rPr lang="sk-SK" sz="2400" dirty="0" smtClean="0">
                <a:sym typeface="Symbol"/>
              </a:rPr>
            </a:br>
            <a:r>
              <a:rPr lang="sk-SK" sz="2400" dirty="0" smtClean="0">
                <a:sym typeface="Symbol"/>
              </a:rPr>
              <a:t>sú zhodné, zapíšeme:	</a:t>
            </a:r>
            <a:r>
              <a:rPr lang="sk-SK" sz="2400" dirty="0">
                <a:sym typeface="Symbol"/>
              </a:rPr>
              <a:t> </a:t>
            </a:r>
            <a:r>
              <a:rPr lang="sk-SK" sz="2400" dirty="0" smtClean="0">
                <a:sym typeface="Symbol"/>
              </a:rPr>
              <a:t>     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ABC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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A´B´C´(veta </a:t>
            </a:r>
            <a:r>
              <a:rPr lang="sk-SK" sz="2400" b="1" dirty="0" err="1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sss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)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Wingdings 3"/>
              </a:rPr>
              <a:t/>
            </a:r>
            <a:b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Wingdings 3"/>
              </a:rPr>
            </a:br>
            <a:r>
              <a:rPr lang="sk-SK" sz="2400" b="1" i="1" dirty="0" smtClean="0">
                <a:sym typeface="Wingdings 3"/>
              </a:rPr>
              <a:t/>
            </a:r>
            <a:br>
              <a:rPr lang="sk-SK" sz="2400" b="1" i="1" dirty="0" smtClean="0">
                <a:sym typeface="Wingdings 3"/>
              </a:rPr>
            </a:br>
            <a:r>
              <a:rPr lang="sk-SK" sz="2200" b="1" i="1" dirty="0" smtClean="0">
                <a:sym typeface="Wingdings 3"/>
              </a:rPr>
              <a:t>Čítame</a:t>
            </a:r>
            <a:r>
              <a:rPr lang="sk-SK" sz="2200" dirty="0" smtClean="0">
                <a:sym typeface="Wingdings 3"/>
              </a:rPr>
              <a:t>: </a:t>
            </a:r>
            <a:r>
              <a:rPr lang="sk-SK" sz="2200" i="1" dirty="0" smtClean="0">
                <a:sym typeface="Wingdings 3"/>
              </a:rPr>
              <a:t>„Trojuholník ABC je zhodný s trojuholníkom ABC </a:t>
            </a:r>
            <a:br>
              <a:rPr lang="sk-SK" sz="2200" i="1" dirty="0" smtClean="0">
                <a:sym typeface="Wingdings 3"/>
              </a:rPr>
            </a:br>
            <a:r>
              <a:rPr lang="sk-SK" sz="2200" i="1" dirty="0" smtClean="0">
                <a:sym typeface="Wingdings 3"/>
              </a:rPr>
              <a:t>s čiarou podľa vety </a:t>
            </a:r>
            <a:r>
              <a:rPr lang="sk-SK" sz="2200" i="1" dirty="0" err="1" smtClean="0">
                <a:sym typeface="Wingdings 3"/>
              </a:rPr>
              <a:t>sss</a:t>
            </a:r>
            <a:r>
              <a:rPr lang="sk-SK" sz="2200" i="1" dirty="0" smtClean="0">
                <a:sym typeface="Wingdings 3"/>
              </a:rPr>
              <a:t>.“</a:t>
            </a:r>
            <a:endParaRPr lang="sk-SK" sz="2200" i="1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5943600" y="4667864"/>
            <a:ext cx="3132556" cy="2108005"/>
            <a:chOff x="5923187" y="1447800"/>
            <a:chExt cx="3132556" cy="2108005"/>
          </a:xfrm>
        </p:grpSpPr>
        <p:sp>
          <p:nvSpPr>
            <p:cNvPr id="5" name="Rovnoramenný trojuholník 4"/>
            <p:cNvSpPr/>
            <p:nvPr/>
          </p:nvSpPr>
          <p:spPr>
            <a:xfrm>
              <a:off x="6398405" y="1835673"/>
              <a:ext cx="2160037" cy="1320022"/>
            </a:xfrm>
            <a:prstGeom prst="triangle">
              <a:avLst>
                <a:gd name="adj" fmla="val 2619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6218402" y="3155695"/>
              <a:ext cx="600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A´</a:t>
              </a:r>
              <a:endParaRPr lang="sk-SK" sz="2000" dirty="0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8498441" y="3155695"/>
              <a:ext cx="557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B´</a:t>
              </a:r>
              <a:endParaRPr lang="sk-SK" sz="2000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6781800" y="1447800"/>
              <a:ext cx="496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C´</a:t>
              </a:r>
              <a:endParaRPr lang="sk-SK" sz="2000" dirty="0"/>
            </a:p>
          </p:txBody>
        </p:sp>
        <p:cxnSp>
          <p:nvCxnSpPr>
            <p:cNvPr id="15" name="Rovná spojnica 14"/>
            <p:cNvCxnSpPr/>
            <p:nvPr/>
          </p:nvCxnSpPr>
          <p:spPr>
            <a:xfrm>
              <a:off x="6398405" y="3155695"/>
              <a:ext cx="2160037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>
              <a:stCxn id="5" idx="0"/>
            </p:cNvCxnSpPr>
            <p:nvPr/>
          </p:nvCxnSpPr>
          <p:spPr>
            <a:xfrm>
              <a:off x="6964270" y="1835673"/>
              <a:ext cx="1594172" cy="1320022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nica 22"/>
            <p:cNvCxnSpPr/>
            <p:nvPr/>
          </p:nvCxnSpPr>
          <p:spPr>
            <a:xfrm flipH="1">
              <a:off x="6398405" y="1835673"/>
              <a:ext cx="565865" cy="1320022"/>
            </a:xfrm>
            <a:prstGeom prst="line">
              <a:avLst/>
            </a:prstGeom>
            <a:ln w="38100">
              <a:solidFill>
                <a:srgbClr val="9044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lokTextu 29"/>
            <p:cNvSpPr txBox="1"/>
            <p:nvPr/>
          </p:nvSpPr>
          <p:spPr>
            <a:xfrm>
              <a:off x="7028413" y="3131461"/>
              <a:ext cx="896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6 cm</a:t>
              </a:r>
              <a:endParaRPr lang="sk-SK" sz="2000" b="1" i="1" dirty="0"/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7718428" y="2171444"/>
              <a:ext cx="780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5 cm</a:t>
              </a:r>
              <a:endParaRPr lang="sk-SK" sz="2000" b="1" i="1" dirty="0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5923187" y="2180632"/>
              <a:ext cx="782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 cm</a:t>
              </a:r>
              <a:endParaRPr lang="sk-SK" sz="2000" b="1" i="1" dirty="0"/>
            </a:p>
          </p:txBody>
        </p:sp>
      </p:grpSp>
      <p:grpSp>
        <p:nvGrpSpPr>
          <p:cNvPr id="27" name="Skupina 26"/>
          <p:cNvGrpSpPr/>
          <p:nvPr/>
        </p:nvGrpSpPr>
        <p:grpSpPr>
          <a:xfrm>
            <a:off x="2971800" y="4495800"/>
            <a:ext cx="3132556" cy="2108005"/>
            <a:chOff x="5923187" y="1447800"/>
            <a:chExt cx="3132556" cy="2108005"/>
          </a:xfrm>
        </p:grpSpPr>
        <p:sp>
          <p:nvSpPr>
            <p:cNvPr id="28" name="Rovnoramenný trojuholník 27"/>
            <p:cNvSpPr/>
            <p:nvPr/>
          </p:nvSpPr>
          <p:spPr>
            <a:xfrm>
              <a:off x="6398405" y="1835673"/>
              <a:ext cx="2160037" cy="1320022"/>
            </a:xfrm>
            <a:prstGeom prst="triangle">
              <a:avLst>
                <a:gd name="adj" fmla="val 2619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6218402" y="3155695"/>
              <a:ext cx="600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A</a:t>
              </a:r>
              <a:endParaRPr lang="sk-SK" sz="2000" dirty="0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8498441" y="3155695"/>
              <a:ext cx="557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B</a:t>
              </a:r>
              <a:endParaRPr lang="sk-SK" sz="2000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6781800" y="1447800"/>
              <a:ext cx="496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C</a:t>
              </a:r>
              <a:endParaRPr lang="sk-SK" sz="2000" dirty="0"/>
            </a:p>
          </p:txBody>
        </p:sp>
        <p:cxnSp>
          <p:nvCxnSpPr>
            <p:cNvPr id="36" name="Rovná spojnica 35"/>
            <p:cNvCxnSpPr/>
            <p:nvPr/>
          </p:nvCxnSpPr>
          <p:spPr>
            <a:xfrm>
              <a:off x="6398405" y="3155695"/>
              <a:ext cx="2160037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ovná spojnica 36"/>
            <p:cNvCxnSpPr>
              <a:stCxn id="28" idx="0"/>
            </p:cNvCxnSpPr>
            <p:nvPr/>
          </p:nvCxnSpPr>
          <p:spPr>
            <a:xfrm>
              <a:off x="6964270" y="1835673"/>
              <a:ext cx="1594172" cy="1320022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ovná spojnica 37"/>
            <p:cNvCxnSpPr/>
            <p:nvPr/>
          </p:nvCxnSpPr>
          <p:spPr>
            <a:xfrm flipH="1">
              <a:off x="6398405" y="1835673"/>
              <a:ext cx="565865" cy="1320022"/>
            </a:xfrm>
            <a:prstGeom prst="line">
              <a:avLst/>
            </a:prstGeom>
            <a:ln w="38100">
              <a:solidFill>
                <a:srgbClr val="9044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lokTextu 38"/>
            <p:cNvSpPr txBox="1"/>
            <p:nvPr/>
          </p:nvSpPr>
          <p:spPr>
            <a:xfrm>
              <a:off x="7028413" y="3131461"/>
              <a:ext cx="896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6 cm</a:t>
              </a:r>
              <a:endParaRPr lang="sk-SK" sz="2000" b="1" i="1" dirty="0"/>
            </a:p>
          </p:txBody>
        </p:sp>
        <p:sp>
          <p:nvSpPr>
            <p:cNvPr id="40" name="BlokTextu 39"/>
            <p:cNvSpPr txBox="1"/>
            <p:nvPr/>
          </p:nvSpPr>
          <p:spPr>
            <a:xfrm>
              <a:off x="7718428" y="2171444"/>
              <a:ext cx="780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5 cm</a:t>
              </a:r>
              <a:endParaRPr lang="sk-SK" sz="2000" b="1" i="1" dirty="0"/>
            </a:p>
          </p:txBody>
        </p:sp>
        <p:sp>
          <p:nvSpPr>
            <p:cNvPr id="41" name="BlokTextu 40"/>
            <p:cNvSpPr txBox="1"/>
            <p:nvPr/>
          </p:nvSpPr>
          <p:spPr>
            <a:xfrm>
              <a:off x="5923187" y="2180632"/>
              <a:ext cx="782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 cm</a:t>
              </a:r>
              <a:endParaRPr lang="sk-SK" sz="2000" b="1" i="1" dirty="0"/>
            </a:p>
          </p:txBody>
        </p:sp>
      </p:grpSp>
      <p:sp>
        <p:nvSpPr>
          <p:cNvPr id="42" name="Zaoblený obdĺžnik 41"/>
          <p:cNvSpPr/>
          <p:nvPr/>
        </p:nvSpPr>
        <p:spPr>
          <a:xfrm>
            <a:off x="4648200" y="1600200"/>
            <a:ext cx="4343399" cy="2133600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836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Veta </a:t>
            </a:r>
            <a:r>
              <a:rPr lang="sk-SK" dirty="0" err="1" smtClean="0"/>
              <a:t>sus</a:t>
            </a:r>
            <a:r>
              <a:rPr lang="sk-SK" dirty="0" smtClean="0"/>
              <a:t> (strana, uhol, strana)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Ak majú trojuholníky rovnako dlhé 2</a:t>
            </a:r>
            <a:r>
              <a:rPr lang="sk-SK" sz="2400" dirty="0"/>
              <a:t> </a:t>
            </a:r>
            <a:r>
              <a:rPr lang="sk-SK" sz="2400" dirty="0" smtClean="0"/>
              <a:t>strany a uhol, ktorý je nimi zovretý, tak sú </a:t>
            </a: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zhodné podľa vety </a:t>
            </a:r>
            <a:r>
              <a:rPr lang="sk-SK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sus</a:t>
            </a:r>
            <a:r>
              <a:rPr lang="sk-SK" sz="2400" dirty="0" smtClean="0"/>
              <a:t>.</a:t>
            </a:r>
            <a:r>
              <a:rPr lang="sk-SK" sz="2400" b="1" i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sz="2400" b="1" i="1" dirty="0">
                <a:solidFill>
                  <a:schemeClr val="accent3">
                    <a:lumMod val="75000"/>
                  </a:schemeClr>
                </a:solidFill>
              </a:rPr>
            </a:br>
            <a:endParaRPr lang="sk-SK" sz="2400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sk-SK" sz="2400" b="1" i="1" dirty="0" smtClean="0"/>
              <a:t>Načrtnite si:</a:t>
            </a:r>
          </a:p>
        </p:txBody>
      </p:sp>
      <p:grpSp>
        <p:nvGrpSpPr>
          <p:cNvPr id="12" name="Skupina 11"/>
          <p:cNvGrpSpPr/>
          <p:nvPr/>
        </p:nvGrpSpPr>
        <p:grpSpPr>
          <a:xfrm>
            <a:off x="1828800" y="2895600"/>
            <a:ext cx="3429000" cy="2762310"/>
            <a:chOff x="2057400" y="3181290"/>
            <a:chExt cx="3429000" cy="2762310"/>
          </a:xfrm>
        </p:grpSpPr>
        <p:sp>
          <p:nvSpPr>
            <p:cNvPr id="27" name="Rovnoramenný trojuholník 26"/>
            <p:cNvSpPr/>
            <p:nvPr/>
          </p:nvSpPr>
          <p:spPr>
            <a:xfrm>
              <a:off x="2286000" y="3550622"/>
              <a:ext cx="2743200" cy="1981200"/>
            </a:xfrm>
            <a:prstGeom prst="triangle">
              <a:avLst>
                <a:gd name="adj" fmla="val 5724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2057400" y="553182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A</a:t>
              </a:r>
              <a:endParaRPr lang="sk-SK" sz="2000" dirty="0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4953000" y="55434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B</a:t>
              </a:r>
              <a:endParaRPr lang="sk-SK" sz="2000" dirty="0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3733800" y="3181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C</a:t>
              </a:r>
              <a:endParaRPr lang="sk-SK" sz="2000" dirty="0"/>
            </a:p>
          </p:txBody>
        </p:sp>
        <p:cxnSp>
          <p:nvCxnSpPr>
            <p:cNvPr id="33" name="Rovná spojnica 32"/>
            <p:cNvCxnSpPr>
              <a:stCxn id="27" idx="2"/>
            </p:cNvCxnSpPr>
            <p:nvPr/>
          </p:nvCxnSpPr>
          <p:spPr>
            <a:xfrm>
              <a:off x="2286000" y="5531822"/>
              <a:ext cx="27432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ovná spojnica 35"/>
            <p:cNvCxnSpPr>
              <a:stCxn id="27" idx="0"/>
              <a:endCxn id="27" idx="2"/>
            </p:cNvCxnSpPr>
            <p:nvPr/>
          </p:nvCxnSpPr>
          <p:spPr>
            <a:xfrm flipH="1">
              <a:off x="2286000" y="3550622"/>
              <a:ext cx="1570290" cy="1981200"/>
            </a:xfrm>
            <a:prstGeom prst="line">
              <a:avLst/>
            </a:prstGeom>
            <a:ln w="38100">
              <a:solidFill>
                <a:srgbClr val="9044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lokTextu 36"/>
            <p:cNvSpPr txBox="1"/>
            <p:nvPr/>
          </p:nvSpPr>
          <p:spPr>
            <a:xfrm>
              <a:off x="3276600" y="5531822"/>
              <a:ext cx="1096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53 mm</a:t>
              </a:r>
              <a:endParaRPr lang="sk-SK" sz="2000" b="1" i="1" dirty="0"/>
            </a:p>
          </p:txBody>
        </p:sp>
        <p:sp>
          <p:nvSpPr>
            <p:cNvPr id="38" name="BlokTextu 37"/>
            <p:cNvSpPr txBox="1"/>
            <p:nvPr/>
          </p:nvSpPr>
          <p:spPr>
            <a:xfrm>
              <a:off x="2286000" y="4160222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4 cm</a:t>
              </a:r>
              <a:endParaRPr lang="sk-SK" sz="2000" b="1" i="1" dirty="0"/>
            </a:p>
          </p:txBody>
        </p:sp>
        <p:sp>
          <p:nvSpPr>
            <p:cNvPr id="39" name="Oblúk 38"/>
            <p:cNvSpPr/>
            <p:nvPr/>
          </p:nvSpPr>
          <p:spPr>
            <a:xfrm rot="1039016">
              <a:off x="2141792" y="4778015"/>
              <a:ext cx="1143000" cy="1143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0" name="BlokTextu 39"/>
            <p:cNvSpPr txBox="1"/>
            <p:nvPr/>
          </p:nvSpPr>
          <p:spPr>
            <a:xfrm>
              <a:off x="2612923" y="5055512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47°</a:t>
              </a:r>
              <a:endParaRPr lang="sk-SK" sz="2000" b="1" i="1" dirty="0"/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5486400" y="3177815"/>
            <a:ext cx="3429000" cy="2765785"/>
            <a:chOff x="5410200" y="3093422"/>
            <a:chExt cx="3429000" cy="2765785"/>
          </a:xfrm>
        </p:grpSpPr>
        <p:grpSp>
          <p:nvGrpSpPr>
            <p:cNvPr id="41" name="Skupina 40"/>
            <p:cNvGrpSpPr/>
            <p:nvPr/>
          </p:nvGrpSpPr>
          <p:grpSpPr>
            <a:xfrm>
              <a:off x="5410200" y="3093422"/>
              <a:ext cx="3429000" cy="2762310"/>
              <a:chOff x="3657600" y="2209800"/>
              <a:chExt cx="3429000" cy="2762310"/>
            </a:xfrm>
          </p:grpSpPr>
          <p:sp>
            <p:nvSpPr>
              <p:cNvPr id="42" name="Rovnoramenný trojuholník 41"/>
              <p:cNvSpPr/>
              <p:nvPr/>
            </p:nvSpPr>
            <p:spPr>
              <a:xfrm>
                <a:off x="3886200" y="2579132"/>
                <a:ext cx="2743200" cy="1981200"/>
              </a:xfrm>
              <a:prstGeom prst="triangle">
                <a:avLst>
                  <a:gd name="adj" fmla="val 5724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3" name="BlokTextu 42"/>
              <p:cNvSpPr txBox="1"/>
              <p:nvPr/>
            </p:nvSpPr>
            <p:spPr>
              <a:xfrm>
                <a:off x="3657600" y="4560332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/>
                  <a:t>E</a:t>
                </a:r>
              </a:p>
            </p:txBody>
          </p:sp>
          <p:sp>
            <p:nvSpPr>
              <p:cNvPr id="44" name="BlokTextu 43"/>
              <p:cNvSpPr txBox="1"/>
              <p:nvPr/>
            </p:nvSpPr>
            <p:spPr>
              <a:xfrm>
                <a:off x="6553200" y="4572000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/>
                  <a:t>F</a:t>
                </a:r>
              </a:p>
            </p:txBody>
          </p:sp>
          <p:sp>
            <p:nvSpPr>
              <p:cNvPr id="45" name="BlokTextu 44"/>
              <p:cNvSpPr txBox="1"/>
              <p:nvPr/>
            </p:nvSpPr>
            <p:spPr>
              <a:xfrm>
                <a:off x="5334000" y="2209800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/>
                  <a:t>G</a:t>
                </a:r>
              </a:p>
            </p:txBody>
          </p:sp>
          <p:cxnSp>
            <p:nvCxnSpPr>
              <p:cNvPr id="46" name="Rovná spojnica 45"/>
              <p:cNvCxnSpPr>
                <a:stCxn id="42" idx="2"/>
              </p:cNvCxnSpPr>
              <p:nvPr/>
            </p:nvCxnSpPr>
            <p:spPr>
              <a:xfrm>
                <a:off x="3886200" y="4560332"/>
                <a:ext cx="2743200" cy="0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ovná spojnica 46"/>
              <p:cNvCxnSpPr>
                <a:stCxn id="42" idx="0"/>
                <a:endCxn id="42" idx="2"/>
              </p:cNvCxnSpPr>
              <p:nvPr/>
            </p:nvCxnSpPr>
            <p:spPr>
              <a:xfrm flipH="1">
                <a:off x="3886200" y="2579132"/>
                <a:ext cx="1570290" cy="1981200"/>
              </a:xfrm>
              <a:prstGeom prst="line">
                <a:avLst/>
              </a:prstGeom>
              <a:ln w="38100">
                <a:solidFill>
                  <a:srgbClr val="9044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BlokTextu 47"/>
              <p:cNvSpPr txBox="1"/>
              <p:nvPr/>
            </p:nvSpPr>
            <p:spPr>
              <a:xfrm>
                <a:off x="4876800" y="4560332"/>
                <a:ext cx="10965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b="1" i="1" dirty="0" smtClean="0"/>
                  <a:t>53 mm</a:t>
                </a:r>
                <a:endParaRPr lang="sk-SK" sz="2000" b="1" i="1" dirty="0"/>
              </a:p>
            </p:txBody>
          </p:sp>
          <p:sp>
            <p:nvSpPr>
              <p:cNvPr id="49" name="BlokTextu 48"/>
              <p:cNvSpPr txBox="1"/>
              <p:nvPr/>
            </p:nvSpPr>
            <p:spPr>
              <a:xfrm>
                <a:off x="3886200" y="3188732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b="1" i="1" dirty="0" smtClean="0"/>
                  <a:t>4 cm</a:t>
                </a:r>
                <a:endParaRPr lang="sk-SK" sz="2000" b="1" i="1" dirty="0"/>
              </a:p>
            </p:txBody>
          </p:sp>
          <p:sp>
            <p:nvSpPr>
              <p:cNvPr id="50" name="BlokTextu 49"/>
              <p:cNvSpPr txBox="1"/>
              <p:nvPr/>
            </p:nvSpPr>
            <p:spPr>
              <a:xfrm>
                <a:off x="4213123" y="4084022"/>
                <a:ext cx="9684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b="1" i="1" dirty="0" smtClean="0"/>
                  <a:t>47°</a:t>
                </a:r>
                <a:endParaRPr lang="sk-SK" sz="2000" b="1" i="1" dirty="0"/>
              </a:p>
            </p:txBody>
          </p:sp>
        </p:grpSp>
        <p:sp>
          <p:nvSpPr>
            <p:cNvPr id="51" name="Oblúk 50"/>
            <p:cNvSpPr/>
            <p:nvPr/>
          </p:nvSpPr>
          <p:spPr>
            <a:xfrm rot="1039016">
              <a:off x="5478207" y="4716207"/>
              <a:ext cx="1143000" cy="1143000"/>
            </a:xfrm>
            <a:prstGeom prst="arc">
              <a:avLst>
                <a:gd name="adj1" fmla="val 16200000"/>
                <a:gd name="adj2" fmla="val 214552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9" name="Zaoblený obdĺžnik 28"/>
          <p:cNvSpPr/>
          <p:nvPr/>
        </p:nvSpPr>
        <p:spPr>
          <a:xfrm>
            <a:off x="533400" y="1600200"/>
            <a:ext cx="8229600" cy="4724400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4" name="Picture 2" descr="Pencil symbol icon Royalty Free Vector Image - VectorStock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083" t="20651" r="25124" b="26245"/>
          <a:stretch>
            <a:fillRect/>
          </a:stretch>
        </p:blipFill>
        <p:spPr bwMode="auto">
          <a:xfrm>
            <a:off x="2819400" y="2743200"/>
            <a:ext cx="6985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172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Veta </a:t>
            </a:r>
            <a:r>
              <a:rPr lang="sk-SK" dirty="0" err="1" smtClean="0"/>
              <a:t>sus</a:t>
            </a:r>
            <a:r>
              <a:rPr lang="sk-SK" dirty="0" smtClean="0"/>
              <a:t> (strana, uhol, strana)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816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Vypíšeme 2 zhodné strany 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AB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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EF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a zhodné uhly:</a:t>
            </a:r>
            <a:r>
              <a:rPr lang="sk-SK" sz="2400" dirty="0"/>
              <a:t>	</a:t>
            </a:r>
            <a:r>
              <a:rPr lang="sk-SK" sz="2400" dirty="0" smtClean="0"/>
              <a:t>	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AC  EG	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/>
            </a:r>
            <a:b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</a:b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				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∢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CAB 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∢ GEF</a:t>
            </a:r>
            <a:endParaRPr lang="sk-SK" sz="2400" b="1" dirty="0" smtClean="0">
              <a:solidFill>
                <a:schemeClr val="accent3">
                  <a:lumMod val="75000"/>
                </a:schemeClr>
              </a:solidFill>
              <a:sym typeface="Symbol"/>
            </a:endParaRPr>
          </a:p>
          <a:p>
            <a:r>
              <a:rPr lang="sk-SK" sz="2400" dirty="0">
                <a:sym typeface="Symbol"/>
              </a:rPr>
              <a:t>Z</a:t>
            </a:r>
            <a:r>
              <a:rPr lang="sk-SK" sz="2400" dirty="0" smtClean="0">
                <a:sym typeface="Symbol"/>
              </a:rPr>
              <a:t>apíšeme:	</a:t>
            </a:r>
            <a:r>
              <a:rPr lang="sk-SK" sz="2400" dirty="0">
                <a:sym typeface="Symbol"/>
              </a:rPr>
              <a:t> </a:t>
            </a:r>
            <a:r>
              <a:rPr lang="sk-SK" sz="2400" dirty="0" smtClean="0">
                <a:sym typeface="Symbol"/>
              </a:rPr>
              <a:t>     			</a:t>
            </a:r>
            <a:br>
              <a:rPr lang="sk-SK" sz="2400" dirty="0" smtClean="0">
                <a:sym typeface="Symbol"/>
              </a:rPr>
            </a:br>
            <a:r>
              <a:rPr lang="sk-SK" sz="2400" dirty="0" smtClean="0">
                <a:sym typeface="Symbol"/>
              </a:rPr>
              <a:t> 				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ABC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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EFG (veta </a:t>
            </a:r>
            <a:r>
              <a:rPr lang="sk-SK" sz="2400" b="1" dirty="0" err="1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sus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)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Wingdings 3"/>
              </a:rPr>
              <a:t/>
            </a:r>
            <a:b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Wingdings 3"/>
              </a:rPr>
            </a:br>
            <a:r>
              <a:rPr lang="sk-SK" sz="2400" b="1" i="1" dirty="0" smtClean="0">
                <a:sym typeface="Wingdings 3"/>
              </a:rPr>
              <a:t/>
            </a:r>
            <a:br>
              <a:rPr lang="sk-SK" sz="2400" b="1" i="1" dirty="0" smtClean="0">
                <a:sym typeface="Wingdings 3"/>
              </a:rPr>
            </a:br>
            <a:r>
              <a:rPr lang="sk-SK" sz="2200" b="1" i="1" dirty="0" smtClean="0">
                <a:sym typeface="Wingdings 3"/>
              </a:rPr>
              <a:t>Čítame</a:t>
            </a:r>
            <a:r>
              <a:rPr lang="sk-SK" sz="2200" dirty="0" smtClean="0">
                <a:sym typeface="Wingdings 3"/>
              </a:rPr>
              <a:t>: </a:t>
            </a:r>
            <a:r>
              <a:rPr lang="sk-SK" sz="2200" i="1" dirty="0" smtClean="0">
                <a:sym typeface="Wingdings 3"/>
              </a:rPr>
              <a:t>„Trojuholník ABC je zhodný s trojuholníkom EFG</a:t>
            </a:r>
            <a:br>
              <a:rPr lang="sk-SK" sz="2200" i="1" dirty="0" smtClean="0">
                <a:sym typeface="Wingdings 3"/>
              </a:rPr>
            </a:br>
            <a:r>
              <a:rPr lang="sk-SK" sz="2200" i="1" dirty="0" smtClean="0">
                <a:sym typeface="Wingdings 3"/>
              </a:rPr>
              <a:t>podľa vety </a:t>
            </a:r>
            <a:r>
              <a:rPr lang="sk-SK" sz="2200" i="1" dirty="0" err="1" smtClean="0">
                <a:sym typeface="Wingdings 3"/>
              </a:rPr>
              <a:t>sus</a:t>
            </a:r>
            <a:r>
              <a:rPr lang="sk-SK" sz="2200" i="1" dirty="0" smtClean="0">
                <a:sym typeface="Wingdings 3"/>
              </a:rPr>
              <a:t>.“</a:t>
            </a:r>
            <a:endParaRPr lang="sk-SK" sz="2200" i="1" dirty="0"/>
          </a:p>
        </p:txBody>
      </p:sp>
      <p:sp>
        <p:nvSpPr>
          <p:cNvPr id="42" name="Zaoblený obdĺžnik 41"/>
          <p:cNvSpPr/>
          <p:nvPr/>
        </p:nvSpPr>
        <p:spPr>
          <a:xfrm>
            <a:off x="4648200" y="1600200"/>
            <a:ext cx="4343399" cy="2133600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65" name="Skupina 64"/>
          <p:cNvGrpSpPr/>
          <p:nvPr/>
        </p:nvGrpSpPr>
        <p:grpSpPr>
          <a:xfrm>
            <a:off x="6297460" y="4327497"/>
            <a:ext cx="2741135" cy="2365044"/>
            <a:chOff x="1784414" y="3505200"/>
            <a:chExt cx="2588896" cy="2233693"/>
          </a:xfrm>
        </p:grpSpPr>
        <p:sp>
          <p:nvSpPr>
            <p:cNvPr id="66" name="Rovnoramenný trojuholník 65"/>
            <p:cNvSpPr/>
            <p:nvPr/>
          </p:nvSpPr>
          <p:spPr>
            <a:xfrm>
              <a:off x="1998434" y="3882185"/>
              <a:ext cx="2035608" cy="1470162"/>
            </a:xfrm>
            <a:prstGeom prst="triangle">
              <a:avLst>
                <a:gd name="adj" fmla="val 5724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7" name="BlokTextu 66"/>
            <p:cNvSpPr txBox="1"/>
            <p:nvPr/>
          </p:nvSpPr>
          <p:spPr>
            <a:xfrm>
              <a:off x="1828800" y="5352347"/>
              <a:ext cx="395813" cy="377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E</a:t>
              </a:r>
              <a:endParaRPr lang="sk-SK" sz="2000" dirty="0"/>
            </a:p>
          </p:txBody>
        </p:sp>
        <p:sp>
          <p:nvSpPr>
            <p:cNvPr id="68" name="BlokTextu 67"/>
            <p:cNvSpPr txBox="1"/>
            <p:nvPr/>
          </p:nvSpPr>
          <p:spPr>
            <a:xfrm>
              <a:off x="3977497" y="5361005"/>
              <a:ext cx="395813" cy="377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F</a:t>
              </a:r>
              <a:endParaRPr lang="sk-SK" sz="2000" dirty="0"/>
            </a:p>
          </p:txBody>
        </p:sp>
        <p:sp>
          <p:nvSpPr>
            <p:cNvPr id="69" name="BlokTextu 68"/>
            <p:cNvSpPr txBox="1"/>
            <p:nvPr/>
          </p:nvSpPr>
          <p:spPr>
            <a:xfrm>
              <a:off x="2971800" y="3505200"/>
              <a:ext cx="395813" cy="377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G</a:t>
              </a:r>
            </a:p>
          </p:txBody>
        </p:sp>
        <p:cxnSp>
          <p:nvCxnSpPr>
            <p:cNvPr id="70" name="Rovná spojnica 69"/>
            <p:cNvCxnSpPr>
              <a:stCxn id="66" idx="2"/>
            </p:cNvCxnSpPr>
            <p:nvPr/>
          </p:nvCxnSpPr>
          <p:spPr>
            <a:xfrm>
              <a:off x="1998434" y="5352347"/>
              <a:ext cx="2035608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Rovná spojnica 70"/>
            <p:cNvCxnSpPr>
              <a:stCxn id="66" idx="0"/>
              <a:endCxn id="66" idx="2"/>
            </p:cNvCxnSpPr>
            <p:nvPr/>
          </p:nvCxnSpPr>
          <p:spPr>
            <a:xfrm flipH="1">
              <a:off x="1998434" y="3882185"/>
              <a:ext cx="1165243" cy="1470162"/>
            </a:xfrm>
            <a:prstGeom prst="line">
              <a:avLst/>
            </a:prstGeom>
            <a:ln w="38100">
              <a:solidFill>
                <a:srgbClr val="9044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BlokTextu 71"/>
            <p:cNvSpPr txBox="1"/>
            <p:nvPr/>
          </p:nvSpPr>
          <p:spPr>
            <a:xfrm>
              <a:off x="2566219" y="5314890"/>
              <a:ext cx="1167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53 mm</a:t>
              </a:r>
              <a:endParaRPr lang="sk-SK" sz="2000" b="1" i="1" dirty="0"/>
            </a:p>
          </p:txBody>
        </p:sp>
        <p:sp>
          <p:nvSpPr>
            <p:cNvPr id="73" name="BlokTextu 72"/>
            <p:cNvSpPr txBox="1"/>
            <p:nvPr/>
          </p:nvSpPr>
          <p:spPr>
            <a:xfrm>
              <a:off x="1784414" y="4334542"/>
              <a:ext cx="949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4 cm</a:t>
              </a:r>
              <a:endParaRPr lang="sk-SK" sz="2000" b="1" i="1" dirty="0"/>
            </a:p>
          </p:txBody>
        </p:sp>
        <p:sp>
          <p:nvSpPr>
            <p:cNvPr id="74" name="Oblúk 73"/>
            <p:cNvSpPr/>
            <p:nvPr/>
          </p:nvSpPr>
          <p:spPr>
            <a:xfrm rot="1039016">
              <a:off x="1891424" y="4792980"/>
              <a:ext cx="848170" cy="84817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5" name="BlokTextu 74"/>
            <p:cNvSpPr txBox="1"/>
            <p:nvPr/>
          </p:nvSpPr>
          <p:spPr>
            <a:xfrm>
              <a:off x="2133600" y="4953000"/>
              <a:ext cx="718664" cy="29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47°</a:t>
              </a:r>
              <a:endParaRPr lang="sk-SK" sz="2000" b="1" i="1" dirty="0"/>
            </a:p>
          </p:txBody>
        </p:sp>
      </p:grpSp>
      <p:grpSp>
        <p:nvGrpSpPr>
          <p:cNvPr id="98" name="Skupina 97"/>
          <p:cNvGrpSpPr/>
          <p:nvPr/>
        </p:nvGrpSpPr>
        <p:grpSpPr>
          <a:xfrm>
            <a:off x="3465033" y="4343400"/>
            <a:ext cx="2741135" cy="2365044"/>
            <a:chOff x="1784414" y="3505200"/>
            <a:chExt cx="2588896" cy="2233693"/>
          </a:xfrm>
        </p:grpSpPr>
        <p:sp>
          <p:nvSpPr>
            <p:cNvPr id="99" name="Rovnoramenný trojuholník 98"/>
            <p:cNvSpPr/>
            <p:nvPr/>
          </p:nvSpPr>
          <p:spPr>
            <a:xfrm>
              <a:off x="1998434" y="3882185"/>
              <a:ext cx="2035608" cy="1470162"/>
            </a:xfrm>
            <a:prstGeom prst="triangle">
              <a:avLst>
                <a:gd name="adj" fmla="val 5724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0" name="BlokTextu 99"/>
            <p:cNvSpPr txBox="1"/>
            <p:nvPr/>
          </p:nvSpPr>
          <p:spPr>
            <a:xfrm>
              <a:off x="1828800" y="5352347"/>
              <a:ext cx="395813" cy="377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A</a:t>
              </a:r>
            </a:p>
          </p:txBody>
        </p:sp>
        <p:sp>
          <p:nvSpPr>
            <p:cNvPr id="101" name="BlokTextu 100"/>
            <p:cNvSpPr txBox="1"/>
            <p:nvPr/>
          </p:nvSpPr>
          <p:spPr>
            <a:xfrm>
              <a:off x="3977497" y="5361005"/>
              <a:ext cx="395813" cy="377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B</a:t>
              </a:r>
            </a:p>
          </p:txBody>
        </p:sp>
        <p:sp>
          <p:nvSpPr>
            <p:cNvPr id="102" name="BlokTextu 101"/>
            <p:cNvSpPr txBox="1"/>
            <p:nvPr/>
          </p:nvSpPr>
          <p:spPr>
            <a:xfrm>
              <a:off x="2971800" y="3505200"/>
              <a:ext cx="395813" cy="377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C</a:t>
              </a:r>
              <a:endParaRPr lang="sk-SK" sz="2000" dirty="0"/>
            </a:p>
          </p:txBody>
        </p:sp>
        <p:cxnSp>
          <p:nvCxnSpPr>
            <p:cNvPr id="103" name="Rovná spojnica 102"/>
            <p:cNvCxnSpPr>
              <a:stCxn id="99" idx="2"/>
            </p:cNvCxnSpPr>
            <p:nvPr/>
          </p:nvCxnSpPr>
          <p:spPr>
            <a:xfrm>
              <a:off x="1998434" y="5352347"/>
              <a:ext cx="2035608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ovná spojnica 103"/>
            <p:cNvCxnSpPr>
              <a:stCxn id="99" idx="0"/>
              <a:endCxn id="99" idx="2"/>
            </p:cNvCxnSpPr>
            <p:nvPr/>
          </p:nvCxnSpPr>
          <p:spPr>
            <a:xfrm flipH="1">
              <a:off x="1998434" y="3882185"/>
              <a:ext cx="1165243" cy="1470162"/>
            </a:xfrm>
            <a:prstGeom prst="line">
              <a:avLst/>
            </a:prstGeom>
            <a:ln w="38100">
              <a:solidFill>
                <a:srgbClr val="9044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lokTextu 104"/>
            <p:cNvSpPr txBox="1"/>
            <p:nvPr/>
          </p:nvSpPr>
          <p:spPr>
            <a:xfrm>
              <a:off x="2566219" y="5314890"/>
              <a:ext cx="1167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53 mm</a:t>
              </a:r>
              <a:endParaRPr lang="sk-SK" sz="2000" b="1" i="1" dirty="0"/>
            </a:p>
          </p:txBody>
        </p:sp>
        <p:sp>
          <p:nvSpPr>
            <p:cNvPr id="106" name="BlokTextu 105"/>
            <p:cNvSpPr txBox="1"/>
            <p:nvPr/>
          </p:nvSpPr>
          <p:spPr>
            <a:xfrm>
              <a:off x="1784414" y="4334542"/>
              <a:ext cx="949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4 cm</a:t>
              </a:r>
              <a:endParaRPr lang="sk-SK" sz="2000" b="1" i="1" dirty="0"/>
            </a:p>
          </p:txBody>
        </p:sp>
        <p:sp>
          <p:nvSpPr>
            <p:cNvPr id="107" name="Oblúk 106"/>
            <p:cNvSpPr/>
            <p:nvPr/>
          </p:nvSpPr>
          <p:spPr>
            <a:xfrm rot="1039016">
              <a:off x="1891424" y="4792980"/>
              <a:ext cx="848170" cy="84817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8" name="BlokTextu 107"/>
            <p:cNvSpPr txBox="1"/>
            <p:nvPr/>
          </p:nvSpPr>
          <p:spPr>
            <a:xfrm>
              <a:off x="2133600" y="4953000"/>
              <a:ext cx="718664" cy="29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47°</a:t>
              </a:r>
              <a:endParaRPr lang="sk-SK" sz="2000" b="1" i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4205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Veta </a:t>
            </a:r>
            <a:r>
              <a:rPr lang="sk-SK" dirty="0" err="1" smtClean="0"/>
              <a:t>usu</a:t>
            </a:r>
            <a:r>
              <a:rPr lang="sk-SK" dirty="0" smtClean="0"/>
              <a:t> (uhol, strana, uhol)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04498"/>
          </a:xfrm>
        </p:spPr>
        <p:txBody>
          <a:bodyPr>
            <a:normAutofit/>
          </a:bodyPr>
          <a:lstStyle/>
          <a:p>
            <a:r>
              <a:rPr lang="sk-SK" sz="2400" dirty="0" smtClean="0"/>
              <a:t>Ak majú trojuholníky rovnako dlhú 1 stranu a 2 uhly, ktoré sú k nej priľahlé, tak sú </a:t>
            </a:r>
            <a:r>
              <a:rPr lang="sk-SK" sz="2400" b="1" i="1" dirty="0" smtClean="0">
                <a:solidFill>
                  <a:schemeClr val="accent3">
                    <a:lumMod val="75000"/>
                  </a:schemeClr>
                </a:solidFill>
              </a:rPr>
              <a:t>zhodné podľa vety </a:t>
            </a:r>
            <a:r>
              <a:rPr lang="sk-SK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usu</a:t>
            </a:r>
            <a:r>
              <a:rPr lang="sk-SK" sz="2400" dirty="0" smtClean="0"/>
              <a:t>.</a:t>
            </a:r>
            <a:r>
              <a:rPr lang="sk-SK" sz="2400" b="1" i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sz="2400" b="1" i="1" dirty="0">
                <a:solidFill>
                  <a:schemeClr val="accent3">
                    <a:lumMod val="75000"/>
                  </a:schemeClr>
                </a:solidFill>
              </a:rPr>
            </a:br>
            <a:endParaRPr lang="sk-SK" sz="2400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sk-SK" sz="2400" b="1" i="1" dirty="0" smtClean="0"/>
              <a:t>Načrtnite si: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1541209" y="2896637"/>
            <a:ext cx="3458658" cy="2604898"/>
            <a:chOff x="3323303" y="1885890"/>
            <a:chExt cx="3458658" cy="2604898"/>
          </a:xfrm>
        </p:grpSpPr>
        <p:sp>
          <p:nvSpPr>
            <p:cNvPr id="28" name="BlokTextu 27"/>
            <p:cNvSpPr txBox="1"/>
            <p:nvPr/>
          </p:nvSpPr>
          <p:spPr>
            <a:xfrm>
              <a:off x="3323303" y="398159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K</a:t>
              </a:r>
              <a:endParaRPr lang="sk-SK" sz="2000" dirty="0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6234151" y="398523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L</a:t>
              </a:r>
              <a:endParaRPr lang="sk-SK" sz="2000" dirty="0"/>
            </a:p>
          </p:txBody>
        </p:sp>
        <p:sp>
          <p:nvSpPr>
            <p:cNvPr id="32" name="BlokTextu 31"/>
            <p:cNvSpPr txBox="1"/>
            <p:nvPr/>
          </p:nvSpPr>
          <p:spPr>
            <a:xfrm flipH="1">
              <a:off x="6172199" y="1885890"/>
              <a:ext cx="457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M</a:t>
              </a:r>
              <a:endParaRPr lang="sk-SK" sz="2000" dirty="0"/>
            </a:p>
          </p:txBody>
        </p:sp>
        <p:sp>
          <p:nvSpPr>
            <p:cNvPr id="37" name="BlokTextu 36"/>
            <p:cNvSpPr txBox="1"/>
            <p:nvPr/>
          </p:nvSpPr>
          <p:spPr>
            <a:xfrm>
              <a:off x="4694651" y="3996905"/>
              <a:ext cx="1096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8 cm</a:t>
              </a:r>
              <a:endParaRPr lang="sk-SK" sz="2000" b="1" i="1" dirty="0"/>
            </a:p>
          </p:txBody>
        </p:sp>
        <p:sp>
          <p:nvSpPr>
            <p:cNvPr id="29" name="Rovnoramenný trojuholník 28"/>
            <p:cNvSpPr/>
            <p:nvPr/>
          </p:nvSpPr>
          <p:spPr>
            <a:xfrm>
              <a:off x="3581400" y="2308838"/>
              <a:ext cx="2743200" cy="1676400"/>
            </a:xfrm>
            <a:prstGeom prst="triangle">
              <a:avLst>
                <a:gd name="adj" fmla="val 100000"/>
              </a:avLst>
            </a:prstGeom>
            <a:solidFill>
              <a:srgbClr val="B4DF67"/>
            </a:solidFill>
            <a:ln>
              <a:solidFill>
                <a:srgbClr val="6CA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0" name="Rovná spojnica 29"/>
            <p:cNvCxnSpPr/>
            <p:nvPr/>
          </p:nvCxnSpPr>
          <p:spPr>
            <a:xfrm>
              <a:off x="3598606" y="3977864"/>
              <a:ext cx="27432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lúk 38"/>
            <p:cNvSpPr/>
            <p:nvPr/>
          </p:nvSpPr>
          <p:spPr>
            <a:xfrm rot="3746338">
              <a:off x="3576388" y="3347788"/>
              <a:ext cx="1143000" cy="1143000"/>
            </a:xfrm>
            <a:prstGeom prst="arc">
              <a:avLst>
                <a:gd name="adj1" fmla="val 14433331"/>
                <a:gd name="adj2" fmla="val 183511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4" name="Oblúk 33"/>
            <p:cNvSpPr/>
            <p:nvPr/>
          </p:nvSpPr>
          <p:spPr>
            <a:xfrm rot="16200000">
              <a:off x="5776326" y="3402941"/>
              <a:ext cx="1005635" cy="1005635"/>
            </a:xfrm>
            <a:prstGeom prst="arc">
              <a:avLst>
                <a:gd name="adj1" fmla="val 15891553"/>
                <a:gd name="adj2" fmla="val 25966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0" name="BlokTextu 39"/>
            <p:cNvSpPr txBox="1"/>
            <p:nvPr/>
          </p:nvSpPr>
          <p:spPr>
            <a:xfrm>
              <a:off x="4060723" y="358140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35°</a:t>
              </a:r>
              <a:endParaRPr lang="sk-SK" sz="2000" b="1" i="1" dirty="0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5791200" y="356229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90°</a:t>
              </a:r>
              <a:endParaRPr lang="sk-SK" sz="2000" b="1" i="1" dirty="0"/>
            </a:p>
          </p:txBody>
        </p:sp>
      </p:grpSp>
      <p:grpSp>
        <p:nvGrpSpPr>
          <p:cNvPr id="53" name="Skupina 52"/>
          <p:cNvGrpSpPr/>
          <p:nvPr/>
        </p:nvGrpSpPr>
        <p:grpSpPr>
          <a:xfrm>
            <a:off x="5261159" y="3481667"/>
            <a:ext cx="3458658" cy="2604898"/>
            <a:chOff x="3323303" y="1885890"/>
            <a:chExt cx="3458658" cy="2604898"/>
          </a:xfrm>
        </p:grpSpPr>
        <p:sp>
          <p:nvSpPr>
            <p:cNvPr id="54" name="BlokTextu 53"/>
            <p:cNvSpPr txBox="1"/>
            <p:nvPr/>
          </p:nvSpPr>
          <p:spPr>
            <a:xfrm>
              <a:off x="3323303" y="398159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R</a:t>
              </a:r>
              <a:endParaRPr lang="sk-SK" sz="2000" dirty="0"/>
            </a:p>
          </p:txBody>
        </p:sp>
        <p:sp>
          <p:nvSpPr>
            <p:cNvPr id="55" name="BlokTextu 54"/>
            <p:cNvSpPr txBox="1"/>
            <p:nvPr/>
          </p:nvSpPr>
          <p:spPr>
            <a:xfrm>
              <a:off x="6234151" y="398523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S</a:t>
              </a:r>
              <a:endParaRPr lang="sk-SK" sz="2000" dirty="0"/>
            </a:p>
          </p:txBody>
        </p:sp>
        <p:sp>
          <p:nvSpPr>
            <p:cNvPr id="56" name="BlokTextu 55"/>
            <p:cNvSpPr txBox="1"/>
            <p:nvPr/>
          </p:nvSpPr>
          <p:spPr>
            <a:xfrm flipH="1">
              <a:off x="6172199" y="1885890"/>
              <a:ext cx="457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T</a:t>
              </a:r>
              <a:endParaRPr lang="sk-SK" sz="2000" dirty="0"/>
            </a:p>
          </p:txBody>
        </p:sp>
        <p:sp>
          <p:nvSpPr>
            <p:cNvPr id="57" name="BlokTextu 56"/>
            <p:cNvSpPr txBox="1"/>
            <p:nvPr/>
          </p:nvSpPr>
          <p:spPr>
            <a:xfrm>
              <a:off x="4694651" y="3996905"/>
              <a:ext cx="1096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8 cm</a:t>
              </a:r>
              <a:endParaRPr lang="sk-SK" sz="2000" b="1" i="1" dirty="0"/>
            </a:p>
          </p:txBody>
        </p:sp>
        <p:sp>
          <p:nvSpPr>
            <p:cNvPr id="58" name="Rovnoramenný trojuholník 57"/>
            <p:cNvSpPr/>
            <p:nvPr/>
          </p:nvSpPr>
          <p:spPr>
            <a:xfrm>
              <a:off x="3581400" y="2308838"/>
              <a:ext cx="2743200" cy="1676400"/>
            </a:xfrm>
            <a:prstGeom prst="triangle">
              <a:avLst>
                <a:gd name="adj" fmla="val 100000"/>
              </a:avLst>
            </a:prstGeom>
            <a:solidFill>
              <a:srgbClr val="B4DF67"/>
            </a:solidFill>
            <a:ln>
              <a:solidFill>
                <a:srgbClr val="6CA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9" name="Rovná spojnica 58"/>
            <p:cNvCxnSpPr/>
            <p:nvPr/>
          </p:nvCxnSpPr>
          <p:spPr>
            <a:xfrm>
              <a:off x="3598606" y="3977864"/>
              <a:ext cx="27432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blúk 59"/>
            <p:cNvSpPr/>
            <p:nvPr/>
          </p:nvSpPr>
          <p:spPr>
            <a:xfrm rot="3746338">
              <a:off x="3576388" y="3347788"/>
              <a:ext cx="1143000" cy="1143000"/>
            </a:xfrm>
            <a:prstGeom prst="arc">
              <a:avLst>
                <a:gd name="adj1" fmla="val 14433331"/>
                <a:gd name="adj2" fmla="val 183511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1" name="Oblúk 60"/>
            <p:cNvSpPr/>
            <p:nvPr/>
          </p:nvSpPr>
          <p:spPr>
            <a:xfrm rot="16200000">
              <a:off x="5776326" y="3402941"/>
              <a:ext cx="1005635" cy="1005635"/>
            </a:xfrm>
            <a:prstGeom prst="arc">
              <a:avLst>
                <a:gd name="adj1" fmla="val 15891553"/>
                <a:gd name="adj2" fmla="val 25966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2" name="BlokTextu 61"/>
            <p:cNvSpPr txBox="1"/>
            <p:nvPr/>
          </p:nvSpPr>
          <p:spPr>
            <a:xfrm>
              <a:off x="4060723" y="358140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35°</a:t>
              </a:r>
              <a:endParaRPr lang="sk-SK" sz="2000" b="1" i="1" dirty="0"/>
            </a:p>
          </p:txBody>
        </p:sp>
        <p:sp>
          <p:nvSpPr>
            <p:cNvPr id="63" name="BlokTextu 62"/>
            <p:cNvSpPr txBox="1"/>
            <p:nvPr/>
          </p:nvSpPr>
          <p:spPr>
            <a:xfrm>
              <a:off x="5791200" y="356229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90°</a:t>
              </a:r>
              <a:endParaRPr lang="sk-SK" sz="2000" b="1" i="1" dirty="0"/>
            </a:p>
          </p:txBody>
        </p:sp>
      </p:grpSp>
      <p:sp>
        <p:nvSpPr>
          <p:cNvPr id="26" name="Zaoblený obdĺžnik 25"/>
          <p:cNvSpPr/>
          <p:nvPr/>
        </p:nvSpPr>
        <p:spPr>
          <a:xfrm>
            <a:off x="533400" y="1600200"/>
            <a:ext cx="8229600" cy="4724400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" name="Picture 2" descr="Pencil symbol icon Royalty Free Vector Image - VectorStock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083" t="20651" r="25124" b="26245"/>
          <a:stretch>
            <a:fillRect/>
          </a:stretch>
        </p:blipFill>
        <p:spPr bwMode="auto">
          <a:xfrm>
            <a:off x="2895600" y="2743200"/>
            <a:ext cx="6985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53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Veta </a:t>
            </a:r>
            <a:r>
              <a:rPr lang="sk-SK" dirty="0" err="1" smtClean="0"/>
              <a:t>usu</a:t>
            </a:r>
            <a:r>
              <a:rPr lang="sk-SK" dirty="0" smtClean="0"/>
              <a:t> (uhol, strana, uhol)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816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Vypíšeme zhodné strany 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KL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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RS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a 2 zhodné uhly:</a:t>
            </a:r>
            <a:r>
              <a:rPr lang="sk-SK" sz="2400" dirty="0"/>
              <a:t>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	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∢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MKL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∢ TRS</a:t>
            </a:r>
            <a:b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 					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</a:rPr>
              <a:t>∢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KLM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</a:rPr>
              <a:t>∢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RST</a:t>
            </a:r>
            <a:endParaRPr lang="sk-SK" sz="2400" b="1" dirty="0" smtClean="0">
              <a:solidFill>
                <a:schemeClr val="accent3">
                  <a:lumMod val="75000"/>
                </a:schemeClr>
              </a:solidFill>
              <a:sym typeface="Symbol"/>
            </a:endParaRPr>
          </a:p>
          <a:p>
            <a:r>
              <a:rPr lang="sk-SK" sz="2400" dirty="0">
                <a:sym typeface="Symbol"/>
              </a:rPr>
              <a:t>Z</a:t>
            </a:r>
            <a:r>
              <a:rPr lang="sk-SK" sz="2400" dirty="0" smtClean="0">
                <a:sym typeface="Symbol"/>
              </a:rPr>
              <a:t>apíšeme:	</a:t>
            </a:r>
            <a:r>
              <a:rPr lang="sk-SK" sz="2400" dirty="0">
                <a:sym typeface="Symbol"/>
              </a:rPr>
              <a:t> </a:t>
            </a:r>
            <a:r>
              <a:rPr lang="sk-SK" sz="2400" dirty="0" smtClean="0">
                <a:sym typeface="Symbol"/>
              </a:rPr>
              <a:t>     			</a:t>
            </a:r>
            <a:br>
              <a:rPr lang="sk-SK" sz="2400" dirty="0" smtClean="0">
                <a:sym typeface="Symbol"/>
              </a:rPr>
            </a:br>
            <a:r>
              <a:rPr lang="sk-SK" sz="2400" dirty="0" smtClean="0">
                <a:sym typeface="Symbol"/>
              </a:rPr>
              <a:t> 					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KLM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 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RST (veta </a:t>
            </a:r>
            <a:r>
              <a:rPr lang="sk-SK" sz="2400" b="1" dirty="0" err="1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usu</a:t>
            </a: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  <a:t>) </a:t>
            </a:r>
            <a:br>
              <a:rPr lang="sk-SK" sz="2400" b="1" dirty="0" smtClean="0">
                <a:solidFill>
                  <a:schemeClr val="accent3">
                    <a:lumMod val="75000"/>
                  </a:schemeClr>
                </a:solidFill>
                <a:sym typeface="Wingdings 3"/>
              </a:rPr>
            </a:br>
            <a:r>
              <a:rPr lang="sk-SK" sz="2400" b="1" i="1" dirty="0" smtClean="0">
                <a:sym typeface="Wingdings 3"/>
              </a:rPr>
              <a:t/>
            </a:r>
            <a:br>
              <a:rPr lang="sk-SK" sz="2400" b="1" i="1" dirty="0" smtClean="0">
                <a:sym typeface="Wingdings 3"/>
              </a:rPr>
            </a:br>
            <a:r>
              <a:rPr lang="sk-SK" sz="2200" b="1" i="1" dirty="0" smtClean="0">
                <a:sym typeface="Wingdings 3"/>
              </a:rPr>
              <a:t>Čítame</a:t>
            </a:r>
            <a:r>
              <a:rPr lang="sk-SK" sz="2200" dirty="0" smtClean="0">
                <a:sym typeface="Wingdings 3"/>
              </a:rPr>
              <a:t>: </a:t>
            </a:r>
            <a:r>
              <a:rPr lang="sk-SK" sz="2200" i="1" dirty="0" smtClean="0">
                <a:sym typeface="Wingdings 3"/>
              </a:rPr>
              <a:t>„Trojuholník KLM je zhodný s trojuholníkom RST</a:t>
            </a:r>
            <a:br>
              <a:rPr lang="sk-SK" sz="2200" i="1" dirty="0" smtClean="0">
                <a:sym typeface="Wingdings 3"/>
              </a:rPr>
            </a:br>
            <a:r>
              <a:rPr lang="sk-SK" sz="2200" i="1" dirty="0" smtClean="0">
                <a:sym typeface="Wingdings 3"/>
              </a:rPr>
              <a:t>podľa vety </a:t>
            </a:r>
            <a:r>
              <a:rPr lang="sk-SK" sz="2200" i="1" dirty="0" err="1" smtClean="0">
                <a:sym typeface="Wingdings 3"/>
              </a:rPr>
              <a:t>usu</a:t>
            </a:r>
            <a:r>
              <a:rPr lang="sk-SK" sz="2200" i="1" dirty="0" smtClean="0">
                <a:sym typeface="Wingdings 3"/>
              </a:rPr>
              <a:t>.“</a:t>
            </a:r>
            <a:endParaRPr lang="sk-SK" sz="2200" i="1" dirty="0"/>
          </a:p>
        </p:txBody>
      </p:sp>
      <p:sp>
        <p:nvSpPr>
          <p:cNvPr id="42" name="Zaoblený obdĺžnik 41"/>
          <p:cNvSpPr/>
          <p:nvPr/>
        </p:nvSpPr>
        <p:spPr>
          <a:xfrm>
            <a:off x="4648200" y="1600200"/>
            <a:ext cx="4343399" cy="2133600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7" name="Skupina 26"/>
          <p:cNvGrpSpPr/>
          <p:nvPr/>
        </p:nvGrpSpPr>
        <p:grpSpPr>
          <a:xfrm>
            <a:off x="2710889" y="4495800"/>
            <a:ext cx="3156511" cy="2377335"/>
            <a:chOff x="3323303" y="1885890"/>
            <a:chExt cx="3458658" cy="2604898"/>
          </a:xfrm>
        </p:grpSpPr>
        <p:sp>
          <p:nvSpPr>
            <p:cNvPr id="28" name="BlokTextu 27"/>
            <p:cNvSpPr txBox="1"/>
            <p:nvPr/>
          </p:nvSpPr>
          <p:spPr>
            <a:xfrm>
              <a:off x="3323303" y="398159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K</a:t>
              </a:r>
              <a:endParaRPr lang="sk-SK" sz="2000" dirty="0"/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6234151" y="398523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L</a:t>
              </a:r>
              <a:endParaRPr lang="sk-SK" sz="2000" dirty="0"/>
            </a:p>
          </p:txBody>
        </p:sp>
        <p:sp>
          <p:nvSpPr>
            <p:cNvPr id="30" name="BlokTextu 29"/>
            <p:cNvSpPr txBox="1"/>
            <p:nvPr/>
          </p:nvSpPr>
          <p:spPr>
            <a:xfrm flipH="1">
              <a:off x="6172199" y="1885890"/>
              <a:ext cx="457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M</a:t>
              </a:r>
              <a:endParaRPr lang="sk-SK" sz="2000" dirty="0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4694651" y="3996905"/>
              <a:ext cx="1096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8 cm</a:t>
              </a:r>
              <a:endParaRPr lang="sk-SK" sz="2000" b="1" i="1" dirty="0"/>
            </a:p>
          </p:txBody>
        </p:sp>
        <p:sp>
          <p:nvSpPr>
            <p:cNvPr id="32" name="Rovnoramenný trojuholník 31"/>
            <p:cNvSpPr/>
            <p:nvPr/>
          </p:nvSpPr>
          <p:spPr>
            <a:xfrm>
              <a:off x="3581400" y="2308838"/>
              <a:ext cx="2743200" cy="1676400"/>
            </a:xfrm>
            <a:prstGeom prst="triangle">
              <a:avLst>
                <a:gd name="adj" fmla="val 100000"/>
              </a:avLst>
            </a:prstGeom>
            <a:solidFill>
              <a:srgbClr val="B4DF67"/>
            </a:solidFill>
            <a:ln>
              <a:solidFill>
                <a:srgbClr val="6CA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3" name="Rovná spojnica 32"/>
            <p:cNvCxnSpPr/>
            <p:nvPr/>
          </p:nvCxnSpPr>
          <p:spPr>
            <a:xfrm>
              <a:off x="3598606" y="3977864"/>
              <a:ext cx="27432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blúk 33"/>
            <p:cNvSpPr/>
            <p:nvPr/>
          </p:nvSpPr>
          <p:spPr>
            <a:xfrm rot="3746338">
              <a:off x="3576388" y="3347788"/>
              <a:ext cx="1143000" cy="1143000"/>
            </a:xfrm>
            <a:prstGeom prst="arc">
              <a:avLst>
                <a:gd name="adj1" fmla="val 14433331"/>
                <a:gd name="adj2" fmla="val 183511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5" name="Oblúk 34"/>
            <p:cNvSpPr/>
            <p:nvPr/>
          </p:nvSpPr>
          <p:spPr>
            <a:xfrm rot="16200000">
              <a:off x="5776326" y="3402941"/>
              <a:ext cx="1005635" cy="1005635"/>
            </a:xfrm>
            <a:prstGeom prst="arc">
              <a:avLst>
                <a:gd name="adj1" fmla="val 15891553"/>
                <a:gd name="adj2" fmla="val 25966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6" name="BlokTextu 35"/>
            <p:cNvSpPr txBox="1"/>
            <p:nvPr/>
          </p:nvSpPr>
          <p:spPr>
            <a:xfrm>
              <a:off x="4060723" y="358140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35°</a:t>
              </a:r>
              <a:endParaRPr lang="sk-SK" sz="2000" b="1" i="1" dirty="0"/>
            </a:p>
          </p:txBody>
        </p:sp>
        <p:sp>
          <p:nvSpPr>
            <p:cNvPr id="37" name="BlokTextu 36"/>
            <p:cNvSpPr txBox="1"/>
            <p:nvPr/>
          </p:nvSpPr>
          <p:spPr>
            <a:xfrm>
              <a:off x="5791200" y="356229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90°</a:t>
              </a:r>
              <a:endParaRPr lang="sk-SK" sz="2000" b="1" i="1" dirty="0"/>
            </a:p>
          </p:txBody>
        </p:sp>
      </p:grpSp>
      <p:grpSp>
        <p:nvGrpSpPr>
          <p:cNvPr id="38" name="Skupina 37"/>
          <p:cNvGrpSpPr/>
          <p:nvPr/>
        </p:nvGrpSpPr>
        <p:grpSpPr>
          <a:xfrm>
            <a:off x="5535383" y="4191000"/>
            <a:ext cx="3156511" cy="2377335"/>
            <a:chOff x="3323303" y="1885890"/>
            <a:chExt cx="3458658" cy="2604898"/>
          </a:xfrm>
        </p:grpSpPr>
        <p:sp>
          <p:nvSpPr>
            <p:cNvPr id="39" name="BlokTextu 38"/>
            <p:cNvSpPr txBox="1"/>
            <p:nvPr/>
          </p:nvSpPr>
          <p:spPr>
            <a:xfrm>
              <a:off x="3323303" y="3981592"/>
              <a:ext cx="533400" cy="438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R</a:t>
              </a:r>
              <a:endParaRPr lang="sk-SK" sz="2000" dirty="0"/>
            </a:p>
          </p:txBody>
        </p:sp>
        <p:sp>
          <p:nvSpPr>
            <p:cNvPr id="40" name="BlokTextu 39"/>
            <p:cNvSpPr txBox="1"/>
            <p:nvPr/>
          </p:nvSpPr>
          <p:spPr>
            <a:xfrm>
              <a:off x="6234150" y="3985238"/>
              <a:ext cx="457200" cy="438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/>
                <a:t>S</a:t>
              </a:r>
              <a:endParaRPr lang="sk-SK" sz="2000" dirty="0"/>
            </a:p>
          </p:txBody>
        </p:sp>
        <p:sp>
          <p:nvSpPr>
            <p:cNvPr id="41" name="BlokTextu 40"/>
            <p:cNvSpPr txBox="1"/>
            <p:nvPr/>
          </p:nvSpPr>
          <p:spPr>
            <a:xfrm flipH="1">
              <a:off x="6172199" y="1885890"/>
              <a:ext cx="457201" cy="438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/>
                <a:t>T</a:t>
              </a:r>
            </a:p>
          </p:txBody>
        </p:sp>
        <p:sp>
          <p:nvSpPr>
            <p:cNvPr id="43" name="BlokTextu 42"/>
            <p:cNvSpPr txBox="1"/>
            <p:nvPr/>
          </p:nvSpPr>
          <p:spPr>
            <a:xfrm>
              <a:off x="4694651" y="3996905"/>
              <a:ext cx="1096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8 cm</a:t>
              </a:r>
              <a:endParaRPr lang="sk-SK" sz="2000" b="1" i="1" dirty="0"/>
            </a:p>
          </p:txBody>
        </p:sp>
        <p:sp>
          <p:nvSpPr>
            <p:cNvPr id="44" name="Rovnoramenný trojuholník 43"/>
            <p:cNvSpPr/>
            <p:nvPr/>
          </p:nvSpPr>
          <p:spPr>
            <a:xfrm>
              <a:off x="3581400" y="2308838"/>
              <a:ext cx="2743200" cy="1676400"/>
            </a:xfrm>
            <a:prstGeom prst="triangle">
              <a:avLst>
                <a:gd name="adj" fmla="val 100000"/>
              </a:avLst>
            </a:prstGeom>
            <a:solidFill>
              <a:srgbClr val="B4DF67"/>
            </a:solidFill>
            <a:ln>
              <a:solidFill>
                <a:srgbClr val="6CA6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45" name="Rovná spojnica 44"/>
            <p:cNvCxnSpPr/>
            <p:nvPr/>
          </p:nvCxnSpPr>
          <p:spPr>
            <a:xfrm>
              <a:off x="3598606" y="3977864"/>
              <a:ext cx="27432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blúk 45"/>
            <p:cNvSpPr/>
            <p:nvPr/>
          </p:nvSpPr>
          <p:spPr>
            <a:xfrm rot="3746338">
              <a:off x="3576388" y="3347788"/>
              <a:ext cx="1143000" cy="1143000"/>
            </a:xfrm>
            <a:prstGeom prst="arc">
              <a:avLst>
                <a:gd name="adj1" fmla="val 14433331"/>
                <a:gd name="adj2" fmla="val 183511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7" name="Oblúk 46"/>
            <p:cNvSpPr/>
            <p:nvPr/>
          </p:nvSpPr>
          <p:spPr>
            <a:xfrm rot="16200000">
              <a:off x="5776326" y="3402941"/>
              <a:ext cx="1005635" cy="1005635"/>
            </a:xfrm>
            <a:prstGeom prst="arc">
              <a:avLst>
                <a:gd name="adj1" fmla="val 15891553"/>
                <a:gd name="adj2" fmla="val 25966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8" name="BlokTextu 47"/>
            <p:cNvSpPr txBox="1"/>
            <p:nvPr/>
          </p:nvSpPr>
          <p:spPr>
            <a:xfrm>
              <a:off x="4060723" y="358140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35°</a:t>
              </a:r>
              <a:endParaRPr lang="sk-SK" sz="2000" b="1" i="1" dirty="0"/>
            </a:p>
          </p:txBody>
        </p:sp>
        <p:sp>
          <p:nvSpPr>
            <p:cNvPr id="49" name="BlokTextu 48"/>
            <p:cNvSpPr txBox="1"/>
            <p:nvPr/>
          </p:nvSpPr>
          <p:spPr>
            <a:xfrm>
              <a:off x="5791200" y="3562290"/>
              <a:ext cx="968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i="1" dirty="0" smtClean="0"/>
                <a:t>90°</a:t>
              </a:r>
              <a:endParaRPr lang="sk-SK" sz="2000" b="1" i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008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lastná 39">
      <a:majorFont>
        <a:latin typeface="Tw Cen MT"/>
        <a:ea typeface=""/>
        <a:cs typeface=""/>
      </a:majorFont>
      <a:minorFont>
        <a:latin typeface="Trebuchet MS"/>
        <a:ea typeface=""/>
        <a:cs typeface="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420</TotalTime>
  <Words>283</Words>
  <Application>Microsoft Office PowerPoint</Application>
  <PresentationFormat>Prezentácia na obrazovke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Medián</vt:lpstr>
      <vt:lpstr>Zhodnosť trojuholníkov</vt:lpstr>
      <vt:lpstr>Kedy sú trojuholníky zhodné?</vt:lpstr>
      <vt:lpstr>Vety o zhodnosti trojuholníkov</vt:lpstr>
      <vt:lpstr>Veta sss (strana, strana, strana)</vt:lpstr>
      <vt:lpstr>Veta sss (strana, strana, strana)</vt:lpstr>
      <vt:lpstr>Veta sus (strana, uhol, strana)</vt:lpstr>
      <vt:lpstr>Veta sus (strana, uhol, strana)</vt:lpstr>
      <vt:lpstr>Veta usu (uhol, strana, uhol)</vt:lpstr>
      <vt:lpstr>Veta usu (uhol, strana, uhol)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Domov</dc:creator>
  <cp:lastModifiedBy>Jarka Viťazková</cp:lastModifiedBy>
  <cp:revision>187</cp:revision>
  <dcterms:created xsi:type="dcterms:W3CDTF">2017-01-27T13:35:52Z</dcterms:created>
  <dcterms:modified xsi:type="dcterms:W3CDTF">2021-05-02T15:16:23Z</dcterms:modified>
</cp:coreProperties>
</file>