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81" r:id="rId3"/>
    <p:sldId id="271" r:id="rId4"/>
    <p:sldId id="273" r:id="rId5"/>
    <p:sldId id="283" r:id="rId6"/>
    <p:sldId id="284" r:id="rId7"/>
    <p:sldId id="272" r:id="rId8"/>
    <p:sldId id="275" r:id="rId9"/>
    <p:sldId id="285" r:id="rId10"/>
    <p:sldId id="260" r:id="rId11"/>
    <p:sldId id="274" r:id="rId12"/>
    <p:sldId id="278" r:id="rId13"/>
    <p:sldId id="286" r:id="rId14"/>
    <p:sldId id="287" r:id="rId15"/>
    <p:sldId id="257" r:id="rId16"/>
    <p:sldId id="280" r:id="rId17"/>
    <p:sldId id="258" r:id="rId18"/>
    <p:sldId id="288" r:id="rId19"/>
    <p:sldId id="261" r:id="rId20"/>
    <p:sldId id="262" r:id="rId21"/>
    <p:sldId id="259" r:id="rId22"/>
    <p:sldId id="263" r:id="rId23"/>
    <p:sldId id="265" r:id="rId24"/>
    <p:sldId id="266" r:id="rId25"/>
    <p:sldId id="264" r:id="rId26"/>
    <p:sldId id="268" r:id="rId27"/>
    <p:sldId id="267" r:id="rId28"/>
    <p:sldId id="289" r:id="rId29"/>
    <p:sldId id="290" r:id="rId30"/>
    <p:sldId id="291" r:id="rId31"/>
    <p:sldId id="270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87" d="100"/>
          <a:sy n="87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m.mladychemik.webnode.sk/ucebny-material/rozklad-cukru-na-prvk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_sIzM6H34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0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1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</a:t>
            </a:r>
            <a:r>
              <a:rPr lang="sk-SK" sz="2400" dirty="0" err="1" smtClean="0">
                <a:solidFill>
                  <a:srgbClr val="002060"/>
                </a:solidFill>
              </a:rPr>
              <a:t>Fisherov</a:t>
            </a:r>
            <a:r>
              <a:rPr lang="sk-SK" sz="2400" dirty="0" smtClean="0">
                <a:solidFill>
                  <a:srgbClr val="002060"/>
                </a:solidFill>
              </a:rPr>
              <a:t>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</a:rPr>
              <a:t>vzorec</a:t>
            </a:r>
            <a:r>
              <a:rPr lang="sk-SK" sz="2400" dirty="0" smtClean="0">
                <a:solidFill>
                  <a:srgbClr val="002060"/>
                </a:solidFill>
              </a:rPr>
              <a:t>    __</a:t>
            </a:r>
            <a:r>
              <a:rPr lang="sk-SK" sz="2400" dirty="0" err="1" smtClean="0">
                <a:solidFill>
                  <a:srgbClr val="002060"/>
                </a:solidFill>
              </a:rPr>
              <a:t>Haworthov__vzorec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3214" r="18542" b="10062"/>
          <a:stretch/>
        </p:blipFill>
        <p:spPr bwMode="auto">
          <a:xfrm>
            <a:off x="179512" y="260648"/>
            <a:ext cx="8820472" cy="62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0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5191" y="4976243"/>
            <a:ext cx="342593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2400" dirty="0"/>
              <a:t>k</a:t>
            </a:r>
            <a:r>
              <a:rPr lang="sk-SK" sz="2400" dirty="0" smtClean="0"/>
              <a:t>yselina</a:t>
            </a:r>
            <a:r>
              <a:rPr lang="sk-SK" dirty="0" smtClean="0"/>
              <a:t> </a:t>
            </a:r>
            <a:r>
              <a:rPr lang="sk-SK" sz="2400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804248" y="4797152"/>
            <a:ext cx="1963746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 smtClean="0"/>
              <a:t>D-glucitol</a:t>
            </a:r>
            <a:endParaRPr lang="sk-SK" sz="2000" dirty="0" smtClean="0"/>
          </a:p>
          <a:p>
            <a:pPr algn="ctr"/>
            <a:r>
              <a:rPr lang="sk-SK" sz="2000" dirty="0" err="1" smtClean="0"/>
              <a:t>sorbit</a:t>
            </a:r>
            <a:endParaRPr lang="sk-SK" sz="2000" dirty="0" smtClean="0"/>
          </a:p>
          <a:p>
            <a:pPr algn="ctr"/>
            <a:r>
              <a:rPr lang="sk-SK" sz="2000" dirty="0" smtClean="0"/>
              <a:t>umelé sladidlo</a:t>
            </a:r>
            <a:endParaRPr lang="sk-SK" sz="2000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887425" y="4797152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D-glukóza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18706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http://m.mladychemik.webnode.sk/ucebny-material/rozklad-cukru-na-prvky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Čierny cukor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cukru na prvky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6" t="15133" r="35370" b="40224"/>
          <a:stretch/>
        </p:blipFill>
        <p:spPr bwMode="auto">
          <a:xfrm>
            <a:off x="5050972" y="2492896"/>
            <a:ext cx="2569030" cy="224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www.youtube.com/watch?v=iR_sIzM6H34&amp;feature=youtu.be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Redukčné skúšky na dôkaz sacharidov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1. Napíšte kompletný </a:t>
            </a:r>
            <a:r>
              <a:rPr lang="sk-SK" sz="3200" dirty="0" err="1" smtClean="0"/>
              <a:t>Fischerov</a:t>
            </a:r>
            <a:r>
              <a:rPr lang="sk-SK" sz="3200" dirty="0" smtClean="0"/>
              <a:t> vzorec </a:t>
            </a:r>
            <a:r>
              <a:rPr lang="sk-SK" sz="3200" dirty="0" err="1" smtClean="0"/>
              <a:t>D-glukózy</a:t>
            </a:r>
            <a:r>
              <a:rPr lang="sk-SK" sz="3200" dirty="0" smtClean="0"/>
              <a:t> s číslovaním a </a:t>
            </a:r>
            <a:r>
              <a:rPr lang="sk-SK" sz="3200" dirty="0" err="1" smtClean="0"/>
              <a:t>chirálnymi</a:t>
            </a:r>
            <a:r>
              <a:rPr lang="sk-SK" sz="3200" dirty="0" smtClean="0"/>
              <a:t> uhlíkmi</a:t>
            </a:r>
          </a:p>
          <a:p>
            <a:r>
              <a:rPr lang="sk-SK" sz="3200" dirty="0" smtClean="0"/>
              <a:t>2.Prepíšte </a:t>
            </a:r>
            <a:r>
              <a:rPr lang="sk-SK" sz="3200" dirty="0" err="1" smtClean="0"/>
              <a:t>D-glukózu</a:t>
            </a:r>
            <a:r>
              <a:rPr lang="sk-SK" sz="3200" dirty="0" smtClean="0"/>
              <a:t> na alfa </a:t>
            </a:r>
            <a:r>
              <a:rPr lang="sk-SK" sz="3200" dirty="0" err="1" smtClean="0"/>
              <a:t>anomér</a:t>
            </a:r>
            <a:r>
              <a:rPr lang="sk-SK" sz="3200" dirty="0" smtClean="0"/>
              <a:t> do </a:t>
            </a:r>
            <a:r>
              <a:rPr lang="sk-SK" sz="3200" dirty="0" err="1" smtClean="0"/>
              <a:t>Tollensovho</a:t>
            </a:r>
            <a:r>
              <a:rPr lang="sk-SK" sz="3200" dirty="0" smtClean="0"/>
              <a:t> a </a:t>
            </a:r>
            <a:r>
              <a:rPr lang="sk-SK" sz="3200" dirty="0" err="1" smtClean="0"/>
              <a:t>Fischerovho</a:t>
            </a:r>
            <a:r>
              <a:rPr lang="sk-SK" sz="3200" dirty="0" smtClean="0"/>
              <a:t> vzorca.</a:t>
            </a:r>
          </a:p>
          <a:p>
            <a:r>
              <a:rPr lang="sk-SK" sz="3200" dirty="0" smtClean="0"/>
              <a:t>3.Prepíšte </a:t>
            </a:r>
            <a:r>
              <a:rPr lang="sk-SK" sz="3200" dirty="0" err="1" smtClean="0"/>
              <a:t>D-fruktózu</a:t>
            </a:r>
            <a:r>
              <a:rPr lang="sk-SK" sz="3200" dirty="0" smtClean="0"/>
              <a:t> na beta </a:t>
            </a:r>
            <a:r>
              <a:rPr lang="sk-SK" sz="3200" dirty="0" err="1" smtClean="0"/>
              <a:t>anomér</a:t>
            </a:r>
            <a:r>
              <a:rPr lang="sk-SK" sz="3200" dirty="0" smtClean="0"/>
              <a:t>  v </a:t>
            </a:r>
            <a:r>
              <a:rPr lang="sk-SK" sz="3200" dirty="0" err="1" smtClean="0"/>
              <a:t>Tollensovom</a:t>
            </a:r>
            <a:r>
              <a:rPr lang="sk-SK" sz="3200" dirty="0" smtClean="0"/>
              <a:t> a </a:t>
            </a:r>
            <a:r>
              <a:rPr lang="sk-SK" sz="3200" dirty="0" err="1" smtClean="0"/>
              <a:t>Haworthovom</a:t>
            </a:r>
            <a:r>
              <a:rPr lang="sk-SK" sz="3200" dirty="0" smtClean="0"/>
              <a:t> vzorci.</a:t>
            </a:r>
          </a:p>
          <a:p>
            <a:r>
              <a:rPr lang="sk-SK" sz="3200" dirty="0" smtClean="0"/>
              <a:t>4. Zapíšte oxidáciu a redukciu </a:t>
            </a:r>
            <a:r>
              <a:rPr lang="sk-SK" sz="3200" dirty="0" err="1" smtClean="0"/>
              <a:t>D-glukózy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042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FontTx/>
              <a:buChar char="-"/>
            </a:pPr>
            <a:r>
              <a:rPr lang="sk-SK" dirty="0" smtClean="0"/>
              <a:t>Názvy – koncovka –ÓZA</a:t>
            </a:r>
          </a:p>
          <a:p>
            <a:pPr marL="109728" indent="0">
              <a:buNone/>
            </a:pPr>
            <a:r>
              <a:rPr lang="sk-SK" dirty="0" smtClean="0"/>
              <a:t>Polysacharidy – nie sú sladké, nerozpustné vo vode</a:t>
            </a:r>
          </a:p>
          <a:p>
            <a:pPr marL="109728" indent="0">
              <a:buNone/>
            </a:pPr>
            <a:endParaRPr lang="sk-SK" dirty="0" smtClean="0"/>
          </a:p>
          <a:p>
            <a:r>
              <a:rPr lang="sk-SK" sz="2800" b="1" dirty="0" err="1"/>
              <a:t>Triózy</a:t>
            </a:r>
            <a:r>
              <a:rPr lang="sk-SK" sz="2800" b="1" dirty="0"/>
              <a:t> – 3C</a:t>
            </a:r>
          </a:p>
          <a:p>
            <a:r>
              <a:rPr lang="sk-SK" sz="2800" b="1" dirty="0" err="1"/>
              <a:t>pentózy</a:t>
            </a:r>
            <a:r>
              <a:rPr lang="sk-SK" sz="2800" dirty="0"/>
              <a:t> – 5C - </a:t>
            </a:r>
            <a:r>
              <a:rPr lang="sk-SK" sz="2800" dirty="0" err="1"/>
              <a:t>ribóza</a:t>
            </a:r>
            <a:r>
              <a:rPr lang="sk-SK" sz="2800" dirty="0"/>
              <a:t>, </a:t>
            </a:r>
            <a:r>
              <a:rPr lang="sk-SK" sz="2800" dirty="0" err="1"/>
              <a:t>deoxyribóza</a:t>
            </a:r>
            <a:endParaRPr lang="sk-SK" sz="2800" dirty="0"/>
          </a:p>
          <a:p>
            <a:r>
              <a:rPr lang="sk-SK" sz="2800" b="1" dirty="0" err="1"/>
              <a:t>hexózy</a:t>
            </a:r>
            <a:r>
              <a:rPr lang="sk-SK" sz="2800" dirty="0"/>
              <a:t> –   6C -  glukóza, fruktóza, </a:t>
            </a:r>
            <a:r>
              <a:rPr lang="sk-SK" sz="2800" dirty="0" err="1"/>
              <a:t>galaktóza</a:t>
            </a:r>
            <a:endParaRPr lang="sk-SK" sz="2800" dirty="0"/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  <p:pic>
        <p:nvPicPr>
          <p:cNvPr id="1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48" y="1196752"/>
            <a:ext cx="1933034" cy="12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Chirálny</a:t>
            </a:r>
            <a:r>
              <a:rPr lang="sk-SK" sz="2800" dirty="0" smtClean="0"/>
              <a:t> uhlík, </a:t>
            </a:r>
            <a:r>
              <a:rPr lang="sk-SK" sz="2800" dirty="0" err="1" smtClean="0"/>
              <a:t>stereogénne</a:t>
            </a:r>
            <a:r>
              <a:rPr lang="sk-SK" sz="2800" dirty="0" smtClean="0"/>
              <a:t> </a:t>
            </a:r>
            <a:r>
              <a:rPr lang="sk-SK" sz="2800" dirty="0" err="1" smtClean="0"/>
              <a:t>centum</a:t>
            </a:r>
            <a:r>
              <a:rPr lang="sk-SK" sz="2800" dirty="0" smtClean="0"/>
              <a:t>, opticky aktívny uhlík C*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Uhlík, ktorý má 4 jednoduché väzby a naviazané 4 rôzne </a:t>
            </a:r>
            <a:r>
              <a:rPr lang="sk-SK" sz="2800" dirty="0" err="1" smtClean="0"/>
              <a:t>substituenty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8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625</TotalTime>
  <Words>664</Words>
  <Application>Microsoft Office PowerPoint</Application>
  <PresentationFormat>Prezentácia na obrazovke (4:3)</PresentationFormat>
  <Paragraphs>208</Paragraphs>
  <Slides>31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2" baseType="lpstr">
      <vt:lpstr>Hala</vt:lpstr>
      <vt:lpstr>Sacharidy</vt:lpstr>
      <vt:lpstr>Prezentácia programu PowerPoint</vt:lpstr>
      <vt:lpstr>Význam a funkcia:</vt:lpstr>
      <vt:lpstr>Sacharidy  –stavebná jednotka-monosacharidy</vt:lpstr>
      <vt:lpstr>MONOSACHARIDY</vt:lpstr>
      <vt:lpstr>Prezentácia programu PowerPoint</vt:lpstr>
      <vt:lpstr>Optická aktivita</vt:lpstr>
      <vt:lpstr>Formy: enantioméry=stereoizoméry= optické antipódy</vt:lpstr>
      <vt:lpstr>Podmienkou opt. aktivity je:</vt:lpstr>
      <vt:lpstr> a) D-glukóza</vt:lpstr>
      <vt:lpstr>3D model molekuly glukózy</vt:lpstr>
      <vt:lpstr>Riešenie </vt:lpstr>
      <vt:lpstr>D-fruktóza</vt:lpstr>
      <vt:lpstr>Prezentácia programu PowerPoint</vt:lpstr>
      <vt:lpstr>_Fisherov__  vzorec       Tollensov vzorec    __Haworthov__vzorec</vt:lpstr>
      <vt:lpstr>__________  vzorec       Tollensov vzorec    ___________vzorec</vt:lpstr>
      <vt:lpstr>Anoméria</vt:lpstr>
      <vt:lpstr>Prezentácia programu PowerPoint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Prezentácia programu PowerPoint</vt:lpstr>
      <vt:lpstr>Fruktóza</vt:lpstr>
      <vt:lpstr>http://www.mojevideo.sk/video/103/kolko_cukru_je_v_coca_cole.html </vt:lpstr>
      <vt:lpstr>Med</vt:lpstr>
      <vt:lpstr>Rozklad cukru na prvky</vt:lpstr>
      <vt:lpstr>Redukčné skúšky na dôkaz sacharidov</vt:lpstr>
      <vt:lpstr>Opakovanie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ucitel</cp:lastModifiedBy>
  <cp:revision>68</cp:revision>
  <dcterms:created xsi:type="dcterms:W3CDTF">2014-10-21T14:45:21Z</dcterms:created>
  <dcterms:modified xsi:type="dcterms:W3CDTF">2021-11-22T08:41:06Z</dcterms:modified>
</cp:coreProperties>
</file>