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38" r:id="rId3"/>
    <p:sldId id="344" r:id="rId4"/>
    <p:sldId id="355" r:id="rId5"/>
    <p:sldId id="345" r:id="rId6"/>
    <p:sldId id="346" r:id="rId7"/>
    <p:sldId id="356" r:id="rId8"/>
    <p:sldId id="347" r:id="rId9"/>
    <p:sldId id="357" r:id="rId10"/>
    <p:sldId id="348" r:id="rId11"/>
    <p:sldId id="358" r:id="rId12"/>
    <p:sldId id="349" r:id="rId13"/>
    <p:sldId id="350" r:id="rId14"/>
    <p:sldId id="35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6699"/>
    <a:srgbClr val="3366CC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91" d="100"/>
          <a:sy n="91" d="100"/>
        </p:scale>
        <p:origin x="119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9B107-F3C8-407A-AF31-F05BCD8D3638}" type="datetimeFigureOut">
              <a:rPr lang="sk-SK" smtClean="0"/>
              <a:t>15. 8. 2018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14A7-7E8F-4F11-B275-5CA3A0F5586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58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14A7-7E8F-4F11-B275-5CA3A0F55863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036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15. 8. 2018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6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15. 8. 2018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15. 8. 2018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88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15. 8. 2018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51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15. 8. 2018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5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15. 8. 2018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4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15. 8. 2018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24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15. 8. 2018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6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15. 8. 2018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8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15. 8. 2018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2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15. 8. 2018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6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20"/>
            <a:ext cx="9144000" cy="6858000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1878330" y="3244333"/>
            <a:ext cx="56768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sk-SK" sz="4400" dirty="0"/>
          </a:p>
        </p:txBody>
      </p:sp>
      <p:sp>
        <p:nvSpPr>
          <p:cNvPr id="6" name="Obdĺžnik 5"/>
          <p:cNvSpPr/>
          <p:nvPr/>
        </p:nvSpPr>
        <p:spPr>
          <a:xfrm>
            <a:off x="3577449" y="5068441"/>
            <a:ext cx="2143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dirty="0" smtClean="0">
                <a:solidFill>
                  <a:srgbClr val="336699"/>
                </a:solidFill>
              </a:rPr>
              <a:t>RNDr. Stela </a:t>
            </a:r>
            <a:r>
              <a:rPr lang="sk-SK" sz="1400" dirty="0" err="1" smtClean="0">
                <a:solidFill>
                  <a:srgbClr val="336699"/>
                </a:solidFill>
              </a:rPr>
              <a:t>Csachová</a:t>
            </a:r>
            <a:r>
              <a:rPr lang="sk-SK" sz="1400" dirty="0" smtClean="0">
                <a:solidFill>
                  <a:srgbClr val="336699"/>
                </a:solidFill>
              </a:rPr>
              <a:t>, PhD.</a:t>
            </a:r>
            <a:endParaRPr lang="sk-SK" sz="1400" dirty="0">
              <a:solidFill>
                <a:srgbClr val="336699"/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ctrTitle"/>
          </p:nvPr>
        </p:nvSpPr>
        <p:spPr>
          <a:xfrm>
            <a:off x="1010161" y="1310622"/>
            <a:ext cx="7277725" cy="1758088"/>
          </a:xfrm>
          <a:solidFill>
            <a:srgbClr val="00B0F0"/>
          </a:solidFill>
          <a:effectLst>
            <a:softEdge rad="127000"/>
          </a:effectLst>
        </p:spPr>
        <p:txBody>
          <a:bodyPr>
            <a:noAutofit/>
          </a:bodyPr>
          <a:lstStyle/>
          <a:p>
            <a:r>
              <a:rPr lang="sk-SK" sz="3200" b="1" dirty="0" smtClean="0">
                <a:solidFill>
                  <a:schemeClr val="bg1"/>
                </a:solidFill>
              </a:rPr>
              <a:t/>
            </a:r>
            <a:br>
              <a:rPr lang="sk-SK" sz="3200" b="1" dirty="0" smtClean="0">
                <a:solidFill>
                  <a:schemeClr val="bg1"/>
                </a:solidFill>
              </a:rPr>
            </a:br>
            <a:endParaRPr lang="sk-SK" sz="3200" dirty="0">
              <a:solidFill>
                <a:srgbClr val="336699"/>
              </a:solidFill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1047206" y="1171575"/>
            <a:ext cx="6858000" cy="13144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Človek milión – aktuálne poznatky o obyvateľstve sveta</a:t>
            </a:r>
            <a:endParaRPr lang="sk-SK" sz="3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Obrázok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72" y="2686173"/>
            <a:ext cx="4632733" cy="2101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98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 dirty="0" err="1" smtClean="0"/>
              <a:t>Expatriati</a:t>
            </a:r>
            <a:r>
              <a:rPr lang="sk-SK" b="1" dirty="0" smtClean="0"/>
              <a:t> v</a:t>
            </a:r>
            <a:r>
              <a:rPr lang="sk-SK" dirty="0" smtClean="0"/>
              <a:t> </a:t>
            </a:r>
            <a:r>
              <a:rPr lang="sk-SK" b="1" dirty="0" smtClean="0">
                <a:solidFill>
                  <a:srgbClr val="FF6600"/>
                </a:solidFill>
              </a:rPr>
              <a:t>SAE</a:t>
            </a:r>
            <a:endParaRPr lang="sk-SK" b="1" dirty="0">
              <a:solidFill>
                <a:srgbClr val="FF66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83031" y="1520341"/>
            <a:ext cx="7886700" cy="3263504"/>
          </a:xfrm>
        </p:spPr>
        <p:txBody>
          <a:bodyPr/>
          <a:lstStyle/>
          <a:p>
            <a:r>
              <a:rPr lang="sk-SK" sz="2000" dirty="0"/>
              <a:t>PO (2018): 9,54 mil.</a:t>
            </a:r>
          </a:p>
          <a:p>
            <a:r>
              <a:rPr lang="sk-SK" sz="2000" u="sng" dirty="0" smtClean="0"/>
              <a:t>Ekonomicky motív migrácií</a:t>
            </a:r>
            <a:endParaRPr lang="sk-SK" sz="2000" u="sng" dirty="0"/>
          </a:p>
          <a:p>
            <a:r>
              <a:rPr lang="sk-SK" sz="2000" b="1" dirty="0"/>
              <a:t>Autochtónni občania</a:t>
            </a:r>
            <a:r>
              <a:rPr lang="sk-SK" sz="2000" dirty="0"/>
              <a:t> </a:t>
            </a:r>
            <a:r>
              <a:rPr lang="sk-SK" sz="2000" dirty="0"/>
              <a:t>tvoria len asi </a:t>
            </a:r>
            <a:r>
              <a:rPr lang="sk-SK" sz="2000" dirty="0"/>
              <a:t>20 % </a:t>
            </a:r>
            <a:r>
              <a:rPr lang="sk-SK" sz="2000" dirty="0"/>
              <a:t>obyvateľstva</a:t>
            </a:r>
          </a:p>
          <a:p>
            <a:r>
              <a:rPr lang="sk-SK" sz="2000" dirty="0"/>
              <a:t>približne </a:t>
            </a:r>
            <a:r>
              <a:rPr lang="sk-SK" sz="2000" dirty="0"/>
              <a:t>80 % </a:t>
            </a:r>
            <a:r>
              <a:rPr lang="sk-SK" sz="2000" dirty="0"/>
              <a:t>obyvateľov tvoria </a:t>
            </a:r>
            <a:r>
              <a:rPr lang="sk-SK" sz="2000" dirty="0" err="1" smtClean="0"/>
              <a:t>expatriati</a:t>
            </a:r>
            <a:r>
              <a:rPr lang="sk-SK" sz="2000" dirty="0" smtClean="0"/>
              <a:t> – </a:t>
            </a:r>
          </a:p>
          <a:p>
            <a:pPr marL="0" indent="0">
              <a:buNone/>
            </a:pPr>
            <a:r>
              <a:rPr lang="sk-SK" sz="2000" dirty="0"/>
              <a:t> </a:t>
            </a:r>
            <a:r>
              <a:rPr lang="sk-SK" sz="2000" dirty="0" smtClean="0"/>
              <a:t>   ekonomickí </a:t>
            </a:r>
            <a:r>
              <a:rPr lang="sk-SK" sz="2000" dirty="0"/>
              <a:t>prisťahovalci</a:t>
            </a:r>
          </a:p>
          <a:p>
            <a:endParaRPr lang="sk-SK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24" y="2659311"/>
            <a:ext cx="2846624" cy="28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606" y="1210803"/>
            <a:ext cx="3368164" cy="40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6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 dirty="0" smtClean="0">
                <a:solidFill>
                  <a:srgbClr val="FF6600"/>
                </a:solidFill>
              </a:rPr>
              <a:t>Kambodža</a:t>
            </a:r>
            <a:r>
              <a:rPr lang="sk-SK" dirty="0" smtClean="0">
                <a:solidFill>
                  <a:srgbClr val="FF6600"/>
                </a:solidFill>
              </a:rPr>
              <a:t> </a:t>
            </a:r>
            <a:r>
              <a:rPr lang="sk-SK" dirty="0" smtClean="0"/>
              <a:t>–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b="1" dirty="0" smtClean="0"/>
              <a:t>genocída </a:t>
            </a:r>
            <a:r>
              <a:rPr lang="sk-SK" b="1" dirty="0" smtClean="0"/>
              <a:t>obyvateľstva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/>
              <a:t>PO (2017): 16 mil.</a:t>
            </a:r>
          </a:p>
          <a:p>
            <a:r>
              <a:rPr lang="sk-SK" sz="2000" u="sng" dirty="0" smtClean="0"/>
              <a:t>Autoritársky politický režim</a:t>
            </a:r>
          </a:p>
          <a:p>
            <a:r>
              <a:rPr lang="sk-SK" sz="2000" dirty="0" smtClean="0"/>
              <a:t>Pol Pot - premiér Kambodže (1976 - 1979)</a:t>
            </a:r>
          </a:p>
          <a:p>
            <a:r>
              <a:rPr lang="sk-SK" sz="2000" dirty="0"/>
              <a:t>Predstava vidieckej </a:t>
            </a:r>
            <a:r>
              <a:rPr lang="sk-SK" sz="2000" dirty="0" smtClean="0"/>
              <a:t>krajiny, počas jeho vládnutia 1/3 obyvateľstva </a:t>
            </a:r>
            <a:r>
              <a:rPr lang="sk-SK" sz="2000" dirty="0" smtClean="0"/>
              <a:t>(</a:t>
            </a:r>
            <a:r>
              <a:rPr lang="sk-SK" sz="2000" dirty="0" smtClean="0"/>
              <a:t>z vtedajších 7,5 mil.) bola zavraždená</a:t>
            </a:r>
          </a:p>
          <a:p>
            <a:r>
              <a:rPr lang="sk-SK" sz="2000" dirty="0" smtClean="0"/>
              <a:t>Červení </a:t>
            </a:r>
            <a:r>
              <a:rPr lang="sk-SK" sz="2000" dirty="0" err="1" smtClean="0"/>
              <a:t>Kméri</a:t>
            </a:r>
            <a:r>
              <a:rPr lang="sk-SK" sz="2000" dirty="0" smtClean="0"/>
              <a:t> </a:t>
            </a:r>
            <a:r>
              <a:rPr lang="sk-SK" sz="2000" dirty="0"/>
              <a:t>začali vyľudňovať všetky </a:t>
            </a:r>
            <a:r>
              <a:rPr lang="sk-SK" sz="2000" dirty="0" smtClean="0"/>
              <a:t>mestá, Phnom </a:t>
            </a:r>
            <a:r>
              <a:rPr lang="sk-SK" sz="2000" dirty="0"/>
              <a:t>Pénh ostal </a:t>
            </a:r>
            <a:r>
              <a:rPr lang="sk-SK" sz="2000" dirty="0" smtClean="0"/>
              <a:t>ľudoprázdny.</a:t>
            </a:r>
            <a:endParaRPr lang="sk-SK" sz="2000" dirty="0"/>
          </a:p>
          <a:p>
            <a:r>
              <a:rPr lang="sk-SK" sz="2000" dirty="0"/>
              <a:t>Pol Pot </a:t>
            </a:r>
            <a:r>
              <a:rPr lang="sk-SK" sz="2000" dirty="0" smtClean="0"/>
              <a:t>vyvraždil inteligenciu, lekárov, umelcov, právnikov, učiteľov, kto ovládal cudzie jazyky a kto nosil </a:t>
            </a:r>
            <a:r>
              <a:rPr lang="sk-SK" sz="2000" dirty="0"/>
              <a:t>okuliare</a:t>
            </a:r>
            <a:r>
              <a:rPr lang="sk-SK" sz="2000" dirty="0" smtClean="0"/>
              <a:t>.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58799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i="1" dirty="0" smtClean="0"/>
              <a:t>Následok:</a:t>
            </a:r>
          </a:p>
          <a:p>
            <a:r>
              <a:rPr lang="sk-SK" dirty="0" smtClean="0"/>
              <a:t>Zdecimovaná generácia súčasných 40tnikov</a:t>
            </a: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322" y="3057525"/>
            <a:ext cx="5582611" cy="236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33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Cvičenie pre žiakov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162282"/>
              </p:ext>
            </p:extLst>
          </p:nvPr>
        </p:nvGraphicFramePr>
        <p:xfrm>
          <a:off x="628650" y="1837189"/>
          <a:ext cx="7886700" cy="3288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548081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effectLst/>
                        </a:rPr>
                        <a:t>štát</a:t>
                      </a:r>
                      <a:endParaRPr lang="sk-SK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effectLst/>
                        </a:rPr>
                        <a:t>príčina</a:t>
                      </a:r>
                      <a:endParaRPr lang="sk-SK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effectLst/>
                        </a:rPr>
                        <a:t>následok</a:t>
                      </a:r>
                      <a:endParaRPr lang="sk-SK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effectLst/>
                        </a:rPr>
                        <a:t>opatrenie</a:t>
                      </a:r>
                      <a:endParaRPr lang="sk-SK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  <a:tr h="548081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>
                          <a:effectLst/>
                        </a:rPr>
                        <a:t>Čína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  <a:tr h="548081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>
                          <a:effectLst/>
                        </a:rPr>
                        <a:t>Japonsko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  <a:tr h="548081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>
                          <a:effectLst/>
                        </a:rPr>
                        <a:t>Tanzánia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  <a:tr h="548081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>
                          <a:effectLst/>
                        </a:rPr>
                        <a:t>SAE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  <a:tr h="548081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effectLst/>
                        </a:rPr>
                        <a:t>Kambodža</a:t>
                      </a:r>
                      <a:endParaRPr lang="sk-SK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 dirty="0">
                          <a:effectLst/>
                        </a:rPr>
                        <a:t> </a:t>
                      </a:r>
                      <a:endParaRPr lang="sk-SK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03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Úvod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28650" y="1262851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k-SK" sz="2850" dirty="0"/>
              <a:t> </a:t>
            </a:r>
            <a:r>
              <a:rPr lang="sk-SK" sz="2400" dirty="0"/>
              <a:t>Obyvateľstvo </a:t>
            </a:r>
            <a:r>
              <a:rPr lang="sk-SK" sz="2400" dirty="0"/>
              <a:t>sveta, jeho štruktúry a dynamické procesy sú neoddeliteľnou súčasťou </a:t>
            </a:r>
            <a:r>
              <a:rPr lang="sk-SK" sz="2400" u="sng" dirty="0"/>
              <a:t>geografie obyvateľstva a demografie</a:t>
            </a:r>
            <a:r>
              <a:rPr lang="sk-SK" sz="2400" dirty="0"/>
              <a:t>. </a:t>
            </a:r>
            <a:endParaRPr lang="sk-SK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sk-SK" sz="2400" dirty="0"/>
              <a:t> Obyvateľstvo </a:t>
            </a:r>
            <a:r>
              <a:rPr lang="sk-SK" sz="2400" dirty="0"/>
              <a:t>sveta je svojou mierkou skôr </a:t>
            </a:r>
            <a:r>
              <a:rPr lang="sk-SK" sz="2400" u="sng" dirty="0"/>
              <a:t>ťažšie predstaviteľným pojmom</a:t>
            </a:r>
            <a:r>
              <a:rPr lang="sk-SK" sz="2400" dirty="0"/>
              <a:t>. </a:t>
            </a:r>
            <a:endParaRPr lang="sk-SK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sk-SK" sz="2400" dirty="0"/>
              <a:t> Procesy a javy, </a:t>
            </a:r>
            <a:r>
              <a:rPr lang="sk-SK" sz="2400" dirty="0"/>
              <a:t>ktoré ovplyvňujú počet, vývoj a rozmiestnenie obyvateľstva sú </a:t>
            </a:r>
            <a:r>
              <a:rPr lang="sk-SK" sz="2400" u="sng" dirty="0"/>
              <a:t>výsledkom mnohých, </a:t>
            </a:r>
            <a:r>
              <a:rPr lang="sk-SK" sz="2400" dirty="0"/>
              <a:t>vzájomne na seba pôsobiacich politických, socioekonomických a kultúrnych </a:t>
            </a:r>
            <a:r>
              <a:rPr lang="sk-SK" sz="2400" u="sng" dirty="0"/>
              <a:t>faktorov a majú svoje príčiny a následky</a:t>
            </a:r>
            <a:r>
              <a:rPr lang="sk-SK" sz="2400" u="sng" dirty="0" smtClean="0"/>
              <a:t>.</a:t>
            </a:r>
            <a:endParaRPr lang="sk-SK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sk-SK" sz="2400" dirty="0"/>
              <a:t> </a:t>
            </a:r>
            <a:r>
              <a:rPr lang="sk-SK" sz="2400" dirty="0" smtClean="0"/>
              <a:t>Predstavíme si aktuálne </a:t>
            </a:r>
            <a:r>
              <a:rPr lang="sk-SK" sz="2400" dirty="0"/>
              <a:t>poznatky </a:t>
            </a:r>
            <a:r>
              <a:rPr lang="sk-SK" sz="2400" u="sng" dirty="0"/>
              <a:t>o obyvateľstve </a:t>
            </a:r>
            <a:r>
              <a:rPr lang="sk-SK" sz="2400" u="sng" dirty="0" smtClean="0"/>
              <a:t>sveta vo vybraných </a:t>
            </a:r>
            <a:r>
              <a:rPr lang="sk-SK" sz="2400" u="sng" dirty="0"/>
              <a:t>štátov sveta </a:t>
            </a:r>
            <a:r>
              <a:rPr lang="sk-SK" sz="2400" dirty="0"/>
              <a:t>– Čína, Japonsko, Tanzánia, </a:t>
            </a:r>
            <a:r>
              <a:rPr lang="sk-SK" sz="2400" dirty="0" smtClean="0"/>
              <a:t>SAE a Kambodža</a:t>
            </a:r>
            <a:r>
              <a:rPr lang="sk-SK" sz="2400" dirty="0"/>
              <a:t>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248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0540" y="1123474"/>
            <a:ext cx="7886700" cy="994172"/>
          </a:xfrm>
        </p:spPr>
        <p:txBody>
          <a:bodyPr/>
          <a:lstStyle/>
          <a:p>
            <a:pPr algn="r"/>
            <a:r>
              <a:rPr lang="sk-SK" b="1" dirty="0" smtClean="0"/>
              <a:t>Politika jedného dieťaťa</a:t>
            </a:r>
            <a:r>
              <a:rPr lang="sk-SK" dirty="0" smtClean="0"/>
              <a:t> </a:t>
            </a:r>
            <a:r>
              <a:rPr lang="sk-SK" b="1" dirty="0" smtClean="0">
                <a:solidFill>
                  <a:srgbClr val="FF6600"/>
                </a:solidFill>
              </a:rPr>
              <a:t>v Číne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0540" y="1954531"/>
            <a:ext cx="8004810" cy="3535442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PO (2017): 1,39 mld.</a:t>
            </a:r>
          </a:p>
          <a:p>
            <a:r>
              <a:rPr lang="sk-SK" dirty="0" smtClean="0"/>
              <a:t>v 2. pol. 20. st. kontroverzná </a:t>
            </a:r>
            <a:r>
              <a:rPr lang="sk-SK" dirty="0" smtClean="0"/>
              <a:t>Kultúrna </a:t>
            </a:r>
            <a:r>
              <a:rPr lang="sk-SK" dirty="0" smtClean="0"/>
              <a:t>revolúcia </a:t>
            </a:r>
          </a:p>
          <a:p>
            <a:r>
              <a:rPr lang="sk-SK" dirty="0"/>
              <a:t>1980 </a:t>
            </a:r>
            <a:r>
              <a:rPr lang="sk-SK" dirty="0" smtClean="0"/>
              <a:t>– 2015: </a:t>
            </a:r>
            <a:r>
              <a:rPr lang="sk-SK" u="sng" dirty="0" smtClean="0"/>
              <a:t>štátom </a:t>
            </a:r>
            <a:r>
              <a:rPr lang="sk-SK" u="sng" dirty="0" smtClean="0"/>
              <a:t>riadená regulácia PO</a:t>
            </a:r>
          </a:p>
          <a:p>
            <a:pPr>
              <a:buNone/>
            </a:pPr>
            <a:endParaRPr lang="sk-SK" altLang="sk-SK" sz="1650" b="1" dirty="0"/>
          </a:p>
          <a:p>
            <a:pPr>
              <a:buNone/>
            </a:pPr>
            <a:r>
              <a:rPr lang="sk-SK" altLang="sk-SK" sz="1650" b="1" dirty="0"/>
              <a:t>MESTO</a:t>
            </a:r>
            <a:endParaRPr lang="sk-SK" altLang="sk-SK" sz="1650" b="1" dirty="0"/>
          </a:p>
          <a:p>
            <a:r>
              <a:rPr lang="sk-SK" altLang="sk-SK" sz="1650" dirty="0"/>
              <a:t>Páry môžu mať 2 deti ak:</a:t>
            </a:r>
          </a:p>
          <a:p>
            <a:pPr lvl="1"/>
            <a:r>
              <a:rPr lang="sk-SK" altLang="sk-SK" sz="1650" dirty="0"/>
              <a:t>Obaja rodičia sú jedináčikovia</a:t>
            </a:r>
          </a:p>
          <a:p>
            <a:pPr lvl="1"/>
            <a:r>
              <a:rPr lang="sk-SK" altLang="sk-SK" sz="1650" dirty="0"/>
              <a:t>Rodičia </a:t>
            </a:r>
            <a:r>
              <a:rPr lang="sk-SK" altLang="sk-SK" sz="1650" dirty="0"/>
              <a:t>majú rizikové </a:t>
            </a:r>
            <a:r>
              <a:rPr lang="sk-SK" altLang="sk-SK" sz="1650" dirty="0"/>
              <a:t>povolanie</a:t>
            </a:r>
            <a:endParaRPr lang="sk-SK" altLang="sk-SK" sz="1650" b="1" dirty="0"/>
          </a:p>
          <a:p>
            <a:pPr>
              <a:buNone/>
            </a:pPr>
            <a:r>
              <a:rPr lang="sk-SK" altLang="sk-SK" sz="1650" b="1" dirty="0"/>
              <a:t>VIDIEK</a:t>
            </a:r>
            <a:endParaRPr lang="sk-SK" altLang="sk-SK" sz="1650" dirty="0"/>
          </a:p>
          <a:p>
            <a:pPr algn="just"/>
            <a:r>
              <a:rPr lang="sk-SK" altLang="sk-SK" sz="1650" dirty="0"/>
              <a:t>Druhé dieťa bolo povolené po </a:t>
            </a:r>
            <a:r>
              <a:rPr lang="sk-SK" altLang="sk-SK" sz="1650" dirty="0"/>
              <a:t>5 rokoch </a:t>
            </a:r>
            <a:r>
              <a:rPr lang="sk-SK" altLang="sk-SK" sz="1650" dirty="0"/>
              <a:t>od narodenia prvého dieťaťa.</a:t>
            </a:r>
          </a:p>
          <a:p>
            <a:pPr algn="just"/>
            <a:r>
              <a:rPr lang="sk-SK" altLang="sk-SK" sz="1650" dirty="0"/>
              <a:t>V </a:t>
            </a:r>
            <a:r>
              <a:rPr lang="sk-SK" altLang="sk-SK" sz="1650" dirty="0"/>
              <a:t>niektorých oblastiach vtedy, ak prvé narodené dieťa bolo </a:t>
            </a:r>
            <a:r>
              <a:rPr lang="sk-SK" altLang="sk-SK" sz="1650" dirty="0"/>
              <a:t>dievča. </a:t>
            </a:r>
            <a:endParaRPr lang="sk-SK" altLang="sk-SK" sz="1650" dirty="0"/>
          </a:p>
          <a:p>
            <a:pPr algn="just"/>
            <a:r>
              <a:rPr lang="sk-SK" altLang="sk-SK" sz="1650" dirty="0"/>
              <a:t>Mať </a:t>
            </a:r>
            <a:r>
              <a:rPr lang="sk-SK" altLang="sk-SK" sz="1650" dirty="0"/>
              <a:t>3 (a </a:t>
            </a:r>
            <a:r>
              <a:rPr lang="sk-SK" altLang="sk-SK" sz="1650" dirty="0"/>
              <a:t>viac) detí bolo možné u etnických skupín vo vzdialených, riedko osídlených regiónoch Číny.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586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1200" dirty="0" smtClean="0"/>
              <a:t/>
            </a:r>
            <a:br>
              <a:rPr lang="sk-SK" sz="1200" dirty="0" smtClean="0"/>
            </a:br>
            <a:r>
              <a:rPr lang="sk-SK" sz="1200" dirty="0"/>
              <a:t/>
            </a:r>
            <a:br>
              <a:rPr lang="sk-SK" sz="1200" dirty="0"/>
            </a:br>
            <a:r>
              <a:rPr lang="sk-SK" sz="1200" dirty="0" smtClean="0"/>
              <a:t/>
            </a:r>
            <a:br>
              <a:rPr lang="sk-SK" sz="1200" dirty="0" smtClean="0"/>
            </a:br>
            <a:r>
              <a:rPr lang="sk-SK" sz="1200" dirty="0" smtClean="0"/>
              <a:t/>
            </a:r>
            <a:br>
              <a:rPr lang="sk-SK" sz="1200" dirty="0" smtClean="0"/>
            </a:br>
            <a:r>
              <a:rPr lang="sk-SK" sz="2000" dirty="0" smtClean="0"/>
              <a:t>Obrázok: Miera uplatňovania politiky jedného dieťaťa v regiónoch Číny:</a:t>
            </a:r>
            <a:br>
              <a:rPr lang="sk-SK" sz="2000" dirty="0" smtClean="0"/>
            </a:br>
            <a:r>
              <a:rPr lang="sk-SK" sz="2000" i="1" dirty="0" err="1" smtClean="0"/>
              <a:t>strict</a:t>
            </a:r>
            <a:r>
              <a:rPr lang="sk-SK" sz="2000" dirty="0" smtClean="0"/>
              <a:t> – prísna, </a:t>
            </a:r>
            <a:r>
              <a:rPr lang="sk-SK" sz="2000" i="1" dirty="0" err="1" smtClean="0"/>
              <a:t>medium</a:t>
            </a:r>
            <a:r>
              <a:rPr lang="sk-SK" sz="2000" dirty="0" smtClean="0"/>
              <a:t> – stredná, </a:t>
            </a:r>
            <a:r>
              <a:rPr lang="sk-SK" sz="2000" i="1" dirty="0" err="1" smtClean="0"/>
              <a:t>relaxed</a:t>
            </a:r>
            <a:r>
              <a:rPr lang="sk-SK" sz="2000" dirty="0" smtClean="0"/>
              <a:t> - voľnejšia</a:t>
            </a:r>
            <a:br>
              <a:rPr lang="sk-SK" sz="2000" dirty="0" smtClean="0"/>
            </a:br>
            <a:endParaRPr lang="sk-SK" sz="2000" dirty="0"/>
          </a:p>
        </p:txBody>
      </p:sp>
      <p:pic>
        <p:nvPicPr>
          <p:cNvPr id="4" name="Picture 4" descr="xinz60417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96" y="1829773"/>
            <a:ext cx="3886452" cy="312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99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olitika 1 dietat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797" y="1520525"/>
            <a:ext cx="3499118" cy="337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Následky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6477" y="1690689"/>
            <a:ext cx="7886700" cy="3263504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sk-SK" altLang="sk-SK" sz="2400" dirty="0"/>
              <a:t>Preferencia mužského </a:t>
            </a:r>
            <a:r>
              <a:rPr lang="sk-SK" altLang="sk-SK" sz="2400" dirty="0" smtClean="0"/>
              <a:t>potomka</a:t>
            </a:r>
          </a:p>
          <a:p>
            <a:pPr>
              <a:buFontTx/>
              <a:buChar char="•"/>
            </a:pPr>
            <a:r>
              <a:rPr lang="sk-SK" altLang="sk-SK" sz="2400" dirty="0" smtClean="0"/>
              <a:t>Selektívne potraty</a:t>
            </a:r>
            <a:endParaRPr lang="sk-SK" altLang="sk-SK" sz="2400" dirty="0"/>
          </a:p>
          <a:p>
            <a:pPr>
              <a:buFontTx/>
              <a:buChar char="•"/>
            </a:pPr>
            <a:r>
              <a:rPr lang="sk-SK" altLang="sk-SK" sz="2400" dirty="0" smtClean="0"/>
              <a:t>Nerovnováha pohlaví</a:t>
            </a:r>
          </a:p>
          <a:p>
            <a:pPr>
              <a:buFontTx/>
              <a:buChar char="•"/>
            </a:pPr>
            <a:r>
              <a:rPr lang="sk-SK" altLang="sk-SK" sz="2400" dirty="0" smtClean="0"/>
              <a:t>Staromládenectvo </a:t>
            </a:r>
            <a:r>
              <a:rPr lang="sk-SK" altLang="sk-SK" sz="2400" dirty="0"/>
              <a:t>– 100 mil. mužov </a:t>
            </a:r>
            <a:endParaRPr lang="sk-SK" altLang="sk-SK" sz="2400" dirty="0" smtClean="0"/>
          </a:p>
          <a:p>
            <a:pPr marL="0" indent="0">
              <a:buNone/>
            </a:pPr>
            <a:r>
              <a:rPr lang="sk-SK" altLang="sk-SK" sz="2400" dirty="0"/>
              <a:t> </a:t>
            </a:r>
            <a:r>
              <a:rPr lang="sk-SK" altLang="sk-SK" sz="2400" dirty="0" smtClean="0"/>
              <a:t>  </a:t>
            </a:r>
            <a:r>
              <a:rPr lang="sk-SK" altLang="sk-SK" sz="2400" dirty="0" smtClean="0"/>
              <a:t>nemá </a:t>
            </a:r>
            <a:r>
              <a:rPr lang="sk-SK" altLang="sk-SK" sz="2400" dirty="0"/>
              <a:t>partnerky </a:t>
            </a:r>
            <a:r>
              <a:rPr lang="sk-SK" altLang="sk-SK" sz="2400" dirty="0" smtClean="0"/>
              <a:t>(únosy žien)</a:t>
            </a:r>
            <a:endParaRPr lang="sk-SK" altLang="sk-SK" sz="2400" dirty="0"/>
          </a:p>
          <a:p>
            <a:pPr>
              <a:buFontTx/>
              <a:buChar char="•"/>
            </a:pPr>
            <a:r>
              <a:rPr lang="sk-SK" altLang="sk-SK" sz="2400" dirty="0"/>
              <a:t>Detská nadváha</a:t>
            </a:r>
          </a:p>
          <a:p>
            <a:pPr>
              <a:buFontTx/>
              <a:buChar char="•"/>
            </a:pPr>
            <a:r>
              <a:rPr lang="sk-SK" altLang="sk-SK" sz="2400" dirty="0"/>
              <a:t>Starnutie </a:t>
            </a:r>
            <a:r>
              <a:rPr lang="sk-SK" altLang="sk-SK" sz="2400" dirty="0" smtClean="0"/>
              <a:t>populácie</a:t>
            </a:r>
          </a:p>
          <a:p>
            <a:pPr>
              <a:buFontTx/>
              <a:buChar char="•"/>
            </a:pPr>
            <a:endParaRPr lang="sk-SK" altLang="sk-SK" dirty="0" smtClean="0"/>
          </a:p>
          <a:p>
            <a:pPr marL="0" indent="0">
              <a:buNone/>
            </a:pPr>
            <a:endParaRPr lang="sk-SK" alt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0624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 dirty="0" smtClean="0">
                <a:solidFill>
                  <a:srgbClr val="FF6600"/>
                </a:solidFill>
              </a:rPr>
              <a:t>Japonsko</a:t>
            </a:r>
            <a:r>
              <a:rPr lang="sk-SK" dirty="0" smtClean="0">
                <a:solidFill>
                  <a:srgbClr val="FF6600"/>
                </a:solidFill>
              </a:rPr>
              <a:t> </a:t>
            </a:r>
            <a:r>
              <a:rPr lang="sk-SK" dirty="0"/>
              <a:t>-</a:t>
            </a:r>
            <a:r>
              <a:rPr lang="sk-SK" dirty="0" smtClean="0"/>
              <a:t> </a:t>
            </a:r>
            <a:br>
              <a:rPr lang="sk-SK" dirty="0" smtClean="0"/>
            </a:br>
            <a:r>
              <a:rPr lang="sk-SK" b="1" dirty="0" smtClean="0"/>
              <a:t>hroziaca </a:t>
            </a:r>
            <a:r>
              <a:rPr lang="sk-SK" b="1" dirty="0" smtClean="0"/>
              <a:t>demografická kríza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PO (2017): 126 mil.</a:t>
            </a:r>
          </a:p>
          <a:p>
            <a:r>
              <a:rPr lang="sk-SK" sz="2000" u="sng" dirty="0" smtClean="0"/>
              <a:t>Kultúrne špecifiká, technologický pokrok, demografické správanie</a:t>
            </a:r>
          </a:p>
          <a:p>
            <a:r>
              <a:rPr lang="sk-SK" sz="2000" dirty="0"/>
              <a:t>Nízka pôrodnosť, najvyššia dĺžka </a:t>
            </a:r>
            <a:r>
              <a:rPr lang="sk-SK" sz="2000" dirty="0" smtClean="0"/>
              <a:t>dožitia, PO nad 95 rokov: cca 500 tis. obyvateľov</a:t>
            </a:r>
          </a:p>
          <a:p>
            <a:r>
              <a:rPr lang="sk-SK" sz="2000" dirty="0" smtClean="0"/>
              <a:t>Vplyv na sociálny a dôchodkový systém, nedostatok pracovných síl</a:t>
            </a:r>
          </a:p>
          <a:p>
            <a:r>
              <a:rPr lang="sk-SK" sz="2000" dirty="0" smtClean="0"/>
              <a:t>Fenomén mladej generácie - „syndróm celibátu“</a:t>
            </a:r>
          </a:p>
          <a:p>
            <a:endParaRPr lang="sk-SK" sz="2000" i="1" dirty="0" smtClean="0"/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21" y="4130674"/>
            <a:ext cx="4384558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i="1" dirty="0"/>
              <a:t>Opatrenia:</a:t>
            </a:r>
          </a:p>
          <a:p>
            <a:r>
              <a:rPr lang="sk-SK" dirty="0"/>
              <a:t>zvyšovanie zamestnanosti žien</a:t>
            </a:r>
          </a:p>
          <a:p>
            <a:r>
              <a:rPr lang="sk-SK" dirty="0"/>
              <a:t>zvyšovanie dôchodkového veku</a:t>
            </a:r>
          </a:p>
          <a:p>
            <a:r>
              <a:rPr lang="sk-SK" dirty="0"/>
              <a:t>skrátenie pracovného času</a:t>
            </a:r>
          </a:p>
          <a:p>
            <a:r>
              <a:rPr lang="sk-SK" dirty="0"/>
              <a:t>prílev zahraničnej pracovnej sily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8229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3582799"/>
            <a:ext cx="3454400" cy="19431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 dirty="0" smtClean="0"/>
              <a:t>Albíni</a:t>
            </a:r>
            <a:r>
              <a:rPr lang="sk-SK" dirty="0" smtClean="0"/>
              <a:t> </a:t>
            </a:r>
            <a:r>
              <a:rPr lang="sk-SK" b="1" dirty="0" smtClean="0"/>
              <a:t>v </a:t>
            </a:r>
            <a:r>
              <a:rPr lang="sk-SK" b="1" dirty="0" smtClean="0">
                <a:solidFill>
                  <a:srgbClr val="FF6600"/>
                </a:solidFill>
              </a:rPr>
              <a:t>Tanzánii</a:t>
            </a:r>
            <a:endParaRPr lang="sk-SK" b="1" dirty="0">
              <a:solidFill>
                <a:srgbClr val="FF66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2880" y="1390886"/>
            <a:ext cx="8424863" cy="3263504"/>
          </a:xfrm>
        </p:spPr>
        <p:txBody>
          <a:bodyPr>
            <a:noAutofit/>
          </a:bodyPr>
          <a:lstStyle/>
          <a:p>
            <a:r>
              <a:rPr lang="sk-SK" sz="2000" u="sng" dirty="0" smtClean="0"/>
              <a:t>Kultúrny aspekt</a:t>
            </a:r>
          </a:p>
          <a:p>
            <a:r>
              <a:rPr lang="sk-SK" sz="2000" dirty="0" smtClean="0"/>
              <a:t>Albinizmus: chýbajúci melanín</a:t>
            </a:r>
          </a:p>
          <a:p>
            <a:r>
              <a:rPr lang="sk-SK" sz="2000" dirty="0"/>
              <a:t>Najčastejší výskyt v Tanzánii (1 z 1 400 obyvateľov, v ostatnej Afrike 1 z </a:t>
            </a:r>
            <a:r>
              <a:rPr lang="sk-SK" sz="2000" dirty="0" smtClean="0"/>
              <a:t>5 </a:t>
            </a:r>
            <a:r>
              <a:rPr lang="sk-SK" sz="2000" dirty="0"/>
              <a:t>000 – 15 000)</a:t>
            </a:r>
          </a:p>
          <a:p>
            <a:r>
              <a:rPr lang="sk-SK" sz="2000" dirty="0" smtClean="0"/>
              <a:t>90 % Albínov </a:t>
            </a:r>
            <a:r>
              <a:rPr lang="sk-SK" sz="2000" dirty="0"/>
              <a:t>zomrie pred dovŕšením 40 </a:t>
            </a:r>
            <a:r>
              <a:rPr lang="sk-SK" sz="2000" dirty="0" smtClean="0"/>
              <a:t>roku </a:t>
            </a:r>
            <a:r>
              <a:rPr lang="sk-SK" sz="2000" dirty="0"/>
              <a:t>života </a:t>
            </a:r>
          </a:p>
          <a:p>
            <a:r>
              <a:rPr lang="sk-SK" sz="2000" dirty="0" smtClean="0"/>
              <a:t>Prenasledovanie šamanmi, hon na albínov, zmrzačovanie tiel, vykrádanie ich hrobov</a:t>
            </a:r>
          </a:p>
          <a:p>
            <a:endParaRPr lang="sk-SK" sz="2000" dirty="0" smtClean="0"/>
          </a:p>
        </p:txBody>
      </p:sp>
    </p:spTree>
    <p:extLst>
      <p:ext uri="{BB962C8B-B14F-4D97-AF65-F5344CB8AC3E}">
        <p14:creationId xmlns:p14="http://schemas.microsoft.com/office/powerpoint/2010/main" val="1618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i="1" dirty="0"/>
              <a:t>Opatrenia: </a:t>
            </a:r>
          </a:p>
          <a:p>
            <a:r>
              <a:rPr lang="sk-SK" dirty="0"/>
              <a:t>OSN, Európsky parlament, katolícka cirkev</a:t>
            </a:r>
          </a:p>
          <a:p>
            <a:r>
              <a:rPr lang="sk-SK" dirty="0"/>
              <a:t>Verejné funkcie – </a:t>
            </a:r>
            <a:r>
              <a:rPr lang="sk-SK" dirty="0" err="1"/>
              <a:t>albínska</a:t>
            </a:r>
            <a:r>
              <a:rPr lang="sk-SK" dirty="0"/>
              <a:t> poslankyňa v Tanzánii</a:t>
            </a:r>
          </a:p>
          <a:p>
            <a:r>
              <a:rPr lang="sk-SK" dirty="0"/>
              <a:t>Súťaž krásy pre albínov v Keni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057973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</TotalTime>
  <Words>402</Words>
  <Application>Microsoft Office PowerPoint</Application>
  <PresentationFormat>Prezentácia na obrazovke (4:3)</PresentationFormat>
  <Paragraphs>93</Paragraphs>
  <Slides>14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Times New Roman</vt:lpstr>
      <vt:lpstr>Wingdings</vt:lpstr>
      <vt:lpstr>Motív balíka Office</vt:lpstr>
      <vt:lpstr> </vt:lpstr>
      <vt:lpstr>Úvod</vt:lpstr>
      <vt:lpstr>Politika jedného dieťaťa v Číne </vt:lpstr>
      <vt:lpstr>    Obrázok: Miera uplatňovania politiky jedného dieťaťa v regiónoch Číny: strict – prísna, medium – stredná, relaxed - voľnejšia </vt:lpstr>
      <vt:lpstr> Následky</vt:lpstr>
      <vt:lpstr>Japonsko -  hroziaca demografická kríza</vt:lpstr>
      <vt:lpstr>Prezentácia programu PowerPoint</vt:lpstr>
      <vt:lpstr>Albíni v Tanzánii</vt:lpstr>
      <vt:lpstr>Prezentácia programu PowerPoint</vt:lpstr>
      <vt:lpstr>Expatriati v SAE</vt:lpstr>
      <vt:lpstr>Prezentácia programu PowerPoint</vt:lpstr>
      <vt:lpstr>Kambodža –  genocída obyvateľstva</vt:lpstr>
      <vt:lpstr>Prezentácia programu PowerPoint</vt:lpstr>
      <vt:lpstr> Cvičenie pre žiakov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Petras Jan</dc:creator>
  <cp:lastModifiedBy>NB11</cp:lastModifiedBy>
  <cp:revision>78</cp:revision>
  <dcterms:created xsi:type="dcterms:W3CDTF">2017-10-23T08:52:40Z</dcterms:created>
  <dcterms:modified xsi:type="dcterms:W3CDTF">2018-08-15T15:07:41Z</dcterms:modified>
</cp:coreProperties>
</file>