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9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685800"/>
            <a:ext cx="600075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3843868"/>
            <a:ext cx="48006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F9E54-E67B-4232-BCC2-8F607D732A48}" type="datetimeFigureOut">
              <a:rPr lang="sk-SK" smtClean="0"/>
              <a:pPr/>
              <a:t>22. 1. 2024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E55E-25C5-4E02-9239-EE0A51397B20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8467"/>
            <a:ext cx="28575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91546"/>
            <a:ext cx="4560491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228600"/>
            <a:ext cx="371475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32279"/>
            <a:ext cx="3639742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609602"/>
            <a:ext cx="325754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533400"/>
            <a:ext cx="8114109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3843867"/>
            <a:ext cx="6228158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F9E54-E67B-4232-BCC2-8F607D732A48}" type="datetimeFigureOut">
              <a:rPr lang="sk-SK" smtClean="0"/>
              <a:pPr/>
              <a:t>22. 1. 2024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E55E-25C5-4E02-9239-EE0A51397B2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685800"/>
            <a:ext cx="75438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114800"/>
            <a:ext cx="6401991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F9E54-E67B-4232-BCC2-8F607D732A48}" type="datetimeFigureOut">
              <a:rPr lang="sk-SK" smtClean="0"/>
              <a:pPr/>
              <a:t>22. 1. 2024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E55E-25C5-4E02-9239-EE0A51397B2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85800"/>
            <a:ext cx="6858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3429000"/>
            <a:ext cx="64008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4301068"/>
            <a:ext cx="64008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F9E54-E67B-4232-BCC2-8F607D732A48}" type="datetimeFigureOut">
              <a:rPr lang="sk-SK" smtClean="0"/>
              <a:pPr/>
              <a:t>22. 1. 2024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E55E-25C5-4E02-9239-EE0A51397B20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4" name="TextBox 13"/>
          <p:cNvSpPr txBox="1"/>
          <p:nvPr/>
        </p:nvSpPr>
        <p:spPr>
          <a:xfrm>
            <a:off x="398859" y="81222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76860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3429000"/>
            <a:ext cx="64008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5132981"/>
            <a:ext cx="6401993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F9E54-E67B-4232-BCC2-8F607D732A48}" type="datetimeFigureOut">
              <a:rPr lang="sk-SK" smtClean="0"/>
              <a:pPr/>
              <a:t>22. 1. 2024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E55E-25C5-4E02-9239-EE0A51397B2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85800"/>
            <a:ext cx="6858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3928534"/>
            <a:ext cx="64008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 smtClean="0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978400"/>
            <a:ext cx="64008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F9E54-E67B-4232-BCC2-8F607D732A48}" type="datetimeFigureOut">
              <a:rPr lang="sk-SK" smtClean="0"/>
              <a:pPr/>
              <a:t>22. 1. 2024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E55E-25C5-4E02-9239-EE0A51397B20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TextBox 10"/>
          <p:cNvSpPr txBox="1"/>
          <p:nvPr/>
        </p:nvSpPr>
        <p:spPr>
          <a:xfrm>
            <a:off x="398859" y="81222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76860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685800"/>
            <a:ext cx="75438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3928534"/>
            <a:ext cx="64008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 smtClean="0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766733"/>
            <a:ext cx="64008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F9E54-E67B-4232-BCC2-8F607D732A48}" type="datetimeFigureOut">
              <a:rPr lang="sk-SK" smtClean="0"/>
              <a:pPr/>
              <a:t>22. 1. 2024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E55E-25C5-4E02-9239-EE0A51397B2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F9E54-E67B-4232-BCC2-8F607D732A48}" type="datetimeFigureOut">
              <a:rPr lang="sk-SK" smtClean="0"/>
              <a:pPr/>
              <a:t>22. 1. 2024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E55E-25C5-4E02-9239-EE0A51397B2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685800"/>
            <a:ext cx="1543050" cy="4572000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685800"/>
            <a:ext cx="5867400" cy="5308600"/>
          </a:xfrm>
        </p:spPr>
        <p:txBody>
          <a:bodyPr vert="eaVert" anchor="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F9E54-E67B-4232-BCC2-8F607D732A48}" type="datetimeFigureOut">
              <a:rPr lang="sk-SK" smtClean="0"/>
              <a:pPr/>
              <a:t>22. 1. 2024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E55E-25C5-4E02-9239-EE0A51397B2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F9E54-E67B-4232-BCC2-8F607D732A48}" type="datetimeFigureOut">
              <a:rPr lang="sk-SK" smtClean="0"/>
              <a:pPr/>
              <a:t>22. 1. 2024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E55E-25C5-4E02-9239-EE0A51397B2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006600"/>
            <a:ext cx="64008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4495800"/>
            <a:ext cx="64008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F9E54-E67B-4232-BCC2-8F607D732A48}" type="datetimeFigureOut">
              <a:rPr lang="sk-SK" smtClean="0"/>
              <a:pPr/>
              <a:t>22. 1. 2024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E55E-25C5-4E02-9239-EE0A51397B2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685801"/>
            <a:ext cx="3703241" cy="361526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685801"/>
            <a:ext cx="3700859" cy="3615266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F9E54-E67B-4232-BCC2-8F607D732A48}" type="datetimeFigureOut">
              <a:rPr lang="sk-SK" smtClean="0"/>
              <a:pPr/>
              <a:t>22. 1. 2024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E55E-25C5-4E02-9239-EE0A51397B2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685800"/>
            <a:ext cx="348734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1270529"/>
            <a:ext cx="3703241" cy="3030538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685800"/>
            <a:ext cx="349885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1262062"/>
            <a:ext cx="3696891" cy="3030538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F9E54-E67B-4232-BCC2-8F607D732A48}" type="datetimeFigureOut">
              <a:rPr lang="sk-SK" smtClean="0"/>
              <a:pPr/>
              <a:t>22. 1. 2024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E55E-25C5-4E02-9239-EE0A51397B2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F9E54-E67B-4232-BCC2-8F607D732A48}" type="datetimeFigureOut">
              <a:rPr lang="sk-SK" smtClean="0"/>
              <a:pPr/>
              <a:t>22. 1. 2024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E55E-25C5-4E02-9239-EE0A51397B2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F9E54-E67B-4232-BCC2-8F607D732A48}" type="datetimeFigureOut">
              <a:rPr lang="sk-SK" smtClean="0"/>
              <a:pPr/>
              <a:t>22. 1. 2024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E55E-25C5-4E02-9239-EE0A51397B2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685800"/>
            <a:ext cx="27432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685800"/>
            <a:ext cx="4457701" cy="5308600"/>
          </a:xfrm>
        </p:spPr>
        <p:txBody>
          <a:bodyPr anchor="ctr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2209800"/>
            <a:ext cx="27432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F9E54-E67B-4232-BCC2-8F607D732A48}" type="datetimeFigureOut">
              <a:rPr lang="sk-SK" smtClean="0"/>
              <a:pPr/>
              <a:t>22. 1. 2024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E55E-25C5-4E02-9239-EE0A51397B2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447800"/>
            <a:ext cx="451485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914400"/>
            <a:ext cx="2460731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777067"/>
            <a:ext cx="4516041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F9E54-E67B-4232-BCC2-8F607D732A48}" type="datetimeFigureOut">
              <a:rPr lang="sk-SK" smtClean="0"/>
              <a:pPr/>
              <a:t>22. 1. 2024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E55E-25C5-4E02-9239-EE0A51397B2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963334"/>
            <a:ext cx="2236394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4487333"/>
            <a:ext cx="64008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685801"/>
            <a:ext cx="64008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6172201"/>
            <a:ext cx="12001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D5F9E54-E67B-4232-BCC2-8F607D732A48}" type="datetimeFigureOut">
              <a:rPr lang="sk-SK" smtClean="0"/>
              <a:pPr/>
              <a:t>22. 1. 2024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6172201"/>
            <a:ext cx="56578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5578476"/>
            <a:ext cx="856684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A38E55E-25C5-4E02-9239-EE0A51397B20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dirty="0" smtClean="0"/>
              <a:t>Matica Slovenská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Picture 4" descr="Logá MS – Matica slovenská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7950" y="0"/>
            <a:ext cx="2786050" cy="3600000"/>
          </a:xfrm>
          <a:prstGeom prst="rect">
            <a:avLst/>
          </a:prstGeom>
          <a:noFill/>
        </p:spPr>
      </p:pic>
      <p:pic>
        <p:nvPicPr>
          <p:cNvPr id="5" name="Picture 2" descr="Cyril a Metod – Wikipédi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095500" cy="25717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2143116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Na </a:t>
            </a:r>
            <a:r>
              <a:rPr lang="sk-SK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memorandovom zhromaždení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(jún 1861) opäť ožila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myšlienka založiť </a:t>
            </a:r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Maticu slovenskú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pPr lvl="1"/>
            <a:r>
              <a:rPr lang="sk-SK" sz="2400" dirty="0" smtClean="0">
                <a:latin typeface="Arial" pitchFamily="34" charset="0"/>
                <a:cs typeface="Arial" pitchFamily="34" charset="0"/>
              </a:rPr>
              <a:t>Vytvoril sa </a:t>
            </a:r>
            <a:r>
              <a:rPr lang="sk-SK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dočasný výbor </a:t>
            </a:r>
            <a:r>
              <a:rPr lang="sk-SK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Matice slovenskej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sk-SK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ešte v r. 1861 predložil uhorskému miestodržiteľstvu stanovy Matice slovenskej</a:t>
            </a:r>
            <a:r>
              <a:rPr lang="sk-SK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... </a:t>
            </a:r>
            <a:endParaRPr lang="sk-SK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 descr="Logá MS – Matica slovenská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7950" y="0"/>
            <a:ext cx="2786050" cy="360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Zbierka na Maticu slovenskú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158" y="1928802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Na Slovensku sa začala </a:t>
            </a:r>
            <a:r>
              <a:rPr lang="sk-SK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veľká národná zbierka na Maticu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...=&gt;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medzi národne uvedomelými Slovákmi takmer neboli bohatí ľudia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Matičný fond sa zbieral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doslova </a:t>
            </a:r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 grošoch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1506" name="Picture 2" descr="História Matice slovenskej | Dom Matice slovenskej Prievidz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7898" y="4604416"/>
            <a:ext cx="3186102" cy="2253584"/>
          </a:xfrm>
          <a:prstGeom prst="rect">
            <a:avLst/>
          </a:prstGeom>
          <a:noFill/>
        </p:spPr>
      </p:pic>
      <p:sp>
        <p:nvSpPr>
          <p:cNvPr id="5" name="Šípka dolu 4"/>
          <p:cNvSpPr/>
          <p:nvPr/>
        </p:nvSpPr>
        <p:spPr>
          <a:xfrm>
            <a:off x="2500298" y="4786322"/>
            <a:ext cx="1000132" cy="6429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/>
          <p:cNvSpPr txBox="1"/>
          <p:nvPr/>
        </p:nvSpPr>
        <p:spPr>
          <a:xfrm>
            <a:off x="1000100" y="5500702"/>
            <a:ext cx="3911648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Za dva roky sa nazbieralo cca</a:t>
            </a:r>
          </a:p>
          <a:p>
            <a:pPr algn="ctr"/>
            <a:r>
              <a:rPr lang="sk-SK" b="1" dirty="0" smtClean="0"/>
              <a:t>50 000 zlatých </a:t>
            </a:r>
            <a:r>
              <a:rPr lang="sk-SK" dirty="0" smtClean="0"/>
              <a:t>= </a:t>
            </a:r>
            <a:r>
              <a:rPr lang="sk-SK" b="1" dirty="0" smtClean="0"/>
              <a:t>dobrý základ pre</a:t>
            </a:r>
          </a:p>
          <a:p>
            <a:pPr algn="ctr"/>
            <a:r>
              <a:rPr lang="sk-SK" b="1" dirty="0"/>
              <a:t>j</a:t>
            </a:r>
            <a:r>
              <a:rPr lang="sk-SK" b="1" dirty="0" smtClean="0"/>
              <a:t>ej činnosť</a:t>
            </a:r>
            <a:endParaRPr lang="sk-SK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err="1" smtClean="0"/>
              <a:t>Cyrilo</a:t>
            </a:r>
            <a:r>
              <a:rPr lang="sk-SK" dirty="0" smtClean="0"/>
              <a:t> – Metodská tradícia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2071678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Roku 1863 sa na Slovensku konali oslavy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tisícročného jubilea príchodu </a:t>
            </a:r>
            <a:r>
              <a:rPr lang="sk-SK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Konštantína a Metoda na Veľkú Moravu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oslavy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boli </a:t>
            </a:r>
            <a:r>
              <a:rPr lang="sk-SK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manifestáciou slovenského národného vedomia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a sebavedomia...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 descr="Cyril a Metod – Wikipéd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48500" y="1"/>
            <a:ext cx="2095500" cy="2571744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928662" y="5572140"/>
            <a:ext cx="5253361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Prečo sa zakladatelia Matice slovenskej hlásili</a:t>
            </a:r>
          </a:p>
          <a:p>
            <a:pPr algn="ctr"/>
            <a:r>
              <a:rPr lang="sk-SK" dirty="0" smtClean="0"/>
              <a:t>k odkazu Konštantína a Metoda?</a:t>
            </a:r>
            <a:endParaRPr lang="sk-SK" dirty="0"/>
          </a:p>
        </p:txBody>
      </p:sp>
      <p:pic>
        <p:nvPicPr>
          <p:cNvPr id="6" name="Obrázok 5" descr="obazni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5429264"/>
            <a:ext cx="531494" cy="85279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Založenie Matice slovenskej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2000240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Vyvrcholením osláv bolo </a:t>
            </a:r>
            <a:r>
              <a:rPr lang="sk-SK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založenie Matice slovenskej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4. augusta 1863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v </a:t>
            </a:r>
            <a:r>
              <a:rPr lang="sk-SK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Turčianskom Sv. Martine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2530" name="Picture 2" descr="Matica slovenská - O ško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28" y="4730801"/>
            <a:ext cx="3276572" cy="21271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Úloha a ciele Matice slovenskej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2071678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Jednou </a:t>
            </a:r>
            <a:r>
              <a:rPr lang="sk-SK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z popredných úloh </a:t>
            </a:r>
            <a:r>
              <a:rPr lang="sk-SK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Matice slovenskej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bolo budovať a </a:t>
            </a:r>
            <a:r>
              <a:rPr lang="sk-SK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dvíhať národné vedomie ľudu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...ale podporovala aj umenie, vedu, kultúru a literatúru...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4578" name="Picture 2" descr="Štefan Moyz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791080"/>
            <a:ext cx="1929524" cy="2066920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1928794" y="6211669"/>
            <a:ext cx="3179075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Štefan </a:t>
            </a:r>
            <a:r>
              <a:rPr lang="sk-SK" b="1" dirty="0" err="1" smtClean="0"/>
              <a:t>Moyses</a:t>
            </a:r>
            <a:r>
              <a:rPr lang="sk-SK" b="1" dirty="0" smtClean="0"/>
              <a:t> </a:t>
            </a:r>
            <a:r>
              <a:rPr lang="sk-SK" dirty="0" smtClean="0"/>
              <a:t>– predseda </a:t>
            </a:r>
          </a:p>
          <a:p>
            <a:r>
              <a:rPr lang="sk-SK" dirty="0" smtClean="0"/>
              <a:t>Matice slovenskej</a:t>
            </a:r>
            <a:endParaRPr lang="sk-SK" dirty="0"/>
          </a:p>
        </p:txBody>
      </p:sp>
      <p:pic>
        <p:nvPicPr>
          <p:cNvPr id="24580" name="Picture 4" descr="Karol Kuzmán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768" y="4857760"/>
            <a:ext cx="2000232" cy="2000240"/>
          </a:xfrm>
          <a:prstGeom prst="rect">
            <a:avLst/>
          </a:prstGeom>
          <a:noFill/>
        </p:spPr>
      </p:pic>
      <p:sp>
        <p:nvSpPr>
          <p:cNvPr id="7" name="BlokTextu 6"/>
          <p:cNvSpPr txBox="1"/>
          <p:nvPr/>
        </p:nvSpPr>
        <p:spPr>
          <a:xfrm>
            <a:off x="3500430" y="4857760"/>
            <a:ext cx="3623108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Karol </a:t>
            </a:r>
            <a:r>
              <a:rPr lang="sk-SK" b="1" dirty="0" err="1" smtClean="0"/>
              <a:t>Kuzmány</a:t>
            </a:r>
            <a:r>
              <a:rPr lang="sk-SK" b="1" dirty="0" smtClean="0"/>
              <a:t> </a:t>
            </a:r>
            <a:r>
              <a:rPr lang="sk-SK" dirty="0" smtClean="0"/>
              <a:t>– podpredseda</a:t>
            </a:r>
          </a:p>
          <a:p>
            <a:r>
              <a:rPr lang="sk-SK" dirty="0" smtClean="0"/>
              <a:t>Matice slovenskej</a:t>
            </a:r>
            <a:endParaRPr lang="sk-SK" dirty="0"/>
          </a:p>
        </p:txBody>
      </p:sp>
      <p:sp>
        <p:nvSpPr>
          <p:cNvPr id="8" name="BlokTextu 7"/>
          <p:cNvSpPr txBox="1"/>
          <p:nvPr/>
        </p:nvSpPr>
        <p:spPr>
          <a:xfrm>
            <a:off x="1928794" y="5857892"/>
            <a:ext cx="894797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katolík</a:t>
            </a:r>
            <a:endParaRPr lang="sk-SK" dirty="0"/>
          </a:p>
        </p:txBody>
      </p:sp>
      <p:sp>
        <p:nvSpPr>
          <p:cNvPr id="9" name="BlokTextu 8"/>
          <p:cNvSpPr txBox="1"/>
          <p:nvPr/>
        </p:nvSpPr>
        <p:spPr>
          <a:xfrm>
            <a:off x="6000760" y="5500702"/>
            <a:ext cx="1167307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evanjelik</a:t>
            </a:r>
            <a:endParaRPr lang="sk-SK" dirty="0"/>
          </a:p>
        </p:txBody>
      </p:sp>
      <p:sp>
        <p:nvSpPr>
          <p:cNvPr id="10" name="BlokTextu 9"/>
          <p:cNvSpPr txBox="1"/>
          <p:nvPr/>
        </p:nvSpPr>
        <p:spPr>
          <a:xfrm>
            <a:off x="1142976" y="1714488"/>
            <a:ext cx="4918334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err="1" smtClean="0"/>
              <a:t>Kuzmány</a:t>
            </a:r>
            <a:r>
              <a:rPr lang="sk-SK" b="1" dirty="0" smtClean="0"/>
              <a:t> spolu s </a:t>
            </a:r>
            <a:r>
              <a:rPr lang="sk-SK" b="1" dirty="0" err="1" smtClean="0"/>
              <a:t>Moysesom</a:t>
            </a:r>
            <a:r>
              <a:rPr lang="sk-SK" b="1" dirty="0" smtClean="0"/>
              <a:t> symbolizovali</a:t>
            </a:r>
          </a:p>
          <a:p>
            <a:r>
              <a:rPr lang="sk-SK" b="1" dirty="0" smtClean="0"/>
              <a:t>spoluprácu </a:t>
            </a:r>
            <a:r>
              <a:rPr lang="sk-SK" dirty="0" smtClean="0"/>
              <a:t>medzi </a:t>
            </a:r>
            <a:r>
              <a:rPr lang="sk-SK" b="1" dirty="0" smtClean="0"/>
              <a:t>katolíkmi a evanjelikmi </a:t>
            </a:r>
            <a:endParaRPr lang="sk-SK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Zjednocovanie slovenského hnutia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2071678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Popri prijatí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štúrovskej slovenčiny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je </a:t>
            </a:r>
            <a:r>
              <a:rPr lang="sk-SK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založenie a činnosť </a:t>
            </a:r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Matice slovenskej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ďalším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významným prejavom </a:t>
            </a:r>
            <a:r>
              <a:rPr lang="sk-SK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zjednocovania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SLOVENSKÉHO NÁRODNÉHO HNUTIA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Zborovna.sk – portál pre učiteľov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8" y="4467510"/>
            <a:ext cx="4038592" cy="23904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42910" y="1857364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Matica slovenská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podnietila </a:t>
            </a:r>
            <a:r>
              <a:rPr lang="sk-SK" sz="26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rozvoj </a:t>
            </a:r>
            <a:r>
              <a:rPr lang="sk-SK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slovenskej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národnej </a:t>
            </a:r>
            <a:r>
              <a:rPr lang="sk-SK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kultúry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sk-SK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umenia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sk-SK" sz="2600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osvety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pPr lvl="1"/>
            <a:r>
              <a:rPr lang="sk-SK" sz="2400" dirty="0" smtClean="0">
                <a:latin typeface="Arial" pitchFamily="34" charset="0"/>
                <a:cs typeface="Arial" pitchFamily="34" charset="0"/>
              </a:rPr>
              <a:t>Matičné obdobie netrvalo dlho, iba 12 rokov =&gt; potom uhorská vrchnosť činnosť Matice slovenskej zakázala</a:t>
            </a:r>
            <a:endParaRPr lang="sk-SK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ív1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Motív1</Template>
  <TotalTime>279</TotalTime>
  <Words>245</Words>
  <Application>Microsoft Office PowerPoint</Application>
  <PresentationFormat>Prezentácia na obrazovke (4:3)</PresentationFormat>
  <Paragraphs>28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Motív1</vt:lpstr>
      <vt:lpstr>Matica Slovenská</vt:lpstr>
      <vt:lpstr>Prezentácia programu PowerPoint</vt:lpstr>
      <vt:lpstr>Zbierka na Maticu slovenskú</vt:lpstr>
      <vt:lpstr>Cyrilo – Metodská tradícia</vt:lpstr>
      <vt:lpstr>Založenie Matice slovenskej</vt:lpstr>
      <vt:lpstr>Úloha a ciele Matice slovenskej</vt:lpstr>
      <vt:lpstr>Zjednocovanie slovenského hnutia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Matica Slovenská</dc:title>
  <dc:creator>Branislav Benčič</dc:creator>
  <cp:lastModifiedBy>Windows-felhasználó</cp:lastModifiedBy>
  <cp:revision>40</cp:revision>
  <dcterms:created xsi:type="dcterms:W3CDTF">2020-05-23T16:53:57Z</dcterms:created>
  <dcterms:modified xsi:type="dcterms:W3CDTF">2024-01-22T09:41:28Z</dcterms:modified>
</cp:coreProperties>
</file>