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15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bg>
      <p:bgRef idx="1002">
        <a:schemeClr val="bg2"/>
      </p:bgRef>
    </p:bg>
    <p:spTree>
      <p:nvGrpSpPr>
        <p:cNvPr id="1" name=""/>
        <p:cNvGrpSpPr/>
        <p:nvPr/>
      </p:nvGrpSpPr>
      <p:grpSpPr>
        <a:xfrm>
          <a:off x="0" y="0"/>
          <a:ext cx="0" cy="0"/>
          <a:chOff x="0" y="0"/>
          <a:chExt cx="0" cy="0"/>
        </a:xfrm>
      </p:grpSpPr>
      <p:sp>
        <p:nvSpPr>
          <p:cNvPr id="7" name="Voľná forma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Voľná forma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Nadpis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sk-SK" smtClean="0"/>
              <a:t>Kliknite sem a upravte štýl predlohy nadpisov.</a:t>
            </a:r>
            <a:endParaRPr kumimoji="0" lang="en-US"/>
          </a:p>
        </p:txBody>
      </p:sp>
      <p:sp>
        <p:nvSpPr>
          <p:cNvPr id="17" name="Podnadpis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sk-SK" smtClean="0"/>
              <a:t>Kliknite sem a upravte štýl predlohy podnadpisov.</a:t>
            </a:r>
            <a:endParaRPr kumimoji="0" lang="en-US"/>
          </a:p>
        </p:txBody>
      </p:sp>
      <p:sp>
        <p:nvSpPr>
          <p:cNvPr id="30" name="Zástupný symbol dátumu 29"/>
          <p:cNvSpPr>
            <a:spLocks noGrp="1"/>
          </p:cNvSpPr>
          <p:nvPr>
            <p:ph type="dt" sz="half" idx="10"/>
          </p:nvPr>
        </p:nvSpPr>
        <p:spPr/>
        <p:txBody>
          <a:bodyPr/>
          <a:lstStyle/>
          <a:p>
            <a:fld id="{6A812B65-9A1B-42FF-8DDA-365A2B0950AF}" type="datetimeFigureOut">
              <a:rPr lang="sk-SK" smtClean="0"/>
              <a:pPr/>
              <a:t>3. 10. 2023</a:t>
            </a:fld>
            <a:endParaRPr lang="sk-SK"/>
          </a:p>
        </p:txBody>
      </p:sp>
      <p:sp>
        <p:nvSpPr>
          <p:cNvPr id="19" name="Zástupný symbol päty 18"/>
          <p:cNvSpPr>
            <a:spLocks noGrp="1"/>
          </p:cNvSpPr>
          <p:nvPr>
            <p:ph type="ftr" sz="quarter" idx="11"/>
          </p:nvPr>
        </p:nvSpPr>
        <p:spPr/>
        <p:txBody>
          <a:bodyPr/>
          <a:lstStyle/>
          <a:p>
            <a:endParaRPr lang="sk-SK"/>
          </a:p>
        </p:txBody>
      </p:sp>
      <p:sp>
        <p:nvSpPr>
          <p:cNvPr id="27" name="Zástupný symbol čísla snímky 26"/>
          <p:cNvSpPr>
            <a:spLocks noGrp="1"/>
          </p:cNvSpPr>
          <p:nvPr>
            <p:ph type="sldNum" sz="quarter" idx="12"/>
          </p:nvPr>
        </p:nvSpPr>
        <p:spPr/>
        <p:txBody>
          <a:bodyPr/>
          <a:lstStyle/>
          <a:p>
            <a:fld id="{D6463108-0728-4F2C-A3A7-356034624A9C}" type="slidenum">
              <a:rPr lang="sk-SK" smtClean="0"/>
              <a:pPr/>
              <a:t>‹#›</a:t>
            </a:fld>
            <a:endParaRPr lang="sk-SK"/>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6A812B65-9A1B-42FF-8DDA-365A2B0950AF}" type="datetimeFigureOut">
              <a:rPr lang="sk-SK" smtClean="0"/>
              <a:pPr/>
              <a:t>3. 10. 2023</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74638"/>
            <a:ext cx="2057400" cy="5851525"/>
          </a:xfrm>
        </p:spPr>
        <p:txBody>
          <a:bodyPr vert="eaVert"/>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a:xfrm>
            <a:off x="457200" y="274638"/>
            <a:ext cx="6019800" cy="5851525"/>
          </a:xfrm>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6A812B65-9A1B-42FF-8DDA-365A2B0950AF}" type="datetimeFigureOut">
              <a:rPr lang="sk-SK" smtClean="0"/>
              <a:pPr/>
              <a:t>3. 10. 2023</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lgn="l">
              <a:defRPr/>
            </a:lvl1pPr>
          </a:lstStyle>
          <a:p>
            <a:r>
              <a:rPr kumimoji="0" lang="sk-SK" smtClean="0"/>
              <a:t>Kliknite sem a upravte štýl predlohy nadpisov.</a:t>
            </a:r>
            <a:endParaRPr kumimoji="0" lang="en-US"/>
          </a:p>
        </p:txBody>
      </p:sp>
      <p:sp>
        <p:nvSpPr>
          <p:cNvPr id="3" name="Zástupný symbol obsahu 2"/>
          <p:cNvSpPr>
            <a:spLocks noGrp="1"/>
          </p:cNvSpPr>
          <p:nvPr>
            <p:ph idx="1"/>
          </p:nvPr>
        </p:nvSpPr>
        <p:spPr/>
        <p:txBody>
          <a:body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6A812B65-9A1B-42FF-8DDA-365A2B0950AF}" type="datetimeFigureOut">
              <a:rPr lang="sk-SK" smtClean="0"/>
              <a:pPr/>
              <a:t>3. 10. 2023</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bg>
      <p:bgRef idx="1002">
        <a:schemeClr val="bg2"/>
      </p:bgRef>
    </p:bg>
    <p:spTree>
      <p:nvGrpSpPr>
        <p:cNvPr id="1" name=""/>
        <p:cNvGrpSpPr/>
        <p:nvPr/>
      </p:nvGrpSpPr>
      <p:grpSpPr>
        <a:xfrm>
          <a:off x="0" y="0"/>
          <a:ext cx="0" cy="0"/>
          <a:chOff x="0" y="0"/>
          <a:chExt cx="0" cy="0"/>
        </a:xfrm>
      </p:grpSpPr>
      <p:sp>
        <p:nvSpPr>
          <p:cNvPr id="7" name="Voľná forma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Voľná forma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Nadpis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sk-SK" smtClean="0"/>
              <a:t>Kliknite sem a upravte štýly predlohy textu.</a:t>
            </a:r>
          </a:p>
        </p:txBody>
      </p:sp>
      <p:sp>
        <p:nvSpPr>
          <p:cNvPr id="4" name="Zástupný symbol dátumu 3"/>
          <p:cNvSpPr>
            <a:spLocks noGrp="1"/>
          </p:cNvSpPr>
          <p:nvPr>
            <p:ph type="dt" sz="half" idx="10"/>
          </p:nvPr>
        </p:nvSpPr>
        <p:spPr/>
        <p:txBody>
          <a:bodyPr/>
          <a:lstStyle/>
          <a:p>
            <a:fld id="{6A812B65-9A1B-42FF-8DDA-365A2B0950AF}" type="datetimeFigureOut">
              <a:rPr lang="sk-SK" smtClean="0"/>
              <a:pPr/>
              <a:t>3. 10. 2023</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7467600" cy="1143000"/>
          </a:xfrm>
        </p:spPr>
        <p:txBody>
          <a:bodyPr/>
          <a:lstStyle/>
          <a:p>
            <a:r>
              <a:rPr kumimoji="0" lang="sk-SK" smtClean="0"/>
              <a:t>Kliknite sem a upravte štýl predlohy nadpisov.</a:t>
            </a:r>
            <a:endParaRPr kumimoji="0" lang="en-US"/>
          </a:p>
        </p:txBody>
      </p:sp>
      <p:sp>
        <p:nvSpPr>
          <p:cNvPr id="3" name="Zástupný symbol obsahu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p>
            <a:fld id="{6A812B65-9A1B-42FF-8DDA-365A2B0950AF}" type="datetimeFigureOut">
              <a:rPr lang="sk-SK" smtClean="0"/>
              <a:pPr/>
              <a:t>3. 10. 2023</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8229600" cy="1143000"/>
          </a:xfrm>
        </p:spPr>
        <p:txBody>
          <a:bodyPr anchor="ctr"/>
          <a:lstStyle>
            <a:lvl1pPr>
              <a:defRPr/>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Kliknite sem a upravte štýly predlohy textu.</a:t>
            </a:r>
          </a:p>
        </p:txBody>
      </p:sp>
      <p:sp>
        <p:nvSpPr>
          <p:cNvPr id="4" name="Zástupný symbol textu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Kliknite sem a upravte štýly predlohy textu.</a:t>
            </a:r>
          </a:p>
        </p:txBody>
      </p:sp>
      <p:sp>
        <p:nvSpPr>
          <p:cNvPr id="5" name="Zástupný symbol obsahu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Zástupný symbol obsahu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0"/>
          </p:nvPr>
        </p:nvSpPr>
        <p:spPr/>
        <p:txBody>
          <a:bodyPr/>
          <a:lstStyle/>
          <a:p>
            <a:fld id="{6A812B65-9A1B-42FF-8DDA-365A2B0950AF}" type="datetimeFigureOut">
              <a:rPr lang="sk-SK" smtClean="0"/>
              <a:pPr/>
              <a:t>3. 10. 2023</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320"/>
            <a:ext cx="7470648" cy="1143000"/>
          </a:xfrm>
        </p:spPr>
        <p:txBody>
          <a:bodyPr anchor="ctr"/>
          <a:lstStyle>
            <a:lvl1pPr algn="l">
              <a:defRPr sz="4600"/>
            </a:lvl1pPr>
          </a:lstStyle>
          <a:p>
            <a:r>
              <a:rPr kumimoji="0" lang="sk-SK" smtClean="0"/>
              <a:t>Kliknite sem a upravte štýl predlohy nadpisov.</a:t>
            </a:r>
            <a:endParaRPr kumimoji="0" lang="en-US"/>
          </a:p>
        </p:txBody>
      </p:sp>
      <p:sp>
        <p:nvSpPr>
          <p:cNvPr id="7" name="Zástupný symbol dátumu 6"/>
          <p:cNvSpPr>
            <a:spLocks noGrp="1"/>
          </p:cNvSpPr>
          <p:nvPr>
            <p:ph type="dt" sz="half" idx="10"/>
          </p:nvPr>
        </p:nvSpPr>
        <p:spPr/>
        <p:txBody>
          <a:bodyPr/>
          <a:lstStyle/>
          <a:p>
            <a:fld id="{6A812B65-9A1B-42FF-8DDA-365A2B0950AF}" type="datetimeFigureOut">
              <a:rPr lang="sk-SK" smtClean="0"/>
              <a:pPr/>
              <a:t>3. 10. 2023</a:t>
            </a:fld>
            <a:endParaRPr lang="sk-SK"/>
          </a:p>
        </p:txBody>
      </p:sp>
      <p:sp>
        <p:nvSpPr>
          <p:cNvPr id="8" name="Zástupný symbol čísla snímky 7"/>
          <p:cNvSpPr>
            <a:spLocks noGrp="1"/>
          </p:cNvSpPr>
          <p:nvPr>
            <p:ph type="sldNum" sz="quarter" idx="11"/>
          </p:nvPr>
        </p:nvSpPr>
        <p:spPr/>
        <p:txBody>
          <a:bodyPr/>
          <a:lstStyle/>
          <a:p>
            <a:fld id="{D6463108-0728-4F2C-A3A7-356034624A9C}" type="slidenum">
              <a:rPr lang="sk-SK" smtClean="0"/>
              <a:pPr/>
              <a:t>‹#›</a:t>
            </a:fld>
            <a:endParaRPr lang="sk-SK"/>
          </a:p>
        </p:txBody>
      </p:sp>
      <p:sp>
        <p:nvSpPr>
          <p:cNvPr id="9" name="Zástupný symbol päty 8"/>
          <p:cNvSpPr>
            <a:spLocks noGrp="1"/>
          </p:cNvSpPr>
          <p:nvPr>
            <p:ph type="ftr" sz="quarter" idx="12"/>
          </p:nvPr>
        </p:nvSpPr>
        <p:spPr/>
        <p:txBody>
          <a:bodyPr/>
          <a:lstStyle/>
          <a:p>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6A812B65-9A1B-42FF-8DDA-365A2B0950AF}" type="datetimeFigureOut">
              <a:rPr lang="sk-SK" smtClean="0"/>
              <a:pPr/>
              <a:t>3. 10. 2023</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sk-SK" smtClean="0"/>
              <a:t>Kliknite sem a upravte štýl predlohy nadpisov.</a:t>
            </a:r>
            <a:endParaRPr kumimoji="0" lang="en-US"/>
          </a:p>
        </p:txBody>
      </p:sp>
      <p:sp>
        <p:nvSpPr>
          <p:cNvPr id="3" name="Zástupný symbol textu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sk-SK" smtClean="0"/>
              <a:t>Kliknite sem a upravte štýly predlohy textu.</a:t>
            </a:r>
          </a:p>
        </p:txBody>
      </p:sp>
      <p:sp>
        <p:nvSpPr>
          <p:cNvPr id="4" name="Zástupný symbol obsahu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p>
            <a:fld id="{6A812B65-9A1B-42FF-8DDA-365A2B0950AF}" type="datetimeFigureOut">
              <a:rPr lang="sk-SK" smtClean="0"/>
              <a:pPr/>
              <a:t>3. 10. 2023</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a:xfrm>
            <a:off x="8156448" y="6422064"/>
            <a:ext cx="762000" cy="365125"/>
          </a:xfrm>
        </p:spPr>
        <p:txBody>
          <a:bodyPr/>
          <a:lstStyle/>
          <a:p>
            <a:fld id="{D6463108-0728-4F2C-A3A7-356034624A9C}"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sk-SK" smtClean="0"/>
              <a:t>Kliknite sem a upravte štýl predlohy nadpisov.</a:t>
            </a:r>
            <a:endParaRPr kumimoji="0" lang="en-US"/>
          </a:p>
        </p:txBody>
      </p:sp>
      <p:sp>
        <p:nvSpPr>
          <p:cNvPr id="3" name="Zástupný symbol obrázka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sk-SK" smtClean="0"/>
              <a:t>Ak chcete pridať obrázok, kliknite na ikonu</a:t>
            </a:r>
            <a:endParaRPr kumimoji="0" lang="en-US" dirty="0"/>
          </a:p>
        </p:txBody>
      </p:sp>
      <p:sp>
        <p:nvSpPr>
          <p:cNvPr id="4" name="Zástupný symbol textu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sk-SK" smtClean="0"/>
              <a:t>Kliknite sem a upravte štýly predlohy textu.</a:t>
            </a:r>
          </a:p>
        </p:txBody>
      </p:sp>
      <p:sp>
        <p:nvSpPr>
          <p:cNvPr id="5" name="Zástupný symbol dátumu 4"/>
          <p:cNvSpPr>
            <a:spLocks noGrp="1"/>
          </p:cNvSpPr>
          <p:nvPr>
            <p:ph type="dt" sz="half" idx="10"/>
          </p:nvPr>
        </p:nvSpPr>
        <p:spPr>
          <a:xfrm>
            <a:off x="457200" y="6422064"/>
            <a:ext cx="2133600" cy="365125"/>
          </a:xfrm>
        </p:spPr>
        <p:txBody>
          <a:bodyPr/>
          <a:lstStyle/>
          <a:p>
            <a:fld id="{6A812B65-9A1B-42FF-8DDA-365A2B0950AF}" type="datetimeFigureOut">
              <a:rPr lang="sk-SK" smtClean="0"/>
              <a:pPr/>
              <a:t>3. 10. 2023</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Voľná forma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Voľná forma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Zástupný symbol nadpisu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sk-SK" smtClean="0"/>
              <a:t>Kliknite sem a upravte štýl predlohy nadpisov.</a:t>
            </a:r>
            <a:endParaRPr kumimoji="0" lang="en-US"/>
          </a:p>
        </p:txBody>
      </p:sp>
      <p:sp>
        <p:nvSpPr>
          <p:cNvPr id="30" name="Zástupný symbol textu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sk-SK" smtClean="0"/>
              <a:t>Kliknite sem a upravte štýly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0" name="Zástupný symbol dátumu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6A812B65-9A1B-42FF-8DDA-365A2B0950AF}" type="datetimeFigureOut">
              <a:rPr lang="sk-SK" smtClean="0"/>
              <a:pPr/>
              <a:t>3. 10. 2023</a:t>
            </a:fld>
            <a:endParaRPr lang="sk-SK"/>
          </a:p>
        </p:txBody>
      </p:sp>
      <p:sp>
        <p:nvSpPr>
          <p:cNvPr id="22" name="Zástupný symbol päty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sk-SK"/>
          </a:p>
        </p:txBody>
      </p:sp>
      <p:sp>
        <p:nvSpPr>
          <p:cNvPr id="18" name="Zástupný symbol čísla snímky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6463108-0728-4F2C-A3A7-356034624A9C}" type="slidenum">
              <a:rPr lang="sk-SK" smtClean="0"/>
              <a:pPr/>
              <a:t>‹#›</a:t>
            </a:fld>
            <a:endParaRPr lang="sk-SK"/>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ergia.dennikn.sk/fotogaleria/zemny-plyn-a-ropa/v-obrazoch-pribeh-rafinerie-apollo/10148/" TargetMode="External"/><Relationship Id="rId2" Type="http://schemas.openxmlformats.org/officeDocument/2006/relationships/hyperlink" Target="http://www.teraz.sk/regiony/nalet-apolka-1944-bratislava-nivy-apollo/88144-clanok.html" TargetMode="External"/><Relationship Id="rId1" Type="http://schemas.openxmlformats.org/officeDocument/2006/relationships/slideLayout" Target="../slideLayouts/slideLayout2.xml"/><Relationship Id="rId4" Type="http://schemas.openxmlformats.org/officeDocument/2006/relationships/hyperlink" Target="http://www.engineering.sk/clanky2/stroje-a-technologie/2594-120-rokov-rafinerie-apollo"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457200" y="1295400"/>
            <a:ext cx="6096001" cy="1731959"/>
          </a:xfrm>
        </p:spPr>
        <p:txBody>
          <a:bodyPr/>
          <a:lstStyle/>
          <a:p>
            <a:pPr algn="ctr"/>
            <a:r>
              <a:rPr lang="sk-SK" dirty="0" smtClean="0"/>
              <a:t>Rafinéria nafty </a:t>
            </a:r>
            <a:br>
              <a:rPr lang="sk-SK" dirty="0" smtClean="0"/>
            </a:br>
            <a:r>
              <a:rPr lang="sk-SK" dirty="0" smtClean="0"/>
              <a:t>APOLLO</a:t>
            </a:r>
            <a:endParaRPr lang="sk-SK" dirty="0"/>
          </a:p>
        </p:txBody>
      </p:sp>
      <p:sp>
        <p:nvSpPr>
          <p:cNvPr id="3" name="Podnadpis 2"/>
          <p:cNvSpPr>
            <a:spLocks noGrp="1"/>
          </p:cNvSpPr>
          <p:nvPr>
            <p:ph type="subTitle" idx="1"/>
          </p:nvPr>
        </p:nvSpPr>
        <p:spPr>
          <a:xfrm>
            <a:off x="0" y="5867400"/>
            <a:ext cx="3712698" cy="478012"/>
          </a:xfrm>
        </p:spPr>
        <p:txBody>
          <a:bodyPr>
            <a:normAutofit/>
          </a:bodyPr>
          <a:lstStyle/>
          <a:p>
            <a:endParaRPr lang="sk-SK" sz="2400"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nodePh="1">
                                  <p:stCondLst>
                                    <p:cond delay="0"/>
                                  </p:stCondLst>
                                  <p:endCondLst>
                                    <p:cond evt="begin" delay="0">
                                      <p:tn val="10"/>
                                    </p:cond>
                                  </p:end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0" y="0"/>
            <a:ext cx="5638800" cy="6629400"/>
          </a:xfrm>
        </p:spPr>
        <p:txBody>
          <a:bodyPr>
            <a:noAutofit/>
          </a:bodyPr>
          <a:lstStyle/>
          <a:p>
            <a:r>
              <a:rPr lang="sk-SK" sz="2400" dirty="0" err="1" smtClean="0"/>
              <a:t>Apollo</a:t>
            </a:r>
            <a:r>
              <a:rPr lang="sk-SK" sz="2400" dirty="0" smtClean="0"/>
              <a:t> bola akciová spoločnosť, ktorá v roku 1896 uviedla v Bratislave do prevádzky rafinériu </a:t>
            </a:r>
            <a:r>
              <a:rPr lang="sk-SK" sz="2400" dirty="0" err="1" smtClean="0"/>
              <a:t>Apollo</a:t>
            </a:r>
            <a:r>
              <a:rPr lang="sk-SK" sz="2400" dirty="0" smtClean="0"/>
              <a:t> (</a:t>
            </a:r>
            <a:r>
              <a:rPr lang="sk-SK" sz="2400" dirty="0" err="1" smtClean="0"/>
              <a:t>Apolku</a:t>
            </a:r>
            <a:r>
              <a:rPr lang="sk-SK" sz="2400" dirty="0" smtClean="0"/>
              <a:t>). Rafinovali sa v nej minerálne oleje a vyrábal sa benzín, petrolej, parafín, sviečky, vazelíny, asfalt, dokonca aj umelý ľad. Počas druhej svetovej vojny ju mali pod kontrolou Nemci. Pre výrobu pohonných hmôt pre nemecké vojská bola zmodernizovaná rafinácia motorovej nafty a olejov, vybudovali sa ďalšie rozsiahle objekty, najmä zimný prístav pri Dunaji a ďalšie zásobníky ropy.</a:t>
            </a:r>
            <a:br>
              <a:rPr lang="sk-SK" sz="2400" dirty="0" smtClean="0"/>
            </a:br>
            <a:endParaRPr lang="sk-SK" sz="2400" dirty="0"/>
          </a:p>
        </p:txBody>
      </p:sp>
      <p:pic>
        <p:nvPicPr>
          <p:cNvPr id="17410" name="Picture 2" descr="Výsledok vyhľadávania obrázkov pre dopyt apollo rafineria nafty"/>
          <p:cNvPicPr>
            <a:picLocks noChangeAspect="1" noChangeArrowheads="1"/>
          </p:cNvPicPr>
          <p:nvPr/>
        </p:nvPicPr>
        <p:blipFill>
          <a:blip r:embed="rId2" cstate="print"/>
          <a:srcRect/>
          <a:stretch>
            <a:fillRect/>
          </a:stretch>
        </p:blipFill>
        <p:spPr bwMode="auto">
          <a:xfrm>
            <a:off x="5486400" y="3886200"/>
            <a:ext cx="3657600" cy="2683765"/>
          </a:xfrm>
          <a:prstGeom prst="rect">
            <a:avLst/>
          </a:prstGeom>
          <a:ln>
            <a:noFill/>
          </a:ln>
          <a:effectLst>
            <a:outerShdw blurRad="292100" dist="139700" dir="2700000" algn="tl" rotWithShape="0">
              <a:srgbClr val="333333">
                <a:alpha val="65000"/>
              </a:srgbClr>
            </a:outerShdw>
          </a:effectLst>
        </p:spPr>
      </p:pic>
      <p:pic>
        <p:nvPicPr>
          <p:cNvPr id="17412" name="Picture 4" descr="Výsledok vyhľadávania obrázkov pre dopyt apollo rafineria nafty"/>
          <p:cNvPicPr>
            <a:picLocks noChangeAspect="1" noChangeArrowheads="1"/>
          </p:cNvPicPr>
          <p:nvPr/>
        </p:nvPicPr>
        <p:blipFill>
          <a:blip r:embed="rId3" cstate="print"/>
          <a:srcRect/>
          <a:stretch>
            <a:fillRect/>
          </a:stretch>
        </p:blipFill>
        <p:spPr bwMode="auto">
          <a:xfrm>
            <a:off x="5562600" y="0"/>
            <a:ext cx="2819400" cy="368248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7412"/>
                                        </p:tgtEl>
                                        <p:attrNameLst>
                                          <p:attrName>style.visibility</p:attrName>
                                        </p:attrNameLst>
                                      </p:cBhvr>
                                      <p:to>
                                        <p:strVal val="visible"/>
                                      </p:to>
                                    </p:set>
                                    <p:anim to="" calcmode="lin" valueType="num">
                                      <p:cBhvr>
                                        <p:cTn id="12" dur="1" fill="hold"/>
                                        <p:tgtEl>
                                          <p:spTgt spid="17412"/>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7410"/>
                                        </p:tgtEl>
                                        <p:attrNameLst>
                                          <p:attrName>style.visibility</p:attrName>
                                        </p:attrNameLst>
                                      </p:cBhvr>
                                      <p:to>
                                        <p:strVal val="visible"/>
                                      </p:to>
                                    </p:set>
                                    <p:anim to="" calcmode="lin" valueType="num">
                                      <p:cBhvr>
                                        <p:cTn id="17" dur="1" fill="hold"/>
                                        <p:tgtEl>
                                          <p:spTgt spid="1741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0" y="381000"/>
            <a:ext cx="7467600" cy="4525963"/>
          </a:xfrm>
        </p:spPr>
        <p:txBody>
          <a:bodyPr>
            <a:normAutofit/>
          </a:bodyPr>
          <a:lstStyle/>
          <a:p>
            <a:r>
              <a:rPr lang="sk-SK" sz="2400" dirty="0" smtClean="0"/>
              <a:t>Rafinériu na ľavom brehu Dunaja za mestom zbombardovali vo viacerých vlnách 16. júna 1944 americké bombardéry. Zahynuli pritom zamestnanci </a:t>
            </a:r>
            <a:r>
              <a:rPr lang="sk-SK" sz="2400" dirty="0" err="1" smtClean="0"/>
              <a:t>Apolla</a:t>
            </a:r>
            <a:r>
              <a:rPr lang="sk-SK" sz="2400" dirty="0" smtClean="0"/>
              <a:t>, ktorým nepomohli ani kryty, do ktorých natiekla horiaca nafta. Obeťami boli aj ostatní obyvatelia mesta, pretože bomby zasiahli jeho obývané časti. Bombardovanie neprežilo 176 ľudí. Aj na ich počesť nesie piaty bratislavský most cez Dunaj názov most </a:t>
            </a:r>
            <a:r>
              <a:rPr lang="sk-SK" sz="2400" dirty="0" err="1" smtClean="0"/>
              <a:t>Apollo</a:t>
            </a:r>
            <a:r>
              <a:rPr lang="sk-SK" sz="2400" dirty="0" smtClean="0"/>
              <a:t>. Postavili ho v roku 2005.</a:t>
            </a:r>
            <a:endParaRPr lang="sk-SK" sz="2400" dirty="0"/>
          </a:p>
        </p:txBody>
      </p:sp>
      <p:pic>
        <p:nvPicPr>
          <p:cNvPr id="16386" name="Picture 2" descr="http://www1.teraz.sk/usercontent/photos/0/b/d/3-0bd4b87ad988d5bdf8a9f84255d1eb950f7974a3.jpg"/>
          <p:cNvPicPr>
            <a:picLocks noChangeAspect="1" noChangeArrowheads="1"/>
          </p:cNvPicPr>
          <p:nvPr/>
        </p:nvPicPr>
        <p:blipFill>
          <a:blip r:embed="rId2" cstate="print"/>
          <a:srcRect/>
          <a:stretch>
            <a:fillRect/>
          </a:stretch>
        </p:blipFill>
        <p:spPr bwMode="auto">
          <a:xfrm>
            <a:off x="5257800" y="3886200"/>
            <a:ext cx="3886200" cy="2576850"/>
          </a:xfrm>
          <a:prstGeom prst="rect">
            <a:avLst/>
          </a:prstGeom>
          <a:ln>
            <a:noFill/>
          </a:ln>
          <a:effectLst>
            <a:softEdge rad="112500"/>
          </a:effectLst>
        </p:spPr>
      </p:pic>
      <p:pic>
        <p:nvPicPr>
          <p:cNvPr id="16388" name="Picture 4" descr="Nálet na Apolku"/>
          <p:cNvPicPr>
            <a:picLocks noChangeAspect="1" noChangeArrowheads="1"/>
          </p:cNvPicPr>
          <p:nvPr/>
        </p:nvPicPr>
        <p:blipFill>
          <a:blip r:embed="rId3" cstate="print"/>
          <a:srcRect/>
          <a:stretch>
            <a:fillRect/>
          </a:stretch>
        </p:blipFill>
        <p:spPr bwMode="auto">
          <a:xfrm>
            <a:off x="1143000" y="4114800"/>
            <a:ext cx="3581400" cy="2401423"/>
          </a:xfrm>
          <a:prstGeom prst="rect">
            <a:avLst/>
          </a:prstGeom>
          <a:ln>
            <a:noFill/>
          </a:ln>
          <a:effectLst>
            <a:softEdge rad="112500"/>
          </a:effectLst>
        </p:spPr>
      </p:pic>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6388"/>
                                        </p:tgtEl>
                                        <p:attrNameLst>
                                          <p:attrName>style.visibility</p:attrName>
                                        </p:attrNameLst>
                                      </p:cBhvr>
                                      <p:to>
                                        <p:strVal val="visible"/>
                                      </p:to>
                                    </p:set>
                                    <p:anim to="" calcmode="lin" valueType="num">
                                      <p:cBhvr>
                                        <p:cTn id="12" dur="1" fill="hold"/>
                                        <p:tgtEl>
                                          <p:spTgt spid="16388"/>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6386"/>
                                        </p:tgtEl>
                                        <p:attrNameLst>
                                          <p:attrName>style.visibility</p:attrName>
                                        </p:attrNameLst>
                                      </p:cBhvr>
                                      <p:to>
                                        <p:strVal val="visible"/>
                                      </p:to>
                                    </p:set>
                                    <p:anim to="" calcmode="lin" valueType="num">
                                      <p:cBhvr>
                                        <p:cTn id="17" dur="1" fill="hold"/>
                                        <p:tgtEl>
                                          <p:spTgt spid="1638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0" y="0"/>
            <a:ext cx="5791200" cy="6858000"/>
          </a:xfrm>
        </p:spPr>
        <p:txBody>
          <a:bodyPr>
            <a:noAutofit/>
          </a:bodyPr>
          <a:lstStyle/>
          <a:p>
            <a:pPr>
              <a:buNone/>
            </a:pPr>
            <a:r>
              <a:rPr lang="sk-SK" sz="3200" dirty="0" smtClean="0"/>
              <a:t>        Nová lokalita za mestom</a:t>
            </a:r>
          </a:p>
          <a:p>
            <a:endParaRPr lang="sk-SK" sz="2400" dirty="0" smtClean="0"/>
          </a:p>
          <a:p>
            <a:r>
              <a:rPr lang="sk-SK" sz="2400" dirty="0" smtClean="0"/>
              <a:t>V roku 1946 boli pozostatky závodu </a:t>
            </a:r>
            <a:r>
              <a:rPr lang="sk-SK" sz="2400" dirty="0" err="1" smtClean="0"/>
              <a:t>Apollo</a:t>
            </a:r>
            <a:r>
              <a:rPr lang="sk-SK" sz="2400" dirty="0" smtClean="0"/>
              <a:t> znárodnené a začlenené do národného podniku Slovenské rafinérie minerálnych olejov, ktorý bol roku 1949 premenovaný na národný podnik Slovnaft. Rafinéria, pracovala ešte do roku 1963, potom sa presťahovala do novej lokality za mestom vo Vlčom hrdle.</a:t>
            </a:r>
            <a:br>
              <a:rPr lang="sk-SK" sz="2400" dirty="0" smtClean="0"/>
            </a:br>
            <a:r>
              <a:rPr lang="sk-SK" sz="2400" dirty="0" smtClean="0"/>
              <a:t>V máji 2005 sa v bratislavskom Primaciálnom paláci konala výstava fotografií rafinérie </a:t>
            </a:r>
            <a:r>
              <a:rPr lang="sk-SK" sz="2400" dirty="0" err="1" smtClean="0"/>
              <a:t>Apollo</a:t>
            </a:r>
            <a:r>
              <a:rPr lang="sk-SK" sz="2400" dirty="0" smtClean="0"/>
              <a:t> od zakladacej listiny až po tragický jún 1944.</a:t>
            </a:r>
            <a:endParaRPr lang="sk-SK" sz="2400" dirty="0"/>
          </a:p>
        </p:txBody>
      </p:sp>
      <p:pic>
        <p:nvPicPr>
          <p:cNvPr id="15362" name="Picture 2" descr="Výsledok vyhľadávania obrázkov pre dopyt apollo rafineria nafty"/>
          <p:cNvPicPr>
            <a:picLocks noChangeAspect="1" noChangeArrowheads="1"/>
          </p:cNvPicPr>
          <p:nvPr/>
        </p:nvPicPr>
        <p:blipFill>
          <a:blip r:embed="rId2" cstate="print"/>
          <a:srcRect/>
          <a:stretch>
            <a:fillRect/>
          </a:stretch>
        </p:blipFill>
        <p:spPr bwMode="auto">
          <a:xfrm>
            <a:off x="5638800" y="381000"/>
            <a:ext cx="3200400" cy="1965046"/>
          </a:xfrm>
          <a:prstGeom prst="rect">
            <a:avLst/>
          </a:prstGeom>
          <a:ln>
            <a:noFill/>
          </a:ln>
          <a:effectLst>
            <a:softEdge rad="112500"/>
          </a:effectLst>
        </p:spPr>
      </p:pic>
      <p:pic>
        <p:nvPicPr>
          <p:cNvPr id="15364" name="Picture 4" descr="Výsledok vyhľadávania obrázkov pre dopyt apollo rafineria nafty"/>
          <p:cNvPicPr>
            <a:picLocks noChangeAspect="1" noChangeArrowheads="1"/>
          </p:cNvPicPr>
          <p:nvPr/>
        </p:nvPicPr>
        <p:blipFill>
          <a:blip r:embed="rId3" cstate="print"/>
          <a:srcRect/>
          <a:stretch>
            <a:fillRect/>
          </a:stretch>
        </p:blipFill>
        <p:spPr bwMode="auto">
          <a:xfrm>
            <a:off x="5943600" y="2514600"/>
            <a:ext cx="2590800" cy="3919887"/>
          </a:xfrm>
          <a:prstGeom prst="rect">
            <a:avLst/>
          </a:prstGeom>
          <a:ln>
            <a:noFill/>
          </a:ln>
          <a:effectLst>
            <a:softEdge rad="112500"/>
          </a:effectLst>
        </p:spPr>
      </p:pic>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to="" calcmode="lin" valueType="num">
                                      <p:cBhvr>
                                        <p:cTn id="12" dur="1" fill="hold"/>
                                        <p:tgtEl>
                                          <p:spTgt spid="3">
                                            <p:txEl>
                                              <p:pRg st="2" end="2"/>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 to="" calcmode="lin" valueType="num">
                                      <p:cBhvr>
                                        <p:cTn id="17" dur="1" fill="hold"/>
                                        <p:tgtEl>
                                          <p:spTgt spid="15362"/>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15364"/>
                                        </p:tgtEl>
                                        <p:attrNameLst>
                                          <p:attrName>style.visibility</p:attrName>
                                        </p:attrNameLst>
                                      </p:cBhvr>
                                      <p:to>
                                        <p:strVal val="visible"/>
                                      </p:to>
                                    </p:set>
                                    <p:anim to="" calcmode="lin" valueType="num">
                                      <p:cBhvr>
                                        <p:cTn id="22" dur="1" fill="hold"/>
                                        <p:tgtEl>
                                          <p:spTgt spid="1536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0"/>
            <a:ext cx="7467600" cy="990600"/>
          </a:xfrm>
        </p:spPr>
        <p:txBody>
          <a:bodyPr/>
          <a:lstStyle/>
          <a:p>
            <a:pPr algn="ctr"/>
            <a:r>
              <a:rPr lang="sk-SK" dirty="0" smtClean="0"/>
              <a:t>Zdroje</a:t>
            </a:r>
            <a:endParaRPr lang="sk-SK" dirty="0"/>
          </a:p>
        </p:txBody>
      </p:sp>
      <p:sp>
        <p:nvSpPr>
          <p:cNvPr id="3" name="Zástupný symbol obsahu 2"/>
          <p:cNvSpPr>
            <a:spLocks noGrp="1"/>
          </p:cNvSpPr>
          <p:nvPr>
            <p:ph idx="1"/>
          </p:nvPr>
        </p:nvSpPr>
        <p:spPr>
          <a:xfrm>
            <a:off x="0" y="1447800"/>
            <a:ext cx="8229600" cy="4724400"/>
          </a:xfrm>
        </p:spPr>
        <p:txBody>
          <a:bodyPr>
            <a:normAutofit/>
          </a:bodyPr>
          <a:lstStyle/>
          <a:p>
            <a:r>
              <a:rPr lang="sk-SK" dirty="0" smtClean="0">
                <a:hlinkClick r:id="rId2"/>
              </a:rPr>
              <a:t>http://www.teraz.sk/regiony/nalet-apolka-1944-bratislava-nivy-apollo/88144-clanok.html</a:t>
            </a:r>
            <a:endParaRPr lang="sk-SK" dirty="0" smtClean="0"/>
          </a:p>
          <a:p>
            <a:r>
              <a:rPr lang="sk-SK" dirty="0" smtClean="0">
                <a:hlinkClick r:id="rId3"/>
              </a:rPr>
              <a:t>http://energia.dennikn.sk/fotogaleria/zemny-plyn-a-ropa/v-obrazoch-pribeh-rafinerie-apollo/10148/</a:t>
            </a:r>
            <a:endParaRPr lang="sk-SK" dirty="0" smtClean="0"/>
          </a:p>
          <a:p>
            <a:r>
              <a:rPr lang="sk-SK" dirty="0" smtClean="0">
                <a:hlinkClick r:id="rId4"/>
              </a:rPr>
              <a:t>http://www.engineering.sk/clanky2/stroje-a-technologie/2594-120-rokov-rafinerie-apollo</a:t>
            </a:r>
            <a:endParaRPr lang="sk-SK" dirty="0" smtClean="0"/>
          </a:p>
          <a:p>
            <a:endParaRPr lang="sk-SK" dirty="0"/>
          </a:p>
        </p:txBody>
      </p:sp>
    </p:spTree>
  </p:cSld>
  <p:clrMapOvr>
    <a:masterClrMapping/>
  </p:clrMapOvr>
  <p:transition spd="med">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228600" y="381000"/>
            <a:ext cx="7467600" cy="1295400"/>
          </a:xfrm>
        </p:spPr>
        <p:txBody>
          <a:bodyPr>
            <a:normAutofit/>
          </a:bodyPr>
          <a:lstStyle/>
          <a:p>
            <a:pPr>
              <a:buNone/>
            </a:pPr>
            <a:r>
              <a:rPr lang="sk-SK" sz="4400" dirty="0" smtClean="0"/>
              <a:t>Ďakujem za pozornosť !</a:t>
            </a:r>
            <a:endParaRPr lang="sk-SK" sz="4400" dirty="0"/>
          </a:p>
        </p:txBody>
      </p:sp>
      <p:pic>
        <p:nvPicPr>
          <p:cNvPr id="13314" name="Picture 2" descr="Výsledok vyhľadávania obrázkov pre dopyt apollo rafineria nafty"/>
          <p:cNvPicPr>
            <a:picLocks noChangeAspect="1" noChangeArrowheads="1"/>
          </p:cNvPicPr>
          <p:nvPr/>
        </p:nvPicPr>
        <p:blipFill>
          <a:blip r:embed="rId2" cstate="print"/>
          <a:srcRect/>
          <a:stretch>
            <a:fillRect/>
          </a:stretch>
        </p:blipFill>
        <p:spPr bwMode="auto">
          <a:xfrm>
            <a:off x="1447800" y="1676400"/>
            <a:ext cx="4572000" cy="45720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 to="" calcmode="lin" valueType="num">
                                      <p:cBhvr>
                                        <p:cTn id="12" dur="1" fill="hold"/>
                                        <p:tgtEl>
                                          <p:spTgt spid="1331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chnický">
  <a:themeElements>
    <a:clrScheme name="Technický">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ký">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ký">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29</TotalTime>
  <Words>39</Words>
  <Application>Microsoft Office PowerPoint</Application>
  <PresentationFormat>Prezentácia na obrazovke (4:3)</PresentationFormat>
  <Paragraphs>11</Paragraphs>
  <Slides>6</Slides>
  <Notes>0</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6</vt:i4>
      </vt:variant>
    </vt:vector>
  </HeadingPairs>
  <TitlesOfParts>
    <vt:vector size="10" baseType="lpstr">
      <vt:lpstr>Arial</vt:lpstr>
      <vt:lpstr>Franklin Gothic Book</vt:lpstr>
      <vt:lpstr>Wingdings 2</vt:lpstr>
      <vt:lpstr>Technický</vt:lpstr>
      <vt:lpstr>Rafinéria nafty  APOLLO</vt:lpstr>
      <vt:lpstr>Prezentácia programu PowerPoint</vt:lpstr>
      <vt:lpstr>Prezentácia programu PowerPoint</vt:lpstr>
      <vt:lpstr>Prezentácia programu PowerPoint</vt:lpstr>
      <vt:lpstr>Zdroje</vt:lpstr>
      <vt:lpstr>Prezentácia programu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Rafinéria nafty  APOLLO</dc:title>
  <dc:creator>karol</dc:creator>
  <cp:lastModifiedBy>Radúz</cp:lastModifiedBy>
  <cp:revision>5</cp:revision>
  <dcterms:created xsi:type="dcterms:W3CDTF">2017-03-26T11:43:53Z</dcterms:created>
  <dcterms:modified xsi:type="dcterms:W3CDTF">2023-10-03T20:54:12Z</dcterms:modified>
</cp:coreProperties>
</file>