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10" r:id="rId3"/>
    <p:sldId id="311" r:id="rId4"/>
    <p:sldId id="312" r:id="rId5"/>
    <p:sldId id="313" r:id="rId6"/>
    <p:sldId id="314" r:id="rId7"/>
    <p:sldId id="297" r:id="rId8"/>
    <p:sldId id="300" r:id="rId9"/>
    <p:sldId id="298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9" r:id="rId18"/>
    <p:sldId id="308" r:id="rId19"/>
    <p:sldId id="296" r:id="rId20"/>
  </p:sldIdLst>
  <p:sldSz cx="6858000" cy="5143500"/>
  <p:notesSz cx="6858000" cy="9144000"/>
  <p:defaultTextStyle>
    <a:defPPr>
      <a:defRPr lang="sk-SK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504" y="84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19. 10. 2016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180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19. 10. 2016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634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100" y="165895"/>
            <a:ext cx="4978400" cy="70405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" y="1047750"/>
            <a:ext cx="6661150" cy="3835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5pPr>
          </a:lstStyle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350" y="4883150"/>
            <a:ext cx="6438900" cy="145258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sk-SK" dirty="0" smtClean="0"/>
              <a:t>Festival fyziky: Tvorivý učiteľ fyziky VI, Smolenice 07.04. – 10.04.2013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88460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 b="1">
                <a:latin typeface="+mn-lt"/>
              </a:defRPr>
            </a:lvl1pPr>
          </a:lstStyle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19. 10. 2016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009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19. 10. 2016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67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19. 10. 2016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954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19. 10. 2016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701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19. 10. 2016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762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19. 10. 2016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214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19. 10. 2016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434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1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hyperlink" Target="http://www.arra.sk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is2.upjs.sk/ais/start.do" TargetMode="External"/><Relationship Id="rId7" Type="http://schemas.openxmlformats.org/officeDocument/2006/relationships/image" Target="../media/image46.jpeg"/><Relationship Id="rId2" Type="http://schemas.openxmlformats.org/officeDocument/2006/relationships/hyperlink" Target="https://e-prihlaska.upjs.sk/ais/eprihlas/#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hyperlink" Target="http://lms.upjs.sk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www.upjs.sk/prirodovedecka-fakulta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://www.emskosice.sk/" TargetMode="External"/><Relationship Id="rId7" Type="http://schemas.openxmlformats.org/officeDocument/2006/relationships/image" Target="../media/image50.jpeg"/><Relationship Id="rId2" Type="http://schemas.openxmlformats.org/officeDocument/2006/relationships/hyperlink" Target="http://www.kosice2013.s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jpeg"/><Relationship Id="rId4" Type="http://schemas.openxmlformats.org/officeDocument/2006/relationships/hyperlink" Target="http://www.visitkosice.eu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" y="450850"/>
            <a:ext cx="6857594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/>
              <a:t>Možnosti štúdia </a:t>
            </a:r>
            <a:r>
              <a:rPr lang="sk-SK" dirty="0" smtClean="0"/>
              <a:t>na PF UPJŠ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33350" y="1047750"/>
            <a:ext cx="6661150" cy="3714750"/>
          </a:xfrm>
        </p:spPr>
        <p:txBody>
          <a:bodyPr>
            <a:noAutofit/>
          </a:bodyPr>
          <a:lstStyle/>
          <a:p>
            <a:r>
              <a:rPr lang="sk-SK" b="1" dirty="0" smtClean="0"/>
              <a:t>Magisterské </a:t>
            </a:r>
            <a:r>
              <a:rPr lang="sk-SK" dirty="0" smtClean="0"/>
              <a:t>študijné programy </a:t>
            </a:r>
            <a:r>
              <a:rPr lang="sk-SK" b="1" dirty="0" smtClean="0"/>
              <a:t>jednoodborového štúdia</a:t>
            </a:r>
          </a:p>
          <a:p>
            <a:pPr marL="361950">
              <a:spcAft>
                <a:spcPts val="300"/>
              </a:spcAft>
              <a:tabLst>
                <a:tab pos="4038600" algn="l"/>
                <a:tab pos="5111750" algn="l"/>
              </a:tabLst>
            </a:pPr>
            <a:endParaRPr lang="sk-SK" sz="1200" dirty="0" smtClean="0"/>
          </a:p>
          <a:p>
            <a:pPr>
              <a:tabLst>
                <a:tab pos="4038600" algn="l"/>
                <a:tab pos="5111750" algn="l"/>
              </a:tabLst>
            </a:pPr>
            <a:r>
              <a:rPr lang="en-US" sz="1400" dirty="0" err="1" smtClean="0"/>
              <a:t>Genetika</a:t>
            </a:r>
            <a:r>
              <a:rPr lang="en-US" sz="1400" dirty="0" smtClean="0"/>
              <a:t> </a:t>
            </a:r>
            <a:r>
              <a:rPr lang="en-US" sz="1400" dirty="0"/>
              <a:t>a </a:t>
            </a:r>
            <a:r>
              <a:rPr lang="en-US" sz="1400" dirty="0" err="1"/>
              <a:t>molekulárna</a:t>
            </a:r>
            <a:r>
              <a:rPr lang="en-US" sz="1400" dirty="0"/>
              <a:t> </a:t>
            </a:r>
            <a:r>
              <a:rPr lang="en-US" sz="1400" dirty="0" err="1" smtClean="0"/>
              <a:t>cytológia</a:t>
            </a:r>
            <a:endParaRPr lang="en-US" sz="1400" dirty="0"/>
          </a:p>
          <a:p>
            <a:pPr>
              <a:tabLst>
                <a:tab pos="4038600" algn="l"/>
                <a:tab pos="5111750" algn="l"/>
              </a:tabLst>
            </a:pPr>
            <a:r>
              <a:rPr lang="en-US" sz="1400" dirty="0" err="1"/>
              <a:t>Zoológia</a:t>
            </a:r>
            <a:r>
              <a:rPr lang="en-US" sz="1400" dirty="0"/>
              <a:t> a </a:t>
            </a:r>
            <a:r>
              <a:rPr lang="en-US" sz="1400" dirty="0" err="1"/>
              <a:t>fyziológia</a:t>
            </a:r>
            <a:r>
              <a:rPr lang="en-US" sz="1400" dirty="0"/>
              <a:t> </a:t>
            </a:r>
            <a:r>
              <a:rPr lang="en-US" sz="1400" dirty="0" err="1"/>
              <a:t>živočíchov</a:t>
            </a:r>
            <a:r>
              <a:rPr lang="en-US" sz="1400" dirty="0"/>
              <a:t>                                               </a:t>
            </a:r>
            <a:endParaRPr lang="sk-SK" sz="1400" dirty="0" smtClean="0"/>
          </a:p>
          <a:p>
            <a:pPr>
              <a:tabLst>
                <a:tab pos="4038600" algn="l"/>
                <a:tab pos="5111750" algn="l"/>
              </a:tabLst>
            </a:pPr>
            <a:r>
              <a:rPr lang="en-US" sz="1400" dirty="0" err="1" smtClean="0"/>
              <a:t>Botanika</a:t>
            </a:r>
            <a:r>
              <a:rPr lang="en-US" sz="1400" dirty="0" smtClean="0"/>
              <a:t> </a:t>
            </a:r>
            <a:r>
              <a:rPr lang="en-US" sz="1400" dirty="0"/>
              <a:t>a </a:t>
            </a:r>
            <a:r>
              <a:rPr lang="en-US" sz="1400" dirty="0" err="1"/>
              <a:t>fyziológia</a:t>
            </a:r>
            <a:r>
              <a:rPr lang="en-US" sz="1400" dirty="0"/>
              <a:t> </a:t>
            </a:r>
            <a:r>
              <a:rPr lang="en-US" sz="1400" dirty="0" err="1" smtClean="0"/>
              <a:t>rastlín</a:t>
            </a:r>
            <a:r>
              <a:rPr lang="en-US" sz="1400" dirty="0"/>
              <a:t>                                                      </a:t>
            </a:r>
            <a:r>
              <a:rPr lang="sk-SK" sz="1400" dirty="0" smtClean="0"/>
              <a:t>	</a:t>
            </a:r>
            <a:endParaRPr lang="en-US" sz="1400" dirty="0"/>
          </a:p>
          <a:p>
            <a:pPr>
              <a:tabLst>
                <a:tab pos="4038600" algn="l"/>
                <a:tab pos="5111750" algn="l"/>
              </a:tabLst>
            </a:pPr>
            <a:r>
              <a:rPr lang="en-US" sz="1400" dirty="0" err="1"/>
              <a:t>Všeobecná</a:t>
            </a:r>
            <a:r>
              <a:rPr lang="en-US" sz="1400" dirty="0"/>
              <a:t> </a:t>
            </a:r>
            <a:r>
              <a:rPr lang="en-US" sz="1400" dirty="0" err="1"/>
              <a:t>ekológia</a:t>
            </a:r>
            <a:r>
              <a:rPr lang="en-US" sz="1400" dirty="0"/>
              <a:t> </a:t>
            </a:r>
            <a:r>
              <a:rPr lang="sk-SK" sz="1400" dirty="0" smtClean="0"/>
              <a:t/>
            </a:r>
            <a:br>
              <a:rPr lang="sk-SK" sz="1400" dirty="0" smtClean="0"/>
            </a:br>
            <a:r>
              <a:rPr lang="en-US" sz="1400" dirty="0" smtClean="0"/>
              <a:t>a</a:t>
            </a:r>
            <a:r>
              <a:rPr lang="en-US" sz="1400" dirty="0"/>
              <a:t> </a:t>
            </a:r>
            <a:r>
              <a:rPr lang="en-US" sz="1400" dirty="0" err="1"/>
              <a:t>ekológia</a:t>
            </a:r>
            <a:r>
              <a:rPr lang="en-US" sz="1400" dirty="0"/>
              <a:t> </a:t>
            </a:r>
            <a:r>
              <a:rPr lang="en-US" sz="1400" dirty="0" err="1"/>
              <a:t>jedinca</a:t>
            </a:r>
            <a:r>
              <a:rPr lang="en-US" sz="1400" dirty="0"/>
              <a:t> a </a:t>
            </a:r>
            <a:r>
              <a:rPr lang="en-US" sz="1400" dirty="0" err="1"/>
              <a:t>populácií</a:t>
            </a:r>
            <a:r>
              <a:rPr lang="en-US" sz="1400" dirty="0"/>
              <a:t> </a:t>
            </a:r>
            <a:r>
              <a:rPr lang="en-US" sz="1400" dirty="0" smtClean="0"/>
              <a:t> </a:t>
            </a:r>
            <a:r>
              <a:rPr lang="en-US" sz="1400" dirty="0"/>
              <a:t>                </a:t>
            </a:r>
            <a:endParaRPr lang="sk-SK" sz="1400" dirty="0" smtClean="0"/>
          </a:p>
          <a:p>
            <a:pPr>
              <a:tabLst>
                <a:tab pos="4038600" algn="l"/>
                <a:tab pos="5111750" algn="l"/>
              </a:tabLst>
            </a:pPr>
            <a:r>
              <a:rPr lang="en-US" sz="1400" dirty="0"/>
              <a:t>                                                 </a:t>
            </a:r>
          </a:p>
          <a:p>
            <a:pPr>
              <a:tabLst>
                <a:tab pos="4038600" algn="l"/>
                <a:tab pos="5111750" algn="l"/>
              </a:tabLst>
            </a:pPr>
            <a:r>
              <a:rPr lang="en-US" sz="1400" dirty="0" err="1" smtClean="0"/>
              <a:t>Analytická</a:t>
            </a:r>
            <a:r>
              <a:rPr lang="en-US" sz="1400" dirty="0" smtClean="0"/>
              <a:t> </a:t>
            </a:r>
            <a:r>
              <a:rPr lang="en-US" sz="1400" dirty="0" err="1"/>
              <a:t>chémia</a:t>
            </a:r>
            <a:r>
              <a:rPr lang="en-US" sz="1400" dirty="0"/>
              <a:t>                                                                 </a:t>
            </a:r>
            <a:endParaRPr lang="sk-SK" sz="1400" dirty="0" smtClean="0"/>
          </a:p>
          <a:p>
            <a:pPr>
              <a:tabLst>
                <a:tab pos="4038600" algn="l"/>
                <a:tab pos="5111750" algn="l"/>
              </a:tabLst>
            </a:pPr>
            <a:r>
              <a:rPr lang="en-US" sz="1400" dirty="0" err="1" smtClean="0"/>
              <a:t>Anorganická</a:t>
            </a:r>
            <a:r>
              <a:rPr lang="en-US" sz="1400" dirty="0" smtClean="0"/>
              <a:t> </a:t>
            </a:r>
            <a:r>
              <a:rPr lang="en-US" sz="1400" dirty="0" err="1"/>
              <a:t>chémia</a:t>
            </a:r>
            <a:r>
              <a:rPr lang="en-US" sz="1400" dirty="0"/>
              <a:t>                                                                      </a:t>
            </a:r>
          </a:p>
          <a:p>
            <a:pPr>
              <a:tabLst>
                <a:tab pos="4038600" algn="l"/>
                <a:tab pos="5111750" algn="l"/>
              </a:tabLst>
            </a:pPr>
            <a:r>
              <a:rPr lang="en-US" sz="1400" dirty="0" err="1"/>
              <a:t>Biochémia</a:t>
            </a:r>
            <a:r>
              <a:rPr lang="en-US" sz="1400" dirty="0"/>
              <a:t>                                                                                       </a:t>
            </a:r>
          </a:p>
          <a:p>
            <a:pPr>
              <a:tabLst>
                <a:tab pos="4038600" algn="l"/>
                <a:tab pos="5111750" algn="l"/>
              </a:tabLst>
            </a:pPr>
            <a:r>
              <a:rPr lang="en-US" sz="1400" dirty="0" err="1"/>
              <a:t>Fyzikálna</a:t>
            </a:r>
            <a:r>
              <a:rPr lang="en-US" sz="1400" dirty="0"/>
              <a:t> </a:t>
            </a:r>
            <a:r>
              <a:rPr lang="en-US" sz="1400" dirty="0" err="1"/>
              <a:t>chémia</a:t>
            </a:r>
            <a:r>
              <a:rPr lang="en-US" sz="1400" dirty="0"/>
              <a:t>                                                                           </a:t>
            </a:r>
            <a:endParaRPr lang="sk-SK" sz="1400" dirty="0" smtClean="0"/>
          </a:p>
          <a:p>
            <a:pPr>
              <a:tabLst>
                <a:tab pos="4038600" algn="l"/>
                <a:tab pos="5111750" algn="l"/>
              </a:tabLst>
            </a:pPr>
            <a:r>
              <a:rPr lang="en-US" sz="1400" dirty="0" err="1" smtClean="0"/>
              <a:t>Organická</a:t>
            </a:r>
            <a:r>
              <a:rPr lang="en-US" sz="1400" dirty="0" smtClean="0"/>
              <a:t> </a:t>
            </a:r>
            <a:r>
              <a:rPr lang="en-US" sz="1400" dirty="0" err="1" smtClean="0"/>
              <a:t>chémia</a:t>
            </a:r>
            <a:endParaRPr lang="sk-SK" sz="1400" dirty="0" smtClean="0"/>
          </a:p>
          <a:p>
            <a:pPr>
              <a:tabLst>
                <a:tab pos="4038600" algn="l"/>
                <a:tab pos="5111750" algn="l"/>
              </a:tabLst>
            </a:pPr>
            <a:endParaRPr lang="sk-SK" sz="1400" dirty="0" smtClean="0"/>
          </a:p>
          <a:p>
            <a:pPr>
              <a:tabLst>
                <a:tab pos="4038600" algn="l"/>
                <a:tab pos="5111750" algn="l"/>
              </a:tabLst>
            </a:pPr>
            <a:r>
              <a:rPr lang="en-US" sz="1400" b="1" dirty="0" err="1"/>
              <a:t>Geografia</a:t>
            </a:r>
            <a:r>
              <a:rPr lang="en-US" sz="1400" b="1" dirty="0"/>
              <a:t> a </a:t>
            </a:r>
            <a:r>
              <a:rPr lang="en-US" sz="1400" b="1" dirty="0" err="1"/>
              <a:t>geoinformatika</a:t>
            </a:r>
            <a:r>
              <a:rPr lang="en-US" sz="1400" dirty="0"/>
              <a:t>          </a:t>
            </a:r>
            <a:r>
              <a:rPr lang="en-US" sz="1200" dirty="0"/>
              <a:t>                                                                     </a:t>
            </a:r>
            <a:endParaRPr lang="sk-SK" sz="1200" dirty="0" smtClean="0"/>
          </a:p>
          <a:p>
            <a:pPr marL="361950">
              <a:tabLst>
                <a:tab pos="4038600" algn="l"/>
                <a:tab pos="5111750" algn="l"/>
              </a:tabLst>
            </a:pPr>
            <a:r>
              <a:rPr lang="en-US" sz="1200" dirty="0" smtClean="0"/>
              <a:t> </a:t>
            </a:r>
            <a:r>
              <a:rPr lang="en-US" dirty="0" smtClean="0"/>
              <a:t>                                                                      </a:t>
            </a:r>
            <a:endParaRPr lang="sk-SK" dirty="0" smtClean="0"/>
          </a:p>
        </p:txBody>
      </p:sp>
      <p:sp>
        <p:nvSpPr>
          <p:cNvPr id="7" name="BlokTextu 6"/>
          <p:cNvSpPr txBox="1"/>
          <p:nvPr/>
        </p:nvSpPr>
        <p:spPr>
          <a:xfrm>
            <a:off x="3127375" y="1524000"/>
            <a:ext cx="514985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038600" algn="l"/>
                <a:tab pos="5111750" algn="l"/>
              </a:tabLst>
            </a:pPr>
            <a:r>
              <a:rPr lang="en-US" sz="1400" b="1" dirty="0" err="1">
                <a:solidFill>
                  <a:srgbClr val="00B050"/>
                </a:solidFill>
              </a:rPr>
              <a:t>Ekonomická</a:t>
            </a:r>
            <a:r>
              <a:rPr lang="en-US" sz="1400" b="1" dirty="0">
                <a:solidFill>
                  <a:srgbClr val="00B050"/>
                </a:solidFill>
              </a:rPr>
              <a:t> a </a:t>
            </a:r>
            <a:r>
              <a:rPr lang="en-US" sz="1400" b="1" dirty="0" err="1">
                <a:solidFill>
                  <a:srgbClr val="00B050"/>
                </a:solidFill>
              </a:rPr>
              <a:t>finančná</a:t>
            </a:r>
            <a:r>
              <a:rPr lang="sk-SK" sz="1400" b="1" dirty="0">
                <a:solidFill>
                  <a:srgbClr val="00B050"/>
                </a:solidFill>
              </a:rPr>
              <a:t> </a:t>
            </a:r>
            <a:r>
              <a:rPr lang="sk-SK" sz="1400" b="1" dirty="0" smtClean="0">
                <a:solidFill>
                  <a:srgbClr val="00B050"/>
                </a:solidFill>
              </a:rPr>
              <a:t>matematika</a:t>
            </a:r>
            <a:r>
              <a:rPr lang="en-US" sz="1400" b="1" dirty="0">
                <a:solidFill>
                  <a:srgbClr val="00B050"/>
                </a:solidFill>
              </a:rPr>
              <a:t>                                                </a:t>
            </a:r>
            <a:endParaRPr lang="sk-SK" sz="1400" b="1" dirty="0">
              <a:solidFill>
                <a:srgbClr val="00B050"/>
              </a:solidFill>
            </a:endParaRPr>
          </a:p>
          <a:p>
            <a:pPr>
              <a:tabLst>
                <a:tab pos="4038600" algn="l"/>
                <a:tab pos="5111750" algn="l"/>
              </a:tabLst>
            </a:pPr>
            <a:r>
              <a:rPr lang="en-US" sz="1400" b="1" dirty="0" err="1">
                <a:solidFill>
                  <a:srgbClr val="00B050"/>
                </a:solidFill>
              </a:rPr>
              <a:t>Manažérska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matematika</a:t>
            </a:r>
            <a:r>
              <a:rPr lang="sk-SK" sz="1400" b="1" dirty="0">
                <a:solidFill>
                  <a:srgbClr val="00B050"/>
                </a:solidFill>
              </a:rPr>
              <a:t> </a:t>
            </a:r>
          </a:p>
          <a:p>
            <a:pPr>
              <a:tabLst>
                <a:tab pos="4038600" algn="l"/>
                <a:tab pos="5111750" algn="l"/>
              </a:tabLst>
            </a:pPr>
            <a:r>
              <a:rPr lang="en-US" sz="1400" b="1" dirty="0" err="1">
                <a:solidFill>
                  <a:srgbClr val="00B050"/>
                </a:solidFill>
              </a:rPr>
              <a:t>Informatická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matematika</a:t>
            </a:r>
            <a:r>
              <a:rPr lang="en-US" sz="1400" b="1" dirty="0">
                <a:solidFill>
                  <a:srgbClr val="00B050"/>
                </a:solidFill>
              </a:rPr>
              <a:t> </a:t>
            </a:r>
            <a:endParaRPr lang="sk-SK" sz="1400" b="1" dirty="0">
              <a:solidFill>
                <a:srgbClr val="00B050"/>
              </a:solidFill>
            </a:endParaRPr>
          </a:p>
          <a:p>
            <a:pPr>
              <a:tabLst>
                <a:tab pos="4038600" algn="l"/>
                <a:tab pos="5111750" algn="l"/>
              </a:tabLst>
            </a:pPr>
            <a:endParaRPr lang="sk-SK" sz="1050" b="1" dirty="0">
              <a:solidFill>
                <a:srgbClr val="00B050"/>
              </a:solidFill>
            </a:endParaRPr>
          </a:p>
          <a:p>
            <a:pPr>
              <a:tabLst>
                <a:tab pos="4038600" algn="l"/>
                <a:tab pos="5111750" algn="l"/>
              </a:tabLst>
            </a:pPr>
            <a:r>
              <a:rPr lang="en-US" sz="1400" b="1" dirty="0" err="1" smtClean="0">
                <a:solidFill>
                  <a:srgbClr val="00B050"/>
                </a:solidFill>
              </a:rPr>
              <a:t>Teoretická</a:t>
            </a:r>
            <a:r>
              <a:rPr lang="en-US" sz="1400" b="1" dirty="0" smtClean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fyzika</a:t>
            </a:r>
            <a:r>
              <a:rPr lang="en-US" sz="1400" b="1" dirty="0">
                <a:solidFill>
                  <a:srgbClr val="00B050"/>
                </a:solidFill>
              </a:rPr>
              <a:t> a </a:t>
            </a:r>
            <a:r>
              <a:rPr lang="en-US" sz="1400" b="1" dirty="0" err="1">
                <a:solidFill>
                  <a:srgbClr val="00B050"/>
                </a:solidFill>
              </a:rPr>
              <a:t>astrofyzika</a:t>
            </a:r>
            <a:r>
              <a:rPr lang="en-US" sz="1400" b="1" dirty="0">
                <a:solidFill>
                  <a:srgbClr val="00B050"/>
                </a:solidFill>
              </a:rPr>
              <a:t>                                                      </a:t>
            </a:r>
          </a:p>
          <a:p>
            <a:pPr>
              <a:tabLst>
                <a:tab pos="4038600" algn="l"/>
                <a:tab pos="5111750" algn="l"/>
              </a:tabLst>
            </a:pPr>
            <a:r>
              <a:rPr lang="en-US" sz="1400" b="1" dirty="0" err="1">
                <a:solidFill>
                  <a:srgbClr val="00B050"/>
                </a:solidFill>
              </a:rPr>
              <a:t>Biofyzika</a:t>
            </a:r>
            <a:r>
              <a:rPr lang="en-US" sz="1400" b="1" dirty="0">
                <a:solidFill>
                  <a:srgbClr val="00B050"/>
                </a:solidFill>
              </a:rPr>
              <a:t>                                                                                        </a:t>
            </a:r>
          </a:p>
          <a:p>
            <a:pPr>
              <a:tabLst>
                <a:tab pos="4038600" algn="l"/>
                <a:tab pos="5111750" algn="l"/>
              </a:tabLst>
            </a:pPr>
            <a:r>
              <a:rPr lang="en-US" sz="1400" b="1" dirty="0" err="1">
                <a:solidFill>
                  <a:srgbClr val="00B050"/>
                </a:solidFill>
              </a:rPr>
              <a:t>Fyzika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kondenzovaných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sk-SK" sz="1400" b="1" dirty="0">
                <a:solidFill>
                  <a:srgbClr val="00B050"/>
                </a:solidFill>
              </a:rPr>
              <a:t>l</a:t>
            </a:r>
            <a:r>
              <a:rPr lang="en-US" sz="1400" b="1" dirty="0" err="1">
                <a:solidFill>
                  <a:srgbClr val="00B050"/>
                </a:solidFill>
              </a:rPr>
              <a:t>átok</a:t>
            </a:r>
            <a:r>
              <a:rPr lang="en-US" sz="1400" b="1" dirty="0">
                <a:solidFill>
                  <a:srgbClr val="00B050"/>
                </a:solidFill>
              </a:rPr>
              <a:t>                                                       </a:t>
            </a:r>
          </a:p>
          <a:p>
            <a:pPr>
              <a:tabLst>
                <a:tab pos="4038600" algn="l"/>
                <a:tab pos="5111750" algn="l"/>
              </a:tabLst>
            </a:pPr>
            <a:r>
              <a:rPr lang="en-US" sz="1400" b="1" dirty="0" err="1">
                <a:solidFill>
                  <a:srgbClr val="00B050"/>
                </a:solidFill>
              </a:rPr>
              <a:t>Jadrová</a:t>
            </a:r>
            <a:r>
              <a:rPr lang="en-US" sz="1400" b="1" dirty="0">
                <a:solidFill>
                  <a:srgbClr val="00B050"/>
                </a:solidFill>
              </a:rPr>
              <a:t> a </a:t>
            </a:r>
            <a:r>
              <a:rPr lang="en-US" sz="1400" b="1" dirty="0" err="1">
                <a:solidFill>
                  <a:srgbClr val="00B050"/>
                </a:solidFill>
              </a:rPr>
              <a:t>subjadrová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fyzika</a:t>
            </a:r>
            <a:r>
              <a:rPr lang="en-US" sz="1400" b="1" dirty="0">
                <a:solidFill>
                  <a:srgbClr val="00B050"/>
                </a:solidFill>
              </a:rPr>
              <a:t> </a:t>
            </a:r>
            <a:r>
              <a:rPr lang="en-US" sz="1400" dirty="0"/>
              <a:t> </a:t>
            </a:r>
            <a:endParaRPr lang="sk-SK" sz="1400" dirty="0"/>
          </a:p>
          <a:p>
            <a:pPr>
              <a:tabLst>
                <a:tab pos="4038600" algn="l"/>
                <a:tab pos="5111750" algn="l"/>
              </a:tabLst>
            </a:pPr>
            <a:endParaRPr lang="sk-SK" sz="1000" dirty="0" smtClean="0"/>
          </a:p>
          <a:p>
            <a:pPr>
              <a:tabLst>
                <a:tab pos="4038600" algn="l"/>
                <a:tab pos="5111750" algn="l"/>
              </a:tabLst>
            </a:pPr>
            <a:r>
              <a:rPr lang="en-US" sz="1400" b="1" dirty="0" err="1" smtClean="0">
                <a:solidFill>
                  <a:srgbClr val="00B050"/>
                </a:solidFill>
              </a:rPr>
              <a:t>Informatika</a:t>
            </a:r>
            <a:endParaRPr lang="en-US" sz="1400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4250" y="3665430"/>
            <a:ext cx="2185416" cy="13228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0918" y="3665430"/>
            <a:ext cx="1989648" cy="13228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32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/>
              <a:t>Možnosti štúdia </a:t>
            </a:r>
            <a:r>
              <a:rPr lang="sk-SK" dirty="0" smtClean="0"/>
              <a:t>na PF UPJŠ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33350" y="1047750"/>
            <a:ext cx="6661150" cy="3714750"/>
          </a:xfrm>
        </p:spPr>
        <p:txBody>
          <a:bodyPr>
            <a:noAutofit/>
          </a:bodyPr>
          <a:lstStyle/>
          <a:p>
            <a:r>
              <a:rPr lang="sk-SK" b="1" dirty="0" smtClean="0"/>
              <a:t>Magisterské </a:t>
            </a:r>
            <a:r>
              <a:rPr lang="sk-SK" dirty="0" smtClean="0"/>
              <a:t>študijné programy </a:t>
            </a:r>
            <a:r>
              <a:rPr lang="sk-SK" b="1" dirty="0" smtClean="0"/>
              <a:t>učiteľstva akademických predmetov</a:t>
            </a:r>
          </a:p>
          <a:p>
            <a:endParaRPr lang="sk-SK" b="1" dirty="0"/>
          </a:p>
          <a:p>
            <a:pPr marL="177800"/>
            <a:r>
              <a:rPr lang="en-US" sz="1400" dirty="0" err="1" smtClean="0"/>
              <a:t>Biológia</a:t>
            </a:r>
            <a:r>
              <a:rPr lang="en-US" sz="1400" dirty="0" smtClean="0"/>
              <a:t> – </a:t>
            </a:r>
            <a:r>
              <a:rPr lang="sk-SK" sz="1400" dirty="0" smtClean="0"/>
              <a:t>G</a:t>
            </a:r>
            <a:r>
              <a:rPr lang="en-US" sz="1400" dirty="0" err="1" smtClean="0"/>
              <a:t>eografia</a:t>
            </a:r>
            <a:endParaRPr lang="en-US" sz="1400" dirty="0" smtClean="0"/>
          </a:p>
          <a:p>
            <a:pPr marL="177800"/>
            <a:r>
              <a:rPr lang="en-US" sz="1400" dirty="0" err="1" smtClean="0"/>
              <a:t>Biológia</a:t>
            </a:r>
            <a:r>
              <a:rPr lang="en-US" sz="1400" dirty="0" smtClean="0"/>
              <a:t> – </a:t>
            </a:r>
            <a:r>
              <a:rPr lang="en-US" sz="1400" dirty="0" err="1" smtClean="0"/>
              <a:t>Chémia</a:t>
            </a:r>
            <a:r>
              <a:rPr lang="en-US" sz="1400" dirty="0" smtClean="0"/>
              <a:t> </a:t>
            </a:r>
          </a:p>
          <a:p>
            <a:pPr marL="177800"/>
            <a:r>
              <a:rPr lang="en-US" sz="1400" dirty="0" err="1" smtClean="0"/>
              <a:t>Biológia</a:t>
            </a:r>
            <a:r>
              <a:rPr lang="en-US" sz="1400" dirty="0" smtClean="0"/>
              <a:t> – </a:t>
            </a:r>
            <a:r>
              <a:rPr lang="en-US" sz="1400" dirty="0" err="1" smtClean="0"/>
              <a:t>Informatika</a:t>
            </a:r>
            <a:r>
              <a:rPr lang="en-US" sz="1400" dirty="0" smtClean="0"/>
              <a:t>  </a:t>
            </a:r>
          </a:p>
          <a:p>
            <a:pPr marL="177800"/>
            <a:r>
              <a:rPr lang="en-US" sz="1400" dirty="0" err="1" smtClean="0"/>
              <a:t>Biológia</a:t>
            </a:r>
            <a:r>
              <a:rPr lang="en-US" sz="1400" dirty="0" smtClean="0"/>
              <a:t> – </a:t>
            </a:r>
            <a:r>
              <a:rPr lang="en-US" sz="1400" dirty="0" err="1" smtClean="0"/>
              <a:t>Psychológia</a:t>
            </a:r>
            <a:r>
              <a:rPr lang="en-US" sz="1400" dirty="0" smtClean="0"/>
              <a:t> </a:t>
            </a:r>
          </a:p>
          <a:p>
            <a:pPr marL="177800"/>
            <a:endParaRPr lang="sk-SK" sz="1400" dirty="0" smtClean="0"/>
          </a:p>
          <a:p>
            <a:pPr marL="177800"/>
            <a:r>
              <a:rPr lang="en-US" sz="1400" dirty="0" err="1" smtClean="0"/>
              <a:t>Fyzika</a:t>
            </a:r>
            <a:r>
              <a:rPr lang="en-US" sz="1400" dirty="0" smtClean="0"/>
              <a:t> – </a:t>
            </a:r>
            <a:r>
              <a:rPr lang="en-US" sz="1400" dirty="0" err="1" smtClean="0"/>
              <a:t>Biológia</a:t>
            </a:r>
            <a:endParaRPr lang="en-US" sz="1400" dirty="0" smtClean="0"/>
          </a:p>
          <a:p>
            <a:pPr marL="177800"/>
            <a:r>
              <a:rPr lang="en-US" sz="1400" dirty="0" err="1" smtClean="0"/>
              <a:t>Fyzika</a:t>
            </a:r>
            <a:r>
              <a:rPr lang="en-US" sz="1400" dirty="0" smtClean="0"/>
              <a:t> </a:t>
            </a:r>
            <a:r>
              <a:rPr lang="en-US" sz="1400" dirty="0"/>
              <a:t>– </a:t>
            </a:r>
            <a:r>
              <a:rPr lang="en-US" sz="1400" dirty="0" err="1" smtClean="0"/>
              <a:t>Chémia</a:t>
            </a:r>
            <a:endParaRPr lang="en-US" sz="1400" dirty="0"/>
          </a:p>
          <a:p>
            <a:pPr marL="177800"/>
            <a:r>
              <a:rPr lang="en-US" sz="1400" dirty="0" err="1"/>
              <a:t>Fyzika</a:t>
            </a:r>
            <a:r>
              <a:rPr lang="en-US" sz="1400" dirty="0"/>
              <a:t> - </a:t>
            </a:r>
            <a:r>
              <a:rPr lang="en-US" sz="1400" dirty="0" err="1" smtClean="0"/>
              <a:t>Geografia</a:t>
            </a:r>
            <a:endParaRPr lang="en-US" sz="1400" dirty="0"/>
          </a:p>
          <a:p>
            <a:pPr marL="177800"/>
            <a:r>
              <a:rPr lang="en-US" sz="1400" b="1" dirty="0" err="1">
                <a:solidFill>
                  <a:srgbClr val="00B050"/>
                </a:solidFill>
              </a:rPr>
              <a:t>Fyzika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</a:rPr>
              <a:t>– </a:t>
            </a:r>
            <a:r>
              <a:rPr lang="en-US" sz="1400" b="1" dirty="0" err="1" smtClean="0">
                <a:solidFill>
                  <a:srgbClr val="00B050"/>
                </a:solidFill>
              </a:rPr>
              <a:t>Informatika</a:t>
            </a:r>
            <a:endParaRPr lang="en-US" sz="1400" b="1" dirty="0" smtClean="0">
              <a:solidFill>
                <a:srgbClr val="00B050"/>
              </a:solidFill>
            </a:endParaRPr>
          </a:p>
          <a:p>
            <a:pPr marL="177800"/>
            <a:endParaRPr lang="sk-SK" sz="1400" dirty="0" smtClean="0"/>
          </a:p>
          <a:p>
            <a:pPr marL="177800"/>
            <a:r>
              <a:rPr lang="en-US" sz="1400" dirty="0" err="1" smtClean="0"/>
              <a:t>Geografia</a:t>
            </a:r>
            <a:r>
              <a:rPr lang="en-US" sz="1400" dirty="0" smtClean="0"/>
              <a:t> – </a:t>
            </a:r>
            <a:r>
              <a:rPr lang="en-US" sz="1400" dirty="0" err="1" smtClean="0"/>
              <a:t>Informatika</a:t>
            </a:r>
            <a:r>
              <a:rPr lang="en-US" sz="1400" dirty="0" smtClean="0"/>
              <a:t> </a:t>
            </a:r>
          </a:p>
          <a:p>
            <a:pPr marL="177800"/>
            <a:r>
              <a:rPr lang="en-US" sz="1400" dirty="0" err="1" smtClean="0"/>
              <a:t>Geografia</a:t>
            </a:r>
            <a:r>
              <a:rPr lang="en-US" sz="1400" dirty="0" smtClean="0"/>
              <a:t> – </a:t>
            </a:r>
            <a:r>
              <a:rPr lang="en-US" sz="1400" dirty="0" err="1" smtClean="0"/>
              <a:t>Psychológia</a:t>
            </a:r>
            <a:endParaRPr lang="en-US" sz="1400" dirty="0" smtClean="0"/>
          </a:p>
          <a:p>
            <a:pPr marL="177800"/>
            <a:r>
              <a:rPr lang="en-US" sz="1600" dirty="0" smtClean="0"/>
              <a:t> </a:t>
            </a:r>
            <a:r>
              <a:rPr lang="en-US" dirty="0" smtClean="0"/>
              <a:t>                        </a:t>
            </a:r>
            <a:endParaRPr lang="sk-SK" dirty="0" smtClean="0"/>
          </a:p>
        </p:txBody>
      </p:sp>
      <p:sp>
        <p:nvSpPr>
          <p:cNvPr id="4" name="BlokTextu 3"/>
          <p:cNvSpPr txBox="1"/>
          <p:nvPr/>
        </p:nvSpPr>
        <p:spPr>
          <a:xfrm>
            <a:off x="2260600" y="1600200"/>
            <a:ext cx="3130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Chémia</a:t>
            </a:r>
            <a:r>
              <a:rPr lang="en-US" sz="1400" dirty="0"/>
              <a:t> – </a:t>
            </a:r>
            <a:r>
              <a:rPr lang="en-US" sz="1400" dirty="0" err="1"/>
              <a:t>Geografia</a:t>
            </a:r>
            <a:endParaRPr lang="en-US" sz="1400" dirty="0"/>
          </a:p>
          <a:p>
            <a:r>
              <a:rPr lang="en-US" sz="1400" dirty="0" err="1"/>
              <a:t>Chémia</a:t>
            </a:r>
            <a:r>
              <a:rPr lang="en-US" sz="1400" dirty="0"/>
              <a:t> – </a:t>
            </a:r>
            <a:r>
              <a:rPr lang="en-US" sz="1400" dirty="0" err="1"/>
              <a:t>Psychológia</a:t>
            </a:r>
            <a:endParaRPr lang="en-US" sz="1400" dirty="0"/>
          </a:p>
          <a:p>
            <a:endParaRPr lang="sk-SK" sz="1400" dirty="0" smtClean="0"/>
          </a:p>
          <a:p>
            <a:r>
              <a:rPr lang="en-US" sz="1400" dirty="0" err="1" smtClean="0"/>
              <a:t>Matematika</a:t>
            </a:r>
            <a:r>
              <a:rPr lang="en-US" sz="1400" dirty="0" smtClean="0"/>
              <a:t> </a:t>
            </a:r>
            <a:r>
              <a:rPr lang="en-US" sz="1400" dirty="0"/>
              <a:t>– </a:t>
            </a:r>
            <a:r>
              <a:rPr lang="en-US" sz="1400" dirty="0" err="1"/>
              <a:t>Biológia</a:t>
            </a:r>
            <a:r>
              <a:rPr lang="en-US" sz="1400" dirty="0"/>
              <a:t>  </a:t>
            </a:r>
            <a:endParaRPr lang="sk-SK" sz="1400" dirty="0"/>
          </a:p>
          <a:p>
            <a:r>
              <a:rPr lang="en-US" sz="1400" dirty="0" err="1"/>
              <a:t>Matematika</a:t>
            </a:r>
            <a:r>
              <a:rPr lang="en-US" sz="1400" dirty="0"/>
              <a:t> - </a:t>
            </a:r>
            <a:r>
              <a:rPr lang="en-US" sz="1400" dirty="0" err="1"/>
              <a:t>Chémia</a:t>
            </a:r>
            <a:r>
              <a:rPr lang="en-US" sz="1400" dirty="0"/>
              <a:t> </a:t>
            </a:r>
            <a:endParaRPr lang="sk-SK" sz="1400" dirty="0"/>
          </a:p>
          <a:p>
            <a:r>
              <a:rPr lang="en-US" sz="1400" b="1" dirty="0" err="1">
                <a:solidFill>
                  <a:srgbClr val="00B050"/>
                </a:solidFill>
              </a:rPr>
              <a:t>Matematika</a:t>
            </a:r>
            <a:r>
              <a:rPr lang="en-US" sz="1400" b="1" dirty="0">
                <a:solidFill>
                  <a:srgbClr val="00B050"/>
                </a:solidFill>
              </a:rPr>
              <a:t> – </a:t>
            </a:r>
            <a:r>
              <a:rPr lang="en-US" sz="1400" b="1" dirty="0" err="1">
                <a:solidFill>
                  <a:srgbClr val="00B050"/>
                </a:solidFill>
              </a:rPr>
              <a:t>Fyzika</a:t>
            </a:r>
            <a:r>
              <a:rPr lang="en-US" sz="1400" dirty="0"/>
              <a:t> </a:t>
            </a:r>
            <a:endParaRPr lang="sk-SK" sz="1400" dirty="0"/>
          </a:p>
          <a:p>
            <a:r>
              <a:rPr lang="en-US" sz="1400" dirty="0" err="1"/>
              <a:t>Matematika</a:t>
            </a:r>
            <a:r>
              <a:rPr lang="en-US" sz="1400" dirty="0"/>
              <a:t> – </a:t>
            </a:r>
            <a:r>
              <a:rPr lang="en-US" sz="1400" dirty="0" err="1"/>
              <a:t>Geografia</a:t>
            </a:r>
            <a:r>
              <a:rPr lang="en-US" sz="1400" dirty="0"/>
              <a:t> </a:t>
            </a:r>
            <a:endParaRPr lang="sk-SK" sz="1400" dirty="0"/>
          </a:p>
          <a:p>
            <a:r>
              <a:rPr lang="en-US" sz="1400" b="1" dirty="0" err="1">
                <a:solidFill>
                  <a:srgbClr val="00B050"/>
                </a:solidFill>
              </a:rPr>
              <a:t>Matematika</a:t>
            </a:r>
            <a:r>
              <a:rPr lang="en-US" sz="1400" b="1" dirty="0">
                <a:solidFill>
                  <a:srgbClr val="00B050"/>
                </a:solidFill>
              </a:rPr>
              <a:t> – </a:t>
            </a:r>
            <a:r>
              <a:rPr lang="en-US" sz="1400" b="1" dirty="0" err="1">
                <a:solidFill>
                  <a:srgbClr val="00B050"/>
                </a:solidFill>
              </a:rPr>
              <a:t>Informatika</a:t>
            </a:r>
            <a:r>
              <a:rPr lang="en-US" sz="1400" dirty="0"/>
              <a:t> </a:t>
            </a:r>
            <a:endParaRPr lang="sk-SK" sz="1400" dirty="0"/>
          </a:p>
          <a:p>
            <a:r>
              <a:rPr lang="en-US" sz="1400" dirty="0" err="1"/>
              <a:t>Matematika</a:t>
            </a:r>
            <a:r>
              <a:rPr lang="en-US" sz="1400" dirty="0"/>
              <a:t> – </a:t>
            </a:r>
            <a:r>
              <a:rPr lang="en-US" sz="1400" dirty="0" err="1"/>
              <a:t>Psychológia</a:t>
            </a:r>
            <a:endParaRPr lang="en-US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7678" y="3276599"/>
            <a:ext cx="2164776" cy="1624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7678" y="1582920"/>
            <a:ext cx="2164776" cy="1624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102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/>
              <a:t>Možnosti štúdia </a:t>
            </a:r>
            <a:r>
              <a:rPr lang="sk-SK" dirty="0" smtClean="0"/>
              <a:t>na PF UPJŠ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33350" y="1047750"/>
            <a:ext cx="3295650" cy="3714750"/>
          </a:xfrm>
        </p:spPr>
        <p:txBody>
          <a:bodyPr>
            <a:noAutofit/>
          </a:bodyPr>
          <a:lstStyle/>
          <a:p>
            <a:r>
              <a:rPr lang="sk-SK" b="1" dirty="0" smtClean="0"/>
              <a:t>Doktorandské </a:t>
            </a:r>
            <a:r>
              <a:rPr lang="sk-SK" dirty="0" smtClean="0"/>
              <a:t>študijné programy</a:t>
            </a:r>
          </a:p>
          <a:p>
            <a:endParaRPr lang="sk-SK" sz="600" b="1" dirty="0"/>
          </a:p>
          <a:p>
            <a:endParaRPr lang="sk-SK" sz="1400" dirty="0" smtClean="0"/>
          </a:p>
          <a:p>
            <a:r>
              <a:rPr lang="sk-SK" sz="1400" b="1" dirty="0" smtClean="0">
                <a:solidFill>
                  <a:srgbClr val="00B050"/>
                </a:solidFill>
              </a:rPr>
              <a:t>Astrofyzika</a:t>
            </a:r>
          </a:p>
          <a:p>
            <a:r>
              <a:rPr lang="sk-SK" sz="1400" b="1" dirty="0" smtClean="0">
                <a:solidFill>
                  <a:srgbClr val="00B050"/>
                </a:solidFill>
              </a:rPr>
              <a:t>Biofyzika</a:t>
            </a:r>
          </a:p>
          <a:p>
            <a:r>
              <a:rPr lang="sk-SK" sz="1400" b="1" dirty="0" smtClean="0">
                <a:solidFill>
                  <a:srgbClr val="00B050"/>
                </a:solidFill>
              </a:rPr>
              <a:t>Fyzika kondenzovaných látok</a:t>
            </a:r>
          </a:p>
          <a:p>
            <a:r>
              <a:rPr lang="sk-SK" sz="1400" b="1" dirty="0" smtClean="0">
                <a:solidFill>
                  <a:srgbClr val="00B050"/>
                </a:solidFill>
              </a:rPr>
              <a:t>Progresívne materiály</a:t>
            </a:r>
          </a:p>
          <a:p>
            <a:r>
              <a:rPr lang="sk-SK" sz="1400" b="1" dirty="0" smtClean="0">
                <a:solidFill>
                  <a:srgbClr val="00B050"/>
                </a:solidFill>
              </a:rPr>
              <a:t>Jadrová a </a:t>
            </a:r>
            <a:r>
              <a:rPr lang="sk-SK" sz="1400" b="1" dirty="0" err="1" smtClean="0">
                <a:solidFill>
                  <a:srgbClr val="00B050"/>
                </a:solidFill>
              </a:rPr>
              <a:t>subjadrová</a:t>
            </a:r>
            <a:r>
              <a:rPr lang="sk-SK" sz="1400" b="1" dirty="0" smtClean="0">
                <a:solidFill>
                  <a:srgbClr val="00B050"/>
                </a:solidFill>
              </a:rPr>
              <a:t> fyzika</a:t>
            </a:r>
          </a:p>
          <a:p>
            <a:r>
              <a:rPr lang="sk-SK" sz="1400" b="1" dirty="0" smtClean="0">
                <a:solidFill>
                  <a:srgbClr val="00B050"/>
                </a:solidFill>
              </a:rPr>
              <a:t>Teoretická fyzika</a:t>
            </a:r>
          </a:p>
          <a:p>
            <a:endParaRPr lang="sk-SK" sz="1400" dirty="0"/>
          </a:p>
          <a:p>
            <a:r>
              <a:rPr lang="sk-SK" sz="1400" dirty="0" smtClean="0"/>
              <a:t>Všeobecná ekológia </a:t>
            </a:r>
            <a:br>
              <a:rPr lang="sk-SK" sz="1400" dirty="0" smtClean="0"/>
            </a:br>
            <a:r>
              <a:rPr lang="sk-SK" sz="1400" dirty="0" smtClean="0"/>
              <a:t>a ekológia jedinca a populácii</a:t>
            </a:r>
          </a:p>
          <a:p>
            <a:endParaRPr lang="sk-SK" sz="1400" dirty="0" smtClean="0"/>
          </a:p>
          <a:p>
            <a:r>
              <a:rPr lang="sk-SK" sz="1400" dirty="0" smtClean="0"/>
              <a:t>Analytická chémia</a:t>
            </a:r>
          </a:p>
          <a:p>
            <a:r>
              <a:rPr lang="sk-SK" sz="1400" dirty="0" smtClean="0"/>
              <a:t>Anorganická chémia</a:t>
            </a:r>
          </a:p>
          <a:p>
            <a:r>
              <a:rPr lang="sk-SK" sz="1400" dirty="0" smtClean="0"/>
              <a:t>Biochémia</a:t>
            </a:r>
          </a:p>
          <a:p>
            <a:r>
              <a:rPr lang="sk-SK" sz="1400" dirty="0" smtClean="0"/>
              <a:t>Fyzikálna chémia</a:t>
            </a:r>
          </a:p>
          <a:p>
            <a:r>
              <a:rPr lang="sk-SK" sz="1400" dirty="0" smtClean="0"/>
              <a:t>Organická chémia</a:t>
            </a: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2451100" y="1327150"/>
            <a:ext cx="3295650" cy="3714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b="1" dirty="0" smtClean="0"/>
          </a:p>
          <a:p>
            <a:r>
              <a:rPr lang="sk-SK" sz="1400" dirty="0" smtClean="0"/>
              <a:t>Fyziológia rastlín</a:t>
            </a:r>
          </a:p>
          <a:p>
            <a:r>
              <a:rPr lang="sk-SK" sz="1400" dirty="0" smtClean="0"/>
              <a:t>Fyziológia živočíchov</a:t>
            </a:r>
          </a:p>
          <a:p>
            <a:r>
              <a:rPr lang="sk-SK" sz="1400" dirty="0" smtClean="0"/>
              <a:t>Genetika</a:t>
            </a:r>
          </a:p>
          <a:p>
            <a:r>
              <a:rPr lang="sk-SK" sz="1400" dirty="0" smtClean="0"/>
              <a:t>Molekulárna cytológia</a:t>
            </a:r>
          </a:p>
          <a:p>
            <a:endParaRPr lang="sk-SK" sz="1400" dirty="0"/>
          </a:p>
          <a:p>
            <a:r>
              <a:rPr lang="sk-SK" sz="1400" b="1" dirty="0" smtClean="0">
                <a:solidFill>
                  <a:srgbClr val="00B050"/>
                </a:solidFill>
              </a:rPr>
              <a:t>Informatika</a:t>
            </a:r>
          </a:p>
          <a:p>
            <a:endParaRPr lang="sk-SK" sz="1400" dirty="0" smtClean="0"/>
          </a:p>
          <a:p>
            <a:r>
              <a:rPr lang="sk-SK" sz="1400" b="1" dirty="0" smtClean="0">
                <a:solidFill>
                  <a:srgbClr val="00B050"/>
                </a:solidFill>
              </a:rPr>
              <a:t>Aplikovaná matematika</a:t>
            </a:r>
          </a:p>
          <a:p>
            <a:r>
              <a:rPr lang="sk-SK" sz="1400" b="1" dirty="0" smtClean="0">
                <a:solidFill>
                  <a:srgbClr val="00B050"/>
                </a:solidFill>
              </a:rPr>
              <a:t>Diskrétna matematika</a:t>
            </a:r>
            <a:endParaRPr lang="sk-SK" sz="1400" b="1" dirty="0">
              <a:solidFill>
                <a:srgbClr val="00B050"/>
              </a:solidFill>
            </a:endParaRPr>
          </a:p>
          <a:p>
            <a:endParaRPr lang="sk-SK" sz="1400" dirty="0" smtClean="0"/>
          </a:p>
          <a:p>
            <a:r>
              <a:rPr lang="sk-SK" sz="1400" b="1" dirty="0" smtClean="0">
                <a:solidFill>
                  <a:srgbClr val="00B050"/>
                </a:solidFill>
              </a:rPr>
              <a:t>Teória vyučovania matematiky</a:t>
            </a:r>
          </a:p>
          <a:p>
            <a:endParaRPr lang="sk-SK" sz="1400" b="1" dirty="0" smtClean="0">
              <a:solidFill>
                <a:srgbClr val="00B050"/>
              </a:solidFill>
            </a:endParaRPr>
          </a:p>
          <a:p>
            <a:r>
              <a:rPr lang="sk-SK" sz="1400" b="1" dirty="0">
                <a:solidFill>
                  <a:srgbClr val="00B050"/>
                </a:solidFill>
              </a:rPr>
              <a:t>Teória vyučovania </a:t>
            </a:r>
            <a:r>
              <a:rPr lang="sk-SK" sz="1400" b="1" dirty="0" smtClean="0">
                <a:solidFill>
                  <a:srgbClr val="00B050"/>
                </a:solidFill>
              </a:rPr>
              <a:t>fyziky</a:t>
            </a:r>
          </a:p>
          <a:p>
            <a:endParaRPr lang="sk-SK" sz="1400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7980" y="1149350"/>
            <a:ext cx="1866220" cy="24882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22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Prečo študovať na PF</a:t>
            </a:r>
            <a:r>
              <a:rPr lang="en-US" dirty="0" smtClean="0"/>
              <a:t> UPJ</a:t>
            </a:r>
            <a:r>
              <a:rPr lang="sk-SK" dirty="0" smtClean="0"/>
              <a:t>Š</a:t>
            </a:r>
            <a:endParaRPr lang="en-US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Hodnotenie </a:t>
            </a:r>
            <a:r>
              <a:rPr lang="sk-SK" b="1" dirty="0" smtClean="0"/>
              <a:t>ARRA</a:t>
            </a:r>
            <a:r>
              <a:rPr lang="sk-SK" dirty="0" smtClean="0"/>
              <a:t> (</a:t>
            </a:r>
            <a:r>
              <a:rPr lang="sk-SK" dirty="0" smtClean="0">
                <a:hlinkClick r:id="rId2"/>
              </a:rPr>
              <a:t>www.arra.sk</a:t>
            </a:r>
            <a:r>
              <a:rPr lang="sk-SK" dirty="0" smtClean="0"/>
              <a:t>)</a:t>
            </a:r>
            <a:endParaRPr lang="en-US" dirty="0"/>
          </a:p>
        </p:txBody>
      </p:sp>
      <p:pic>
        <p:nvPicPr>
          <p:cNvPr id="6" name="Zástupný symbol obsahu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350" y="1522453"/>
            <a:ext cx="6661150" cy="3266993"/>
          </a:xfrm>
          <a:prstGeom prst="rect">
            <a:avLst/>
          </a:prstGeom>
        </p:spPr>
      </p:pic>
      <p:sp>
        <p:nvSpPr>
          <p:cNvPr id="3" name="Zaoblený obdĺžnik 2"/>
          <p:cNvSpPr/>
          <p:nvPr/>
        </p:nvSpPr>
        <p:spPr>
          <a:xfrm>
            <a:off x="133350" y="3098799"/>
            <a:ext cx="6112329" cy="2857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Rovná spojnica 6"/>
          <p:cNvCxnSpPr/>
          <p:nvPr/>
        </p:nvCxnSpPr>
        <p:spPr>
          <a:xfrm>
            <a:off x="133350" y="3649436"/>
            <a:ext cx="6112329" cy="2449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0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Prečo študovať na PF</a:t>
            </a:r>
            <a:endParaRPr lang="en-US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viac ako </a:t>
            </a:r>
            <a:r>
              <a:rPr lang="sk-SK" b="1" dirty="0" smtClean="0"/>
              <a:t>50 ročná tradícia </a:t>
            </a:r>
            <a:r>
              <a:rPr lang="sk-SK" dirty="0" smtClean="0"/>
              <a:t>vo vede a vzdelávaní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b="1" dirty="0" smtClean="0"/>
              <a:t>akreditované študijné programy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špičkové </a:t>
            </a:r>
            <a:r>
              <a:rPr lang="sk-SK" b="1" dirty="0" smtClean="0"/>
              <a:t>vedecké centrá </a:t>
            </a:r>
            <a:r>
              <a:rPr lang="sk-SK" dirty="0" smtClean="0"/>
              <a:t>a laboratóriá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vysoká </a:t>
            </a:r>
            <a:r>
              <a:rPr lang="sk-SK" b="1" dirty="0" smtClean="0"/>
              <a:t>úspešnosť</a:t>
            </a:r>
            <a:r>
              <a:rPr lang="sk-SK" dirty="0" smtClean="0"/>
              <a:t> zapojenia do </a:t>
            </a:r>
            <a:r>
              <a:rPr lang="sk-SK" b="1" dirty="0" smtClean="0"/>
              <a:t>projektov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b="1" dirty="0" smtClean="0"/>
              <a:t>kreditový</a:t>
            </a:r>
            <a:r>
              <a:rPr lang="sk-SK" dirty="0" smtClean="0"/>
              <a:t> systém štúdia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akademický </a:t>
            </a:r>
            <a:r>
              <a:rPr lang="sk-SK" b="1" dirty="0" smtClean="0"/>
              <a:t>informačný systém </a:t>
            </a:r>
            <a:r>
              <a:rPr lang="sk-SK" dirty="0" smtClean="0"/>
              <a:t>AIS2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b="1" dirty="0" smtClean="0"/>
              <a:t>individuálny</a:t>
            </a:r>
            <a:r>
              <a:rPr lang="sk-SK" dirty="0" smtClean="0"/>
              <a:t> prístup k študentom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široké </a:t>
            </a:r>
            <a:r>
              <a:rPr lang="sk-SK" b="1" dirty="0" smtClean="0"/>
              <a:t>medzinárodné kontakty </a:t>
            </a:r>
            <a:r>
              <a:rPr lang="sk-SK" dirty="0" smtClean="0"/>
              <a:t>a možnosti štúdia v zahraničí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tradícia </a:t>
            </a:r>
            <a:r>
              <a:rPr lang="sk-SK" b="1" dirty="0" smtClean="0"/>
              <a:t>študentských podujatí </a:t>
            </a:r>
            <a:r>
              <a:rPr lang="sk-SK" dirty="0" smtClean="0"/>
              <a:t>- Prírodovedecké dni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b="1" dirty="0" smtClean="0"/>
              <a:t>uplatniteľnosť</a:t>
            </a:r>
            <a:r>
              <a:rPr lang="sk-SK" dirty="0" smtClean="0"/>
              <a:t> </a:t>
            </a:r>
            <a:r>
              <a:rPr lang="sk-SK" b="1" dirty="0" smtClean="0"/>
              <a:t>absolventov</a:t>
            </a:r>
            <a:r>
              <a:rPr lang="sk-SK" dirty="0" smtClean="0"/>
              <a:t> v praxi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en-US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500" y="1374114"/>
            <a:ext cx="3696176" cy="1134791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1213" y="2381250"/>
            <a:ext cx="2246554" cy="1684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190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107" y="1654177"/>
            <a:ext cx="2154763" cy="1616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Unikátne laboratória na PF UPJŠ 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/>
              <a:t>Laboratórium</a:t>
            </a:r>
            <a:r>
              <a:rPr lang="en-US" sz="1600" dirty="0"/>
              <a:t> </a:t>
            </a:r>
            <a:r>
              <a:rPr lang="en-US" sz="1600" dirty="0" err="1"/>
              <a:t>analytickej</a:t>
            </a:r>
            <a:r>
              <a:rPr lang="en-US" sz="1600" dirty="0"/>
              <a:t> </a:t>
            </a:r>
            <a:r>
              <a:rPr lang="en-US" sz="1600" dirty="0" err="1"/>
              <a:t>cytometrie</a:t>
            </a:r>
            <a:endParaRPr lang="en-US" sz="1600" dirty="0"/>
          </a:p>
          <a:p>
            <a:r>
              <a:rPr lang="en-US" sz="1600" b="1" dirty="0" err="1"/>
              <a:t>Laboratórium</a:t>
            </a:r>
            <a:r>
              <a:rPr lang="en-US" sz="1600" b="1" dirty="0"/>
              <a:t> </a:t>
            </a:r>
            <a:r>
              <a:rPr lang="en-US" sz="1600" b="1" dirty="0" err="1"/>
              <a:t>nukleárnej</a:t>
            </a:r>
            <a:r>
              <a:rPr lang="en-US" sz="1600" b="1" dirty="0"/>
              <a:t> </a:t>
            </a:r>
            <a:r>
              <a:rPr lang="en-US" sz="1600" b="1" dirty="0" err="1"/>
              <a:t>magnetickej</a:t>
            </a:r>
            <a:r>
              <a:rPr lang="en-US" sz="1600" b="1" dirty="0"/>
              <a:t> </a:t>
            </a:r>
            <a:r>
              <a:rPr lang="en-US" sz="1600" b="1" dirty="0" err="1"/>
              <a:t>rezonancie</a:t>
            </a:r>
            <a:r>
              <a:rPr lang="en-US" sz="1600" dirty="0"/>
              <a:t> </a:t>
            </a:r>
            <a:endParaRPr lang="sk-SK" sz="1600" dirty="0" smtClean="0"/>
          </a:p>
          <a:p>
            <a:r>
              <a:rPr lang="en-US" sz="1600" b="1" dirty="0" err="1" smtClean="0"/>
              <a:t>Nanolaboratórium</a:t>
            </a:r>
            <a:endParaRPr lang="en-US" sz="1600" b="1" dirty="0"/>
          </a:p>
          <a:p>
            <a:r>
              <a:rPr lang="en-US" sz="1600" b="1" dirty="0" err="1"/>
              <a:t>Metalografické</a:t>
            </a:r>
            <a:r>
              <a:rPr lang="en-US" sz="1600" b="1" dirty="0"/>
              <a:t> </a:t>
            </a:r>
            <a:r>
              <a:rPr lang="en-US" sz="1600" b="1" dirty="0" err="1"/>
              <a:t>laboratórium</a:t>
            </a:r>
            <a:endParaRPr lang="en-US" sz="1600" b="1" dirty="0"/>
          </a:p>
          <a:p>
            <a:r>
              <a:rPr lang="en-US" sz="1600" b="1" dirty="0" err="1"/>
              <a:t>Laboratórium</a:t>
            </a:r>
            <a:r>
              <a:rPr lang="en-US" sz="1600" b="1" dirty="0"/>
              <a:t> </a:t>
            </a:r>
            <a:r>
              <a:rPr lang="en-US" sz="1600" b="1" dirty="0" err="1"/>
              <a:t>feromagnetizmu</a:t>
            </a:r>
            <a:endParaRPr lang="en-US" sz="1600" b="1" dirty="0"/>
          </a:p>
          <a:p>
            <a:r>
              <a:rPr lang="en-US" sz="1600" b="1" dirty="0" err="1"/>
              <a:t>Laboratórium</a:t>
            </a:r>
            <a:r>
              <a:rPr lang="en-US" sz="1600" b="1" dirty="0"/>
              <a:t> </a:t>
            </a:r>
            <a:r>
              <a:rPr lang="en-US" sz="1600" b="1" dirty="0" err="1"/>
              <a:t>elektrónovej</a:t>
            </a:r>
            <a:r>
              <a:rPr lang="en-US" sz="1600" b="1" dirty="0"/>
              <a:t> </a:t>
            </a:r>
            <a:r>
              <a:rPr lang="en-US" sz="1600" b="1" dirty="0" err="1"/>
              <a:t>mikroskopie</a:t>
            </a:r>
            <a:endParaRPr lang="en-US" sz="1600" b="1" dirty="0"/>
          </a:p>
          <a:p>
            <a:r>
              <a:rPr lang="en-US" sz="1600" b="1" dirty="0" err="1"/>
              <a:t>Laboratórium</a:t>
            </a:r>
            <a:r>
              <a:rPr lang="en-US" sz="1600" b="1" dirty="0"/>
              <a:t> </a:t>
            </a:r>
            <a:r>
              <a:rPr lang="en-US" sz="1600" b="1" dirty="0" err="1"/>
              <a:t>inteligentných</a:t>
            </a:r>
            <a:r>
              <a:rPr lang="en-US" sz="1600" b="1" dirty="0"/>
              <a:t> </a:t>
            </a:r>
            <a:r>
              <a:rPr lang="en-US" sz="1600" b="1" dirty="0" err="1"/>
              <a:t>dátových</a:t>
            </a:r>
            <a:r>
              <a:rPr lang="en-US" sz="1600" b="1" dirty="0"/>
              <a:t> </a:t>
            </a:r>
            <a:r>
              <a:rPr lang="en-US" sz="1600" b="1" dirty="0" err="1"/>
              <a:t>analýz</a:t>
            </a:r>
            <a:r>
              <a:rPr lang="en-US" sz="1600" b="1" dirty="0"/>
              <a:t> - LIDA</a:t>
            </a:r>
          </a:p>
          <a:p>
            <a:r>
              <a:rPr lang="en-US" sz="1600" b="1" dirty="0" err="1"/>
              <a:t>Laboratórium</a:t>
            </a:r>
            <a:r>
              <a:rPr lang="en-US" sz="1600" b="1" dirty="0"/>
              <a:t> </a:t>
            </a:r>
            <a:r>
              <a:rPr lang="en-US" sz="1600" b="1" dirty="0" err="1"/>
              <a:t>štruktúrnej</a:t>
            </a:r>
            <a:r>
              <a:rPr lang="en-US" sz="1600" b="1" dirty="0"/>
              <a:t> </a:t>
            </a:r>
            <a:r>
              <a:rPr lang="en-US" sz="1600" b="1" dirty="0" err="1"/>
              <a:t>analýzy</a:t>
            </a:r>
            <a:endParaRPr lang="en-US" sz="1600" b="1" dirty="0"/>
          </a:p>
          <a:p>
            <a:r>
              <a:rPr lang="en-US" sz="1600" b="1" dirty="0" err="1"/>
              <a:t>Laboratórium</a:t>
            </a:r>
            <a:r>
              <a:rPr lang="en-US" sz="1600" b="1" dirty="0"/>
              <a:t> </a:t>
            </a:r>
            <a:r>
              <a:rPr lang="en-US" sz="1600" b="1" dirty="0" err="1"/>
              <a:t>elektrónovej</a:t>
            </a:r>
            <a:r>
              <a:rPr lang="en-US" sz="1600" b="1" dirty="0"/>
              <a:t> </a:t>
            </a:r>
            <a:r>
              <a:rPr lang="en-US" sz="1600" b="1" dirty="0" err="1" smtClean="0"/>
              <a:t>parama</a:t>
            </a:r>
            <a:r>
              <a:rPr lang="sk-SK" sz="1600" b="1" dirty="0" smtClean="0"/>
              <a:t>.</a:t>
            </a:r>
            <a:r>
              <a:rPr lang="en-US" sz="1600" b="1" dirty="0" smtClean="0"/>
              <a:t> </a:t>
            </a:r>
            <a:r>
              <a:rPr lang="en-US" sz="1600" b="1" dirty="0" err="1"/>
              <a:t>rezonancie</a:t>
            </a:r>
            <a:endParaRPr lang="en-US" sz="1600" b="1" dirty="0"/>
          </a:p>
          <a:p>
            <a:endParaRPr lang="en-US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150" y="3359150"/>
            <a:ext cx="2154765" cy="1616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6543" y="3359149"/>
            <a:ext cx="2154764" cy="1616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107" y="3359150"/>
            <a:ext cx="2154764" cy="16160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79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Štúdium na PF UPJŠ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-88900">
              <a:buFont typeface="Arial" panose="020B0604020202020204" pitchFamily="34" charset="0"/>
              <a:buChar char="•"/>
              <a:tabLst>
                <a:tab pos="88900" algn="l"/>
              </a:tabLst>
            </a:pPr>
            <a:r>
              <a:rPr lang="sk-SK" sz="1600" dirty="0" smtClean="0"/>
              <a:t>elektronická prihláška na štúdium</a:t>
            </a:r>
          </a:p>
          <a:p>
            <a:pPr marL="88900">
              <a:tabLst>
                <a:tab pos="88900" algn="l"/>
              </a:tabLst>
            </a:pPr>
            <a:r>
              <a:rPr lang="sk-SK" sz="1200" dirty="0">
                <a:hlinkClick r:id="rId2"/>
              </a:rPr>
              <a:t>https://e-prihlaska.upjs.sk/ais/eprihlas/#/home</a:t>
            </a:r>
            <a:endParaRPr lang="sk-SK" sz="1200" dirty="0"/>
          </a:p>
          <a:p>
            <a:pPr marL="88900" indent="-88900">
              <a:buFont typeface="Arial" panose="020B0604020202020204" pitchFamily="34" charset="0"/>
              <a:buChar char="•"/>
              <a:tabLst>
                <a:tab pos="88900" algn="l"/>
              </a:tabLst>
            </a:pPr>
            <a:endParaRPr lang="sk-SK" dirty="0" smtClean="0"/>
          </a:p>
          <a:p>
            <a:pPr marL="88900" indent="-88900">
              <a:buFont typeface="Arial" panose="020B0604020202020204" pitchFamily="34" charset="0"/>
              <a:buChar char="•"/>
              <a:tabLst>
                <a:tab pos="88900" algn="l"/>
              </a:tabLst>
            </a:pPr>
            <a:r>
              <a:rPr lang="sk-SK" sz="1600" dirty="0" smtClean="0"/>
              <a:t>elektronická administrácia štúdia</a:t>
            </a:r>
          </a:p>
          <a:p>
            <a:pPr marL="88900">
              <a:tabLst>
                <a:tab pos="88900" algn="l"/>
              </a:tabLst>
            </a:pPr>
            <a:r>
              <a:rPr lang="sk-SK" sz="1200" dirty="0">
                <a:hlinkClick r:id="rId3"/>
              </a:rPr>
              <a:t>https://ais2.upjs.sk/ais/start.do</a:t>
            </a:r>
            <a:endParaRPr lang="sk-SK" sz="1200" dirty="0" smtClean="0"/>
          </a:p>
          <a:p>
            <a:pPr marL="88900" indent="-88900">
              <a:buFont typeface="Arial" panose="020B0604020202020204" pitchFamily="34" charset="0"/>
              <a:buChar char="•"/>
              <a:tabLst>
                <a:tab pos="88900" algn="l"/>
              </a:tabLst>
            </a:pPr>
            <a:endParaRPr lang="sk-SK" dirty="0" smtClean="0"/>
          </a:p>
          <a:p>
            <a:pPr marL="88900" indent="-88900">
              <a:buFont typeface="Arial" panose="020B0604020202020204" pitchFamily="34" charset="0"/>
              <a:buChar char="•"/>
              <a:tabLst>
                <a:tab pos="88900" algn="l"/>
              </a:tabLst>
            </a:pPr>
            <a:r>
              <a:rPr lang="sk-SK" sz="1600" dirty="0" smtClean="0"/>
              <a:t>elektronická podpora štúdia</a:t>
            </a:r>
          </a:p>
          <a:p>
            <a:pPr marL="88900">
              <a:tabLst>
                <a:tab pos="88900" algn="l"/>
              </a:tabLst>
            </a:pPr>
            <a:r>
              <a:rPr lang="sk-SK" sz="1200" dirty="0">
                <a:hlinkClick r:id="rId4"/>
              </a:rPr>
              <a:t>http://lms.upjs.sk</a:t>
            </a:r>
            <a:r>
              <a:rPr lang="sk-SK" sz="1200" dirty="0" smtClean="0">
                <a:hlinkClick r:id="rId4"/>
              </a:rPr>
              <a:t>/</a:t>
            </a:r>
            <a:endParaRPr lang="sk-SK" sz="1200" dirty="0" smtClean="0"/>
          </a:p>
          <a:p>
            <a:pPr marL="177800"/>
            <a:endParaRPr lang="sk-SK" sz="1200" dirty="0" smtClean="0"/>
          </a:p>
          <a:p>
            <a:endParaRPr lang="sk-S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4999" y="1263650"/>
            <a:ext cx="3353603" cy="17583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4046" y="3110893"/>
            <a:ext cx="3354556" cy="1772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403" y="3110892"/>
            <a:ext cx="2854745" cy="17722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70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300" y="0"/>
            <a:ext cx="64293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Košice - mesto mladých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 dirty="0" smtClean="0"/>
              <a:t>235 000 obyvateľov </a:t>
            </a:r>
            <a:r>
              <a:rPr lang="sk-SK" dirty="0" smtClean="0"/>
              <a:t>s priemerným vekom </a:t>
            </a:r>
            <a:r>
              <a:rPr lang="sk-SK" b="1" dirty="0" smtClean="0"/>
              <a:t>35,13 roka</a:t>
            </a:r>
          </a:p>
          <a:p>
            <a:endParaRPr lang="sk-SK" sz="5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Európske hlavné mesto kultúry 2013 </a:t>
            </a:r>
            <a:br>
              <a:rPr lang="sk-SK" dirty="0" smtClean="0"/>
            </a:br>
            <a:r>
              <a:rPr lang="sk-SK" dirty="0" smtClean="0">
                <a:hlinkClick r:id="rId2"/>
              </a:rPr>
              <a:t>www.kosice2013.sk</a:t>
            </a:r>
            <a:endParaRPr lang="sk-S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Európske </a:t>
            </a:r>
            <a:r>
              <a:rPr lang="sk-SK" dirty="0"/>
              <a:t>mesto športu </a:t>
            </a:r>
            <a:r>
              <a:rPr lang="sk-SK" dirty="0" smtClean="0"/>
              <a:t>2016</a:t>
            </a:r>
            <a:br>
              <a:rPr lang="sk-SK" dirty="0" smtClean="0"/>
            </a:br>
            <a:r>
              <a:rPr lang="sk-SK" dirty="0" smtClean="0">
                <a:hlinkClick r:id="rId3"/>
              </a:rPr>
              <a:t>www.emskosice.sk</a:t>
            </a:r>
            <a:endParaRPr lang="sk-S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66700"/>
            <a:endParaRPr lang="sk-SK" dirty="0" smtClean="0">
              <a:hlinkClick r:id="rId4"/>
            </a:endParaRPr>
          </a:p>
          <a:p>
            <a:pPr marL="266700"/>
            <a:endParaRPr lang="sk-SK" dirty="0">
              <a:hlinkClick r:id="rId4"/>
            </a:endParaRPr>
          </a:p>
          <a:p>
            <a:pPr marL="3949700"/>
            <a:r>
              <a:rPr lang="en-US" dirty="0" smtClean="0">
                <a:hlinkClick r:id="rId4"/>
              </a:rPr>
              <a:t>www.visitkosice.eu</a:t>
            </a:r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5974" y="2357003"/>
            <a:ext cx="2047875" cy="6084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5974" y="1514108"/>
            <a:ext cx="2047875" cy="714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301" y="2598184"/>
            <a:ext cx="2828723" cy="2284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25" y="3866306"/>
            <a:ext cx="2594124" cy="81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pPr algn="ctr"/>
            <a:r>
              <a:rPr lang="sk-SK" sz="2800" b="1" dirty="0" smtClean="0"/>
              <a:t>Nehľadajte </a:t>
            </a:r>
            <a:r>
              <a:rPr lang="sk-SK" sz="2800" b="1" dirty="0" smtClean="0"/>
              <a:t>inde, čo </a:t>
            </a:r>
            <a:r>
              <a:rPr lang="sk-SK" sz="2800" b="1" dirty="0" smtClean="0"/>
              <a:t>máte </a:t>
            </a:r>
            <a:r>
              <a:rPr lang="sk-SK" sz="2800" b="1" dirty="0" smtClean="0"/>
              <a:t>na dosah</a:t>
            </a:r>
          </a:p>
          <a:p>
            <a:pPr algn="ctr"/>
            <a:endParaRPr lang="sk-SK" dirty="0"/>
          </a:p>
          <a:p>
            <a:pPr algn="ctr"/>
            <a:r>
              <a:rPr lang="sk-SK" b="1" dirty="0" smtClean="0"/>
              <a:t>Prírodovedecká fakulta UPJŠ v Košiciach </a:t>
            </a:r>
          </a:p>
          <a:p>
            <a:pPr algn="ctr"/>
            <a:endParaRPr lang="sk-SK" b="1" dirty="0"/>
          </a:p>
          <a:p>
            <a:pPr algn="ctr"/>
            <a:r>
              <a:rPr lang="sk-SK" b="1" dirty="0">
                <a:solidFill>
                  <a:srgbClr val="00B050"/>
                </a:solidFill>
              </a:rPr>
              <a:t>http://www.upjs.sk/prirodovedecka-fakulta/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8603" y="3128887"/>
            <a:ext cx="4490643" cy="17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 smtClean="0"/>
              <a:t>Aktu</a:t>
            </a:r>
            <a:r>
              <a:rPr lang="sk-SK" dirty="0" err="1" smtClean="0"/>
              <a:t>álne</a:t>
            </a:r>
            <a:r>
              <a:rPr lang="sk-SK" dirty="0" smtClean="0"/>
              <a:t> výzvy</a:t>
            </a:r>
            <a:endParaRPr lang="en-US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16" y="1205345"/>
            <a:ext cx="2156333" cy="2660073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7" y="1376218"/>
            <a:ext cx="3666564" cy="1463964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814" y="3266484"/>
            <a:ext cx="2425740" cy="1494862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2701636" y="2993165"/>
            <a:ext cx="128385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b="1" dirty="0" smtClean="0">
                <a:solidFill>
                  <a:srgbClr val="00B050"/>
                </a:solidFill>
              </a:rPr>
              <a:t>Zvyšovanie kvality života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dirty="0" smtClean="0"/>
              <a:t>Riešenie nedostatku potravín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b="1" dirty="0" smtClean="0"/>
              <a:t>Ekológia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 smtClean="0">
                <a:solidFill>
                  <a:srgbClr val="00B050"/>
                </a:solidFill>
              </a:rPr>
              <a:t>Štruktúrna biológia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77" y="4010326"/>
            <a:ext cx="1233398" cy="9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sk-SK" dirty="0" smtClean="0"/>
              <a:t>Aktuálne výzvy</a:t>
            </a:r>
            <a:endParaRPr lang="en-US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55" y="1108204"/>
            <a:ext cx="3086100" cy="1543050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90" y="2651254"/>
            <a:ext cx="1880959" cy="105803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4" y="1108204"/>
            <a:ext cx="2952750" cy="154305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4" y="2956054"/>
            <a:ext cx="2590800" cy="1762125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90" y="3837116"/>
            <a:ext cx="1538060" cy="1112763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2506939" y="2832130"/>
            <a:ext cx="135834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dirty="0" smtClean="0"/>
              <a:t>Ekológia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dirty="0" smtClean="0"/>
              <a:t>Energetika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b="1" dirty="0" smtClean="0"/>
              <a:t>Zvyšovanie kvality života</a:t>
            </a:r>
            <a:endParaRPr lang="sk-SK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b="1" dirty="0" smtClean="0"/>
              <a:t>Medicína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>
                <a:solidFill>
                  <a:srgbClr val="00B050"/>
                </a:solidFill>
              </a:rPr>
              <a:t>Progresívne </a:t>
            </a:r>
            <a:r>
              <a:rPr lang="sk-SK" b="1" dirty="0" smtClean="0">
                <a:solidFill>
                  <a:srgbClr val="00B050"/>
                </a:solidFill>
              </a:rPr>
              <a:t>materiály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 smtClean="0">
                <a:solidFill>
                  <a:srgbClr val="00B050"/>
                </a:solidFill>
              </a:rPr>
              <a:t>Chémia</a:t>
            </a:r>
            <a:endParaRPr lang="sk-SK" b="1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 smtClean="0">
                <a:solidFill>
                  <a:srgbClr val="00B050"/>
                </a:solidFill>
              </a:rPr>
              <a:t>Fyzika</a:t>
            </a:r>
            <a:endParaRPr lang="sk-SK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9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sk-SK" dirty="0" smtClean="0"/>
              <a:t>Aktuálne výzvy</a:t>
            </a:r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09" y="1175695"/>
            <a:ext cx="1468662" cy="1203173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0" y="3654727"/>
            <a:ext cx="1892267" cy="1152931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86" y="1232773"/>
            <a:ext cx="1999705" cy="1227667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378" y="2557831"/>
            <a:ext cx="1481593" cy="855283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2856955" y="2553655"/>
            <a:ext cx="169656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b="1" dirty="0" smtClean="0"/>
              <a:t>Informačná revolúcia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b="1" dirty="0" smtClean="0"/>
              <a:t>Telekomunikácie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dirty="0" smtClean="0"/>
              <a:t>Big </a:t>
            </a:r>
            <a:r>
              <a:rPr lang="sk-SK" dirty="0" err="1" smtClean="0"/>
              <a:t>data</a:t>
            </a:r>
            <a:endParaRPr lang="sk-SK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dirty="0" smtClean="0"/>
              <a:t>Inovácie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dirty="0" smtClean="0"/>
              <a:t>Umelá inteligencia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 smtClean="0">
                <a:solidFill>
                  <a:srgbClr val="00B050"/>
                </a:solidFill>
              </a:rPr>
              <a:t>Informatika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 smtClean="0">
                <a:solidFill>
                  <a:srgbClr val="00B050"/>
                </a:solidFill>
              </a:rPr>
              <a:t>Matematika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 smtClean="0">
                <a:solidFill>
                  <a:srgbClr val="00B050"/>
                </a:solidFill>
              </a:rPr>
              <a:t>Geografia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b="1" dirty="0" smtClean="0">
                <a:solidFill>
                  <a:srgbClr val="00B050"/>
                </a:solidFill>
              </a:rPr>
              <a:t>Vzdelávanie</a:t>
            </a:r>
            <a:endParaRPr lang="sk-SK" b="1" dirty="0">
              <a:solidFill>
                <a:srgbClr val="00B050"/>
              </a:solidFill>
            </a:endParaRPr>
          </a:p>
        </p:txBody>
      </p:sp>
      <p:pic>
        <p:nvPicPr>
          <p:cNvPr id="12" name="Obrázo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7" y="2383938"/>
            <a:ext cx="1849575" cy="1155984"/>
          </a:xfrm>
          <a:prstGeom prst="rect">
            <a:avLst/>
          </a:prstGeom>
        </p:spPr>
      </p:pic>
      <p:pic>
        <p:nvPicPr>
          <p:cNvPr id="14" name="Obrázok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2" y="1011116"/>
            <a:ext cx="1588024" cy="1258017"/>
          </a:xfrm>
          <a:prstGeom prst="rect">
            <a:avLst/>
          </a:prstGeom>
        </p:spPr>
      </p:pic>
      <p:pic>
        <p:nvPicPr>
          <p:cNvPr id="15" name="Obrázok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09" y="3597072"/>
            <a:ext cx="1469877" cy="13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Kariéra absolventa VŠ</a:t>
            </a:r>
            <a:endParaRPr lang="en-US" dirty="0"/>
          </a:p>
        </p:txBody>
      </p:sp>
      <p:sp>
        <p:nvSpPr>
          <p:cNvPr id="17" name="BlokTextu 16"/>
          <p:cNvSpPr txBox="1"/>
          <p:nvPr/>
        </p:nvSpPr>
        <p:spPr>
          <a:xfrm>
            <a:off x="3653658" y="1299921"/>
            <a:ext cx="2847254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5400" dirty="0" smtClean="0">
                <a:solidFill>
                  <a:srgbClr val="00B050"/>
                </a:solidFill>
              </a:rPr>
              <a:t>70-23=47</a:t>
            </a:r>
            <a:endParaRPr lang="en-US" sz="5400" dirty="0">
              <a:solidFill>
                <a:srgbClr val="00B050"/>
              </a:solidFill>
            </a:endParaRPr>
          </a:p>
        </p:txBody>
      </p:sp>
      <p:pic>
        <p:nvPicPr>
          <p:cNvPr id="18" name="Obrázok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41" y="1250978"/>
            <a:ext cx="3260567" cy="1021217"/>
          </a:xfrm>
          <a:prstGeom prst="rect">
            <a:avLst/>
          </a:prstGeom>
        </p:spPr>
      </p:pic>
      <p:pic>
        <p:nvPicPr>
          <p:cNvPr id="20" name="Obrázo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531" y="2939567"/>
            <a:ext cx="2487509" cy="1591612"/>
          </a:xfrm>
          <a:prstGeom prst="rect">
            <a:avLst/>
          </a:prstGeom>
        </p:spPr>
      </p:pic>
      <p:pic>
        <p:nvPicPr>
          <p:cNvPr id="21" name="Obrázok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" y="2783852"/>
            <a:ext cx="3144871" cy="16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Parametre dobrej vysokej školy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6875" y="1186543"/>
            <a:ext cx="2838450" cy="371475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sk-SK" b="1" dirty="0">
                <a:solidFill>
                  <a:srgbClr val="00B050"/>
                </a:solidFill>
              </a:rPr>
              <a:t>Akreditované študijné odbory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1400" dirty="0" smtClean="0"/>
              <a:t>(</a:t>
            </a:r>
            <a:r>
              <a:rPr lang="sk-SK" sz="1400" dirty="0"/>
              <a:t>počas celej dĺžky predpokladaného </a:t>
            </a:r>
            <a:r>
              <a:rPr lang="sk-SK" sz="1400" dirty="0" smtClean="0"/>
              <a:t>štúdia)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k-SK" dirty="0"/>
              <a:t>Doktorandský stupeň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k-SK" dirty="0" smtClean="0"/>
              <a:t>Počet </a:t>
            </a:r>
            <a:r>
              <a:rPr lang="sk-SK" dirty="0"/>
              <a:t>profesorov, docentov </a:t>
            </a:r>
            <a:endParaRPr lang="sk-SK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k-SK" b="1" dirty="0" smtClean="0"/>
              <a:t>Hromadná </a:t>
            </a:r>
            <a:r>
              <a:rPr lang="sk-SK" b="1" dirty="0"/>
              <a:t>výučba – individuálny </a:t>
            </a:r>
            <a:r>
              <a:rPr lang="sk-SK" b="1" dirty="0" smtClean="0"/>
              <a:t>prístup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k-SK" dirty="0" smtClean="0"/>
              <a:t>Počet </a:t>
            </a:r>
            <a:r>
              <a:rPr lang="sk-SK" dirty="0"/>
              <a:t>absolventov </a:t>
            </a:r>
            <a:br>
              <a:rPr lang="sk-SK" dirty="0"/>
            </a:br>
            <a:r>
              <a:rPr lang="sk-SK" dirty="0"/>
              <a:t>za posledné obdobie </a:t>
            </a:r>
            <a:br>
              <a:rPr lang="sk-SK" dirty="0"/>
            </a:br>
            <a:r>
              <a:rPr lang="sk-SK" dirty="0"/>
              <a:t>a ich </a:t>
            </a:r>
            <a:r>
              <a:rPr lang="sk-SK" b="1" dirty="0">
                <a:solidFill>
                  <a:srgbClr val="00B050"/>
                </a:solidFill>
              </a:rPr>
              <a:t>uplatnenie v praxi</a:t>
            </a:r>
            <a:endParaRPr lang="en-US" b="1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sk-SK" dirty="0"/>
          </a:p>
          <a:p>
            <a:pPr>
              <a:tabLst>
                <a:tab pos="4038600" algn="l"/>
                <a:tab pos="5111750" algn="l"/>
              </a:tabLst>
            </a:pPr>
            <a:r>
              <a:rPr lang="en-US" sz="1400" dirty="0"/>
              <a:t>          </a:t>
            </a:r>
            <a:r>
              <a:rPr lang="en-US" sz="1200" dirty="0"/>
              <a:t>                                                                     </a:t>
            </a:r>
            <a:endParaRPr lang="sk-SK" sz="1200" dirty="0" smtClean="0"/>
          </a:p>
          <a:p>
            <a:pPr marL="361950">
              <a:tabLst>
                <a:tab pos="4038600" algn="l"/>
                <a:tab pos="5111750" algn="l"/>
              </a:tabLst>
            </a:pPr>
            <a:r>
              <a:rPr lang="en-US" sz="1200" dirty="0" smtClean="0"/>
              <a:t> </a:t>
            </a:r>
            <a:r>
              <a:rPr lang="en-US" dirty="0" smtClean="0"/>
              <a:t>                                                                      </a:t>
            </a:r>
            <a:endParaRPr lang="sk-SK" dirty="0" smtClean="0"/>
          </a:p>
        </p:txBody>
      </p:sp>
      <p:sp>
        <p:nvSpPr>
          <p:cNvPr id="8" name="Zástupný symbol obsahu 2"/>
          <p:cNvSpPr txBox="1">
            <a:spLocks/>
          </p:cNvSpPr>
          <p:nvPr/>
        </p:nvSpPr>
        <p:spPr>
          <a:xfrm>
            <a:off x="3502478" y="1186543"/>
            <a:ext cx="2838450" cy="3714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sk-SK" dirty="0" smtClean="0"/>
              <a:t>Výučbové priestory, </a:t>
            </a:r>
            <a:br>
              <a:rPr lang="sk-SK" dirty="0" smtClean="0"/>
            </a:br>
            <a:r>
              <a:rPr lang="sk-SK" dirty="0" smtClean="0"/>
              <a:t>laboratóriá, knižnica, </a:t>
            </a:r>
            <a:r>
              <a:rPr lang="sk-SK" b="1" dirty="0" smtClean="0">
                <a:solidFill>
                  <a:srgbClr val="00B050"/>
                </a:solidFill>
              </a:rPr>
              <a:t>kvalita infraštruktúry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k-SK" b="1" dirty="0" smtClean="0"/>
              <a:t>Medzinárodný rozmer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k-SK" dirty="0" smtClean="0"/>
              <a:t>Riešené </a:t>
            </a:r>
            <a:r>
              <a:rPr lang="sk-SK" dirty="0"/>
              <a:t>grantové </a:t>
            </a:r>
            <a:r>
              <a:rPr lang="sk-SK" dirty="0" smtClean="0"/>
              <a:t>projekty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k-SK" dirty="0" smtClean="0"/>
              <a:t>Možnosť absolvovania časti štúdia </a:t>
            </a:r>
            <a:r>
              <a:rPr lang="sk-SK" dirty="0"/>
              <a:t>v </a:t>
            </a:r>
            <a:r>
              <a:rPr lang="sk-SK" dirty="0" smtClean="0"/>
              <a:t>zahraničí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k-SK" b="1" dirty="0" smtClean="0">
                <a:solidFill>
                  <a:srgbClr val="00B050"/>
                </a:solidFill>
              </a:rPr>
              <a:t>Tradícia </a:t>
            </a:r>
            <a:r>
              <a:rPr lang="sk-SK" b="1" dirty="0">
                <a:solidFill>
                  <a:srgbClr val="00B050"/>
                </a:solidFill>
              </a:rPr>
              <a:t>školy </a:t>
            </a:r>
            <a:endParaRPr lang="sk-SK" b="1" dirty="0" smtClean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k-SK" b="1" dirty="0" smtClean="0"/>
              <a:t>Aktivity pre študentov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sk-SK" dirty="0" smtClean="0"/>
          </a:p>
          <a:p>
            <a:pPr>
              <a:tabLst>
                <a:tab pos="4038600" algn="l"/>
                <a:tab pos="5111750" algn="l"/>
              </a:tabLst>
            </a:pPr>
            <a:r>
              <a:rPr lang="en-US" sz="1400" dirty="0" smtClean="0"/>
              <a:t>          </a:t>
            </a:r>
            <a:r>
              <a:rPr lang="en-US" sz="1200" dirty="0" smtClean="0"/>
              <a:t>                                                                     </a:t>
            </a:r>
            <a:endParaRPr lang="sk-SK" sz="1200" dirty="0" smtClean="0"/>
          </a:p>
          <a:p>
            <a:pPr marL="361950">
              <a:tabLst>
                <a:tab pos="4038600" algn="l"/>
                <a:tab pos="5111750" algn="l"/>
              </a:tabLst>
            </a:pPr>
            <a:r>
              <a:rPr lang="en-US" sz="1200" dirty="0" smtClean="0"/>
              <a:t> </a:t>
            </a:r>
            <a:r>
              <a:rPr lang="en-US" dirty="0" smtClean="0"/>
              <a:t>                                                                      </a:t>
            </a:r>
            <a:endParaRPr lang="sk-SK" dirty="0" smtClean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4145643"/>
            <a:ext cx="1029039" cy="548821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01" y="1662975"/>
            <a:ext cx="639488" cy="1003118"/>
          </a:xfrm>
          <a:prstGeom prst="rect">
            <a:avLst/>
          </a:prstGeom>
        </p:spPr>
      </p:pic>
      <p:pic>
        <p:nvPicPr>
          <p:cNvPr id="12" name="Obrázo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17" y="4062007"/>
            <a:ext cx="674006" cy="674006"/>
          </a:xfrm>
          <a:prstGeom prst="rect">
            <a:avLst/>
          </a:prstGeom>
        </p:spPr>
      </p:pic>
      <p:pic>
        <p:nvPicPr>
          <p:cNvPr id="15" name="Obrázok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828" y="4070212"/>
            <a:ext cx="1061744" cy="6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sk-SK" dirty="0" smtClean="0"/>
              <a:t>Univerzita P.J. Šafárika v Košiciach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2000" dirty="0" smtClean="0"/>
              <a:t>Lekárska fakulta</a:t>
            </a:r>
          </a:p>
          <a:p>
            <a:pPr>
              <a:lnSpc>
                <a:spcPct val="150000"/>
              </a:lnSpc>
            </a:pPr>
            <a:r>
              <a:rPr lang="sk-SK" sz="2000" b="1" dirty="0" smtClean="0">
                <a:solidFill>
                  <a:srgbClr val="00B050"/>
                </a:solidFill>
              </a:rPr>
              <a:t>Prírodovedecká fakulta</a:t>
            </a:r>
          </a:p>
          <a:p>
            <a:pPr>
              <a:lnSpc>
                <a:spcPct val="150000"/>
              </a:lnSpc>
            </a:pPr>
            <a:r>
              <a:rPr lang="sk-SK" sz="2000" dirty="0" smtClean="0"/>
              <a:t>Právnická fakulta</a:t>
            </a:r>
          </a:p>
          <a:p>
            <a:pPr>
              <a:lnSpc>
                <a:spcPct val="150000"/>
              </a:lnSpc>
            </a:pPr>
            <a:r>
              <a:rPr lang="sk-SK" sz="2000" dirty="0" smtClean="0"/>
              <a:t>Fakulta verejnej správy</a:t>
            </a:r>
          </a:p>
          <a:p>
            <a:pPr>
              <a:lnSpc>
                <a:spcPct val="150000"/>
              </a:lnSpc>
            </a:pPr>
            <a:r>
              <a:rPr lang="sk-SK" sz="2000" dirty="0" smtClean="0"/>
              <a:t>Filozofická fakulta</a:t>
            </a:r>
          </a:p>
          <a:p>
            <a:pPr>
              <a:lnSpc>
                <a:spcPct val="150000"/>
              </a:lnSpc>
            </a:pPr>
            <a:endParaRPr lang="sk-SK" sz="2000" dirty="0"/>
          </a:p>
          <a:p>
            <a:pPr>
              <a:lnSpc>
                <a:spcPct val="150000"/>
              </a:lnSpc>
              <a:tabLst>
                <a:tab pos="2513013" algn="l"/>
              </a:tabLst>
            </a:pPr>
            <a:r>
              <a:rPr lang="sk-SK" sz="1400" b="1" dirty="0" smtClean="0"/>
              <a:t>Botanická záhrada </a:t>
            </a:r>
            <a:r>
              <a:rPr lang="sk-SK" sz="1400" dirty="0" smtClean="0"/>
              <a:t>	Ústav telesnej výchovy a športu</a:t>
            </a:r>
          </a:p>
          <a:p>
            <a:pPr>
              <a:lnSpc>
                <a:spcPct val="150000"/>
              </a:lnSpc>
              <a:tabLst>
                <a:tab pos="2513013" algn="l"/>
              </a:tabLst>
            </a:pPr>
            <a:r>
              <a:rPr lang="sk-SK" sz="1400" dirty="0" smtClean="0"/>
              <a:t>Univerzitná knižnica 	Centrum informačných a komunikačných technológií</a:t>
            </a:r>
          </a:p>
          <a:p>
            <a:pPr>
              <a:lnSpc>
                <a:spcPct val="150000"/>
              </a:lnSpc>
              <a:tabLst>
                <a:tab pos="2513013" algn="l"/>
              </a:tabLst>
            </a:pPr>
            <a:r>
              <a:rPr lang="sk-SK" sz="1400" dirty="0" smtClean="0"/>
              <a:t>Študentské domovy a jedálne 	Učebno-výcvikové zariadenia</a:t>
            </a:r>
            <a:endParaRPr lang="en-US" sz="1400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3156" y="1333284"/>
            <a:ext cx="1992301" cy="1992301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5925" y="1047750"/>
            <a:ext cx="648000" cy="64800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5925" y="1935240"/>
            <a:ext cx="648000" cy="648000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300" y="1489895"/>
            <a:ext cx="648000" cy="648000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300" y="2317450"/>
            <a:ext cx="648000" cy="648000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5925" y="2822731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Možnosti štúdia na PF UPJŠ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sk-SK" b="1" dirty="0" smtClean="0"/>
              <a:t>Bakalárske</a:t>
            </a:r>
            <a:r>
              <a:rPr lang="sk-SK" dirty="0" smtClean="0"/>
              <a:t> študijné programy </a:t>
            </a:r>
            <a:r>
              <a:rPr lang="sk-SK" b="1" dirty="0" smtClean="0"/>
              <a:t>jednoodborového štúdia</a:t>
            </a:r>
          </a:p>
          <a:p>
            <a:endParaRPr lang="sk-SK" b="1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763720"/>
              </p:ext>
            </p:extLst>
          </p:nvPr>
        </p:nvGraphicFramePr>
        <p:xfrm>
          <a:off x="275048" y="1750082"/>
          <a:ext cx="6228152" cy="2947547"/>
        </p:xfrm>
        <a:graphic>
          <a:graphicData uri="http://schemas.openxmlformats.org/drawingml/2006/table">
            <a:tbl>
              <a:tblPr/>
              <a:tblGrid>
                <a:gridCol w="3067560"/>
                <a:gridCol w="750023"/>
                <a:gridCol w="830122"/>
                <a:gridCol w="1580447"/>
              </a:tblGrid>
              <a:tr h="362767">
                <a:tc>
                  <a:txBody>
                    <a:bodyPr/>
                    <a:lstStyle/>
                    <a:p>
                      <a:pPr algn="just"/>
                      <a:r>
                        <a:rPr lang="sk-SK" sz="1400" b="0" noProof="0" dirty="0" smtClean="0">
                          <a:solidFill>
                            <a:srgbClr val="484848"/>
                          </a:solidFill>
                          <a:effectLst/>
                        </a:rPr>
                        <a:t>Študijný</a:t>
                      </a:r>
                      <a:r>
                        <a:rPr lang="en-US" sz="1400" b="0" dirty="0" smtClean="0">
                          <a:solidFill>
                            <a:srgbClr val="484848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484848"/>
                          </a:solidFill>
                          <a:effectLst/>
                        </a:rPr>
                        <a:t>program</a:t>
                      </a:r>
                      <a:endParaRPr lang="en-US" sz="14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b="0" noProof="0" dirty="0" smtClean="0">
                          <a:solidFill>
                            <a:srgbClr val="484848"/>
                          </a:solidFill>
                          <a:effectLst/>
                        </a:rPr>
                        <a:t>Počet</a:t>
                      </a:r>
                      <a:endParaRPr lang="sk-SK" sz="1400" noProof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484848"/>
                          </a:solidFill>
                          <a:effectLst/>
                        </a:rPr>
                        <a:t>Forma</a:t>
                      </a:r>
                      <a:endParaRPr lang="en-US" sz="14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b="0" noProof="0" dirty="0" smtClean="0">
                          <a:solidFill>
                            <a:srgbClr val="484848"/>
                          </a:solidFill>
                          <a:effectLst/>
                        </a:rPr>
                        <a:t>Požadovaná</a:t>
                      </a:r>
                      <a:br>
                        <a:rPr lang="sk-SK" sz="1400" b="0" noProof="0" dirty="0" smtClean="0">
                          <a:solidFill>
                            <a:srgbClr val="484848"/>
                          </a:solidFill>
                          <a:effectLst/>
                        </a:rPr>
                      </a:br>
                      <a:r>
                        <a:rPr lang="sk-SK" sz="1400" b="0" noProof="0" dirty="0" smtClean="0">
                          <a:solidFill>
                            <a:srgbClr val="484848"/>
                          </a:solidFill>
                          <a:effectLst/>
                        </a:rPr>
                        <a:t>maturitná skúška</a:t>
                      </a:r>
                      <a:endParaRPr lang="sk-SK" sz="1400" noProof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</a:tr>
              <a:tr h="189409"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Aplikovaná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informatika</a:t>
                      </a:r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60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D, E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I </a:t>
                      </a:r>
                      <a:r>
                        <a:rPr lang="en-US" sz="1400" dirty="0" err="1">
                          <a:solidFill>
                            <a:srgbClr val="484848"/>
                          </a:solidFill>
                          <a:effectLst/>
                        </a:rPr>
                        <a:t>alebo</a:t>
                      </a:r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 M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409"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 err="1">
                          <a:solidFill>
                            <a:srgbClr val="484848"/>
                          </a:solidFill>
                          <a:effectLst/>
                        </a:rPr>
                        <a:t>Biológia</a:t>
                      </a:r>
                      <a:endParaRPr lang="en-US" sz="1400" b="1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50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1400" dirty="0">
                          <a:solidFill>
                            <a:srgbClr val="484848"/>
                          </a:solidFill>
                          <a:effectLst/>
                        </a:rPr>
                        <a:t>B alebo CH alebo M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409"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Fyzika</a:t>
                      </a:r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40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F </a:t>
                      </a:r>
                      <a:r>
                        <a:rPr lang="en-US" sz="1400" dirty="0" err="1">
                          <a:solidFill>
                            <a:srgbClr val="484848"/>
                          </a:solidFill>
                          <a:effectLst/>
                        </a:rPr>
                        <a:t>alebo</a:t>
                      </a:r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 M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409"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 err="1">
                          <a:solidFill>
                            <a:srgbClr val="484848"/>
                          </a:solidFill>
                          <a:effectLst/>
                        </a:rPr>
                        <a:t>Geografia</a:t>
                      </a:r>
                      <a:endParaRPr lang="en-US" sz="1400" b="1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25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G </a:t>
                      </a:r>
                      <a:r>
                        <a:rPr lang="en-US" sz="1400" dirty="0" err="1">
                          <a:solidFill>
                            <a:srgbClr val="484848"/>
                          </a:solidFill>
                          <a:effectLst/>
                        </a:rPr>
                        <a:t>alebo</a:t>
                      </a:r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 M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409"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 err="1">
                          <a:solidFill>
                            <a:srgbClr val="484848"/>
                          </a:solidFill>
                          <a:effectLst/>
                        </a:rPr>
                        <a:t>Chémia</a:t>
                      </a:r>
                      <a:endParaRPr lang="en-US" sz="1400" b="1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80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1400" dirty="0">
                          <a:solidFill>
                            <a:srgbClr val="484848"/>
                          </a:solidFill>
                          <a:effectLst/>
                        </a:rPr>
                        <a:t>CH alebo F alebo M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409"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Informatika</a:t>
                      </a:r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60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I </a:t>
                      </a:r>
                      <a:r>
                        <a:rPr lang="en-US" sz="1400" dirty="0" err="1">
                          <a:solidFill>
                            <a:srgbClr val="484848"/>
                          </a:solidFill>
                          <a:effectLst/>
                        </a:rPr>
                        <a:t>alebo</a:t>
                      </a:r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 M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409"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Matematika</a:t>
                      </a:r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40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M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767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Ekonomická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a </a:t>
                      </a:r>
                      <a:r>
                        <a:rPr lang="en-US" sz="1400" b="1" dirty="0" err="1" smtClean="0">
                          <a:solidFill>
                            <a:srgbClr val="00B050"/>
                          </a:solidFill>
                          <a:effectLst/>
                        </a:rPr>
                        <a:t>finančná</a:t>
                      </a:r>
                      <a:r>
                        <a:rPr lang="sk-SK" sz="1400" b="1" dirty="0" smtClean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rgbClr val="00B050"/>
                          </a:solidFill>
                          <a:effectLst/>
                        </a:rPr>
                        <a:t>matematika</a:t>
                      </a:r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40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M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6124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solidFill>
                            <a:srgbClr val="484848"/>
                          </a:solidFill>
                          <a:effectLst/>
                        </a:rPr>
                        <a:t>Všeobecná ekológia </a:t>
                      </a:r>
                      <a:r>
                        <a:rPr lang="sk-SK" sz="1400" b="1" dirty="0" smtClean="0">
                          <a:solidFill>
                            <a:srgbClr val="484848"/>
                          </a:solidFill>
                          <a:effectLst/>
                        </a:rPr>
                        <a:t/>
                      </a:r>
                      <a:br>
                        <a:rPr lang="sk-SK" sz="1400" b="1" dirty="0" smtClean="0">
                          <a:solidFill>
                            <a:srgbClr val="484848"/>
                          </a:solidFill>
                          <a:effectLst/>
                        </a:rPr>
                      </a:br>
                      <a:r>
                        <a:rPr lang="pt-BR" sz="1400" b="1" dirty="0" smtClean="0">
                          <a:solidFill>
                            <a:srgbClr val="484848"/>
                          </a:solidFill>
                          <a:effectLst/>
                        </a:rPr>
                        <a:t>a</a:t>
                      </a:r>
                      <a:r>
                        <a:rPr lang="sk-SK" sz="1400" b="1" dirty="0" smtClean="0">
                          <a:solidFill>
                            <a:srgbClr val="484848"/>
                          </a:solidFill>
                          <a:effectLst/>
                        </a:rPr>
                        <a:t> </a:t>
                      </a:r>
                      <a:r>
                        <a:rPr lang="pt-BR" sz="1400" b="1" dirty="0" smtClean="0">
                          <a:solidFill>
                            <a:srgbClr val="484848"/>
                          </a:solidFill>
                          <a:effectLst/>
                        </a:rPr>
                        <a:t>ekológia jedinca</a:t>
                      </a:r>
                      <a:r>
                        <a:rPr lang="sk-SK" sz="1400" b="1" dirty="0" smtClean="0">
                          <a:solidFill>
                            <a:srgbClr val="484848"/>
                          </a:solidFill>
                          <a:effectLst/>
                        </a:rPr>
                        <a:t> </a:t>
                      </a:r>
                      <a:r>
                        <a:rPr lang="pt-BR" sz="1400" b="1" dirty="0" smtClean="0">
                          <a:solidFill>
                            <a:srgbClr val="484848"/>
                          </a:solidFill>
                          <a:effectLst/>
                        </a:rPr>
                        <a:t>a</a:t>
                      </a:r>
                      <a:r>
                        <a:rPr lang="pt-BR" sz="1400" b="1" dirty="0">
                          <a:solidFill>
                            <a:srgbClr val="484848"/>
                          </a:solidFill>
                          <a:effectLst/>
                        </a:rPr>
                        <a:t> populácií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30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1400" dirty="0">
                          <a:solidFill>
                            <a:srgbClr val="484848"/>
                          </a:solidFill>
                          <a:effectLst/>
                        </a:rPr>
                        <a:t>B alebo CH alebo M</a:t>
                      </a:r>
                    </a:p>
                  </a:txBody>
                  <a:tcPr marL="8026" marR="8026" marT="8026" marB="8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5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/>
              <a:t>Možnosti štúdia </a:t>
            </a:r>
            <a:r>
              <a:rPr lang="sk-SK" dirty="0" smtClean="0"/>
              <a:t>na PF UPJŠ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Bakalárske</a:t>
            </a:r>
            <a:r>
              <a:rPr lang="sk-SK" dirty="0" smtClean="0"/>
              <a:t> študijné programy </a:t>
            </a:r>
            <a:r>
              <a:rPr lang="sk-SK" b="1" dirty="0" smtClean="0"/>
              <a:t>medziodborového štúdia</a:t>
            </a:r>
          </a:p>
          <a:p>
            <a:endParaRPr lang="sk-SK" dirty="0"/>
          </a:p>
          <a:p>
            <a:endParaRPr lang="sk-SK" dirty="0" smtClean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943716"/>
              </p:ext>
            </p:extLst>
          </p:nvPr>
        </p:nvGraphicFramePr>
        <p:xfrm>
          <a:off x="326117" y="1465259"/>
          <a:ext cx="4028474" cy="3548035"/>
        </p:xfrm>
        <a:graphic>
          <a:graphicData uri="http://schemas.openxmlformats.org/drawingml/2006/table">
            <a:tbl>
              <a:tblPr/>
              <a:tblGrid>
                <a:gridCol w="1628723"/>
                <a:gridCol w="520783"/>
                <a:gridCol w="1878968"/>
              </a:tblGrid>
              <a:tr h="362875">
                <a:tc>
                  <a:txBody>
                    <a:bodyPr/>
                    <a:lstStyle/>
                    <a:p>
                      <a:pPr algn="just"/>
                      <a:r>
                        <a:rPr lang="sk-SK" sz="1100" b="0" noProof="0" dirty="0" smtClean="0">
                          <a:solidFill>
                            <a:srgbClr val="484848"/>
                          </a:solidFill>
                          <a:effectLst/>
                        </a:rPr>
                        <a:t>Študijný</a:t>
                      </a:r>
                      <a:r>
                        <a:rPr lang="en-US" sz="1100" b="0" dirty="0" smtClean="0">
                          <a:solidFill>
                            <a:srgbClr val="484848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>
                          <a:solidFill>
                            <a:srgbClr val="484848"/>
                          </a:solidFill>
                          <a:effectLst/>
                        </a:rPr>
                        <a:t>program</a:t>
                      </a:r>
                      <a:endParaRPr lang="en-US" sz="11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b="0" dirty="0">
                          <a:solidFill>
                            <a:srgbClr val="484848"/>
                          </a:solidFill>
                          <a:effectLst/>
                        </a:rPr>
                        <a:t>Forma</a:t>
                      </a:r>
                      <a:endParaRPr lang="en-US" sz="11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1100" b="0" noProof="0" dirty="0" smtClean="0">
                          <a:solidFill>
                            <a:srgbClr val="484848"/>
                          </a:solidFill>
                          <a:effectLst/>
                        </a:rPr>
                        <a:t>Požadovaná</a:t>
                      </a:r>
                      <a:br>
                        <a:rPr lang="sk-SK" sz="1100" b="0" noProof="0" dirty="0" smtClean="0">
                          <a:solidFill>
                            <a:srgbClr val="484848"/>
                          </a:solidFill>
                          <a:effectLst/>
                        </a:rPr>
                      </a:br>
                      <a:r>
                        <a:rPr lang="sk-SK" sz="1100" b="0" noProof="0" dirty="0" smtClean="0">
                          <a:solidFill>
                            <a:srgbClr val="484848"/>
                          </a:solidFill>
                          <a:effectLst/>
                        </a:rPr>
                        <a:t>maturitná skúška</a:t>
                      </a:r>
                      <a:endParaRPr lang="sk-SK" sz="1100" noProof="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</a:tr>
              <a:tr h="125474"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Biológia – Geografia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1100">
                          <a:solidFill>
                            <a:srgbClr val="484848"/>
                          </a:solidFill>
                          <a:effectLst/>
                        </a:rPr>
                        <a:t>B alebo G alebo 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474"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Biológia – Chémia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1100">
                          <a:solidFill>
                            <a:srgbClr val="484848"/>
                          </a:solidFill>
                          <a:effectLst/>
                        </a:rPr>
                        <a:t>B alebo CH alebo 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474"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Biológia – Informatika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1100">
                          <a:solidFill>
                            <a:srgbClr val="484848"/>
                          </a:solidFill>
                          <a:effectLst/>
                        </a:rPr>
                        <a:t>B alebo I alebo 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474"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Fyzika – Biológia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1100">
                          <a:solidFill>
                            <a:srgbClr val="484848"/>
                          </a:solidFill>
                          <a:effectLst/>
                        </a:rPr>
                        <a:t>F alebo B alebo 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474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err="1">
                          <a:solidFill>
                            <a:srgbClr val="484848"/>
                          </a:solidFill>
                          <a:effectLst/>
                        </a:rPr>
                        <a:t>Fyzika</a:t>
                      </a:r>
                      <a:r>
                        <a:rPr lang="en-US" sz="1100" dirty="0">
                          <a:solidFill>
                            <a:srgbClr val="484848"/>
                          </a:solidFill>
                          <a:effectLst/>
                        </a:rPr>
                        <a:t> – </a:t>
                      </a:r>
                      <a:r>
                        <a:rPr lang="en-US" sz="1100" dirty="0" err="1">
                          <a:solidFill>
                            <a:srgbClr val="484848"/>
                          </a:solidFill>
                          <a:effectLst/>
                        </a:rPr>
                        <a:t>Geografia</a:t>
                      </a:r>
                      <a:endParaRPr lang="en-US" sz="11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F alebo G alebo 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474"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Fyzika – Chémia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1100">
                          <a:solidFill>
                            <a:srgbClr val="484848"/>
                          </a:solidFill>
                          <a:effectLst/>
                        </a:rPr>
                        <a:t>F alebo CH alebo 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474">
                <a:tc>
                  <a:txBody>
                    <a:bodyPr/>
                    <a:lstStyle/>
                    <a:p>
                      <a:pPr algn="just"/>
                      <a:r>
                        <a:rPr lang="en-US" sz="1100" b="1" dirty="0" err="1">
                          <a:solidFill>
                            <a:srgbClr val="484848"/>
                          </a:solidFill>
                          <a:effectLst/>
                        </a:rPr>
                        <a:t>Fyzika</a:t>
                      </a:r>
                      <a:r>
                        <a:rPr lang="en-US" sz="1100" b="1" dirty="0">
                          <a:solidFill>
                            <a:srgbClr val="484848"/>
                          </a:solidFill>
                          <a:effectLst/>
                        </a:rPr>
                        <a:t> – </a:t>
                      </a:r>
                      <a:r>
                        <a:rPr lang="en-US" sz="1100" b="1" dirty="0" err="1">
                          <a:solidFill>
                            <a:srgbClr val="484848"/>
                          </a:solidFill>
                          <a:effectLst/>
                        </a:rPr>
                        <a:t>Informatika</a:t>
                      </a:r>
                      <a:endParaRPr lang="en-US" sz="1100" b="1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F alebo I alebo 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474"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Geografia – Informatika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rgbClr val="484848"/>
                          </a:solidFill>
                          <a:effectLst/>
                        </a:rPr>
                        <a:t>G </a:t>
                      </a:r>
                      <a:r>
                        <a:rPr lang="en-US" sz="1100" dirty="0" err="1">
                          <a:solidFill>
                            <a:srgbClr val="484848"/>
                          </a:solidFill>
                          <a:effectLst/>
                        </a:rPr>
                        <a:t>alebo</a:t>
                      </a:r>
                      <a:r>
                        <a:rPr lang="en-US" sz="1100" dirty="0">
                          <a:solidFill>
                            <a:srgbClr val="484848"/>
                          </a:solidFill>
                          <a:effectLst/>
                        </a:rPr>
                        <a:t> I </a:t>
                      </a:r>
                      <a:r>
                        <a:rPr lang="en-US" sz="1100" dirty="0" err="1">
                          <a:solidFill>
                            <a:srgbClr val="484848"/>
                          </a:solidFill>
                          <a:effectLst/>
                        </a:rPr>
                        <a:t>alebo</a:t>
                      </a:r>
                      <a:r>
                        <a:rPr lang="en-US" sz="1100" dirty="0">
                          <a:solidFill>
                            <a:srgbClr val="484848"/>
                          </a:solidFill>
                          <a:effectLst/>
                        </a:rPr>
                        <a:t> 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474"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Chémia – Geografia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1100">
                          <a:solidFill>
                            <a:srgbClr val="484848"/>
                          </a:solidFill>
                          <a:effectLst/>
                        </a:rPr>
                        <a:t>CH alebo G alebo 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474"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Chémia – Informatika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1100">
                          <a:solidFill>
                            <a:srgbClr val="484848"/>
                          </a:solidFill>
                          <a:effectLst/>
                        </a:rPr>
                        <a:t>CH alebo I alebo 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474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err="1">
                          <a:solidFill>
                            <a:srgbClr val="484848"/>
                          </a:solidFill>
                          <a:effectLst/>
                        </a:rPr>
                        <a:t>Matematika</a:t>
                      </a:r>
                      <a:r>
                        <a:rPr lang="en-US" sz="1100" dirty="0">
                          <a:solidFill>
                            <a:srgbClr val="484848"/>
                          </a:solidFill>
                          <a:effectLst/>
                        </a:rPr>
                        <a:t> – </a:t>
                      </a:r>
                      <a:r>
                        <a:rPr lang="en-US" sz="1100" dirty="0" err="1">
                          <a:solidFill>
                            <a:srgbClr val="484848"/>
                          </a:solidFill>
                          <a:effectLst/>
                        </a:rPr>
                        <a:t>Biológia</a:t>
                      </a:r>
                      <a:endParaRPr lang="en-US" sz="11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M alebo 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474">
                <a:tc>
                  <a:txBody>
                    <a:bodyPr/>
                    <a:lstStyle/>
                    <a:p>
                      <a:pPr algn="just"/>
                      <a:r>
                        <a:rPr lang="en-US" sz="1100" b="1" dirty="0" err="1">
                          <a:solidFill>
                            <a:srgbClr val="484848"/>
                          </a:solidFill>
                          <a:effectLst/>
                        </a:rPr>
                        <a:t>Matematika</a:t>
                      </a:r>
                      <a:r>
                        <a:rPr lang="en-US" sz="1100" b="1" dirty="0">
                          <a:solidFill>
                            <a:srgbClr val="484848"/>
                          </a:solidFill>
                          <a:effectLst/>
                        </a:rPr>
                        <a:t> – </a:t>
                      </a:r>
                      <a:r>
                        <a:rPr lang="en-US" sz="1100" b="1" dirty="0" err="1">
                          <a:solidFill>
                            <a:srgbClr val="484848"/>
                          </a:solidFill>
                          <a:effectLst/>
                        </a:rPr>
                        <a:t>Fyzika</a:t>
                      </a:r>
                      <a:endParaRPr lang="en-US" sz="1100" b="1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rgbClr val="484848"/>
                          </a:solidFill>
                          <a:effectLst/>
                        </a:rPr>
                        <a:t>M </a:t>
                      </a:r>
                      <a:r>
                        <a:rPr lang="en-US" sz="1100" dirty="0" err="1">
                          <a:solidFill>
                            <a:srgbClr val="484848"/>
                          </a:solidFill>
                          <a:effectLst/>
                        </a:rPr>
                        <a:t>alebo</a:t>
                      </a:r>
                      <a:r>
                        <a:rPr lang="en-US" sz="1100" dirty="0">
                          <a:solidFill>
                            <a:srgbClr val="484848"/>
                          </a:solidFill>
                          <a:effectLst/>
                        </a:rPr>
                        <a:t> 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474"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Matematika – Geografia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M alebo 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474"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Matematika – Chémia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M alebo CH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474">
                <a:tc>
                  <a:txBody>
                    <a:bodyPr/>
                    <a:lstStyle/>
                    <a:p>
                      <a:pPr algn="just"/>
                      <a:r>
                        <a:rPr lang="en-US" sz="1100" b="1" dirty="0" err="1">
                          <a:solidFill>
                            <a:srgbClr val="484848"/>
                          </a:solidFill>
                          <a:effectLst/>
                        </a:rPr>
                        <a:t>Matematika</a:t>
                      </a:r>
                      <a:r>
                        <a:rPr lang="en-US" sz="1100" b="1" dirty="0">
                          <a:solidFill>
                            <a:srgbClr val="484848"/>
                          </a:solidFill>
                          <a:effectLst/>
                        </a:rPr>
                        <a:t> – </a:t>
                      </a:r>
                      <a:r>
                        <a:rPr lang="en-US" sz="1100" b="1" dirty="0" err="1">
                          <a:solidFill>
                            <a:srgbClr val="484848"/>
                          </a:solidFill>
                          <a:effectLst/>
                        </a:rPr>
                        <a:t>Informatika</a:t>
                      </a:r>
                      <a:endParaRPr lang="en-US" sz="1100" b="1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rgbClr val="484848"/>
                          </a:solidFill>
                          <a:effectLst/>
                        </a:rPr>
                        <a:t>M </a:t>
                      </a:r>
                      <a:r>
                        <a:rPr lang="en-US" sz="1100" dirty="0" err="1">
                          <a:solidFill>
                            <a:srgbClr val="484848"/>
                          </a:solidFill>
                          <a:effectLst/>
                        </a:rPr>
                        <a:t>alebo</a:t>
                      </a:r>
                      <a:r>
                        <a:rPr lang="en-US" sz="1100" dirty="0">
                          <a:solidFill>
                            <a:srgbClr val="484848"/>
                          </a:solidFill>
                          <a:effectLst/>
                        </a:rPr>
                        <a:t> 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474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err="1">
                          <a:solidFill>
                            <a:srgbClr val="484848"/>
                          </a:solidFill>
                          <a:effectLst/>
                        </a:rPr>
                        <a:t>Biológia</a:t>
                      </a:r>
                      <a:r>
                        <a:rPr lang="en-US" sz="1100" dirty="0">
                          <a:solidFill>
                            <a:srgbClr val="484848"/>
                          </a:solidFill>
                          <a:effectLst/>
                        </a:rPr>
                        <a:t> – </a:t>
                      </a:r>
                      <a:r>
                        <a:rPr lang="en-US" sz="1100" dirty="0" err="1">
                          <a:solidFill>
                            <a:srgbClr val="484848"/>
                          </a:solidFill>
                          <a:effectLst/>
                        </a:rPr>
                        <a:t>Psychológia</a:t>
                      </a:r>
                      <a:r>
                        <a:rPr lang="en-US" sz="1100" baseline="30000" dirty="0">
                          <a:solidFill>
                            <a:srgbClr val="484848"/>
                          </a:solidFill>
                          <a:effectLst/>
                        </a:rPr>
                        <a:t>*</a:t>
                      </a:r>
                      <a:endParaRPr lang="en-US" sz="11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B alebo 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474"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Geografia – Filozofia</a:t>
                      </a:r>
                      <a:r>
                        <a:rPr lang="en-US" sz="1100" baseline="30000">
                          <a:solidFill>
                            <a:srgbClr val="484848"/>
                          </a:solidFill>
                          <a:effectLst/>
                        </a:rPr>
                        <a:t>*</a:t>
                      </a:r>
                      <a:endParaRPr lang="en-US" sz="110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rgbClr val="484848"/>
                          </a:solidFill>
                          <a:effectLst/>
                        </a:rPr>
                        <a:t>G </a:t>
                      </a:r>
                      <a:r>
                        <a:rPr lang="en-US" sz="1100" dirty="0" err="1">
                          <a:solidFill>
                            <a:srgbClr val="484848"/>
                          </a:solidFill>
                          <a:effectLst/>
                        </a:rPr>
                        <a:t>alebo</a:t>
                      </a:r>
                      <a:r>
                        <a:rPr lang="en-US" sz="1100" dirty="0">
                          <a:solidFill>
                            <a:srgbClr val="484848"/>
                          </a:solidFill>
                          <a:effectLst/>
                        </a:rPr>
                        <a:t> 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474"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Geografia – Psychológia</a:t>
                      </a:r>
                      <a:r>
                        <a:rPr lang="en-US" sz="1100" baseline="30000">
                          <a:solidFill>
                            <a:srgbClr val="484848"/>
                          </a:solidFill>
                          <a:effectLst/>
                        </a:rPr>
                        <a:t>*</a:t>
                      </a:r>
                      <a:endParaRPr lang="en-US" sz="110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100" dirty="0">
                          <a:solidFill>
                            <a:srgbClr val="484848"/>
                          </a:solidFill>
                          <a:effectLst/>
                        </a:rPr>
                        <a:t>G </a:t>
                      </a:r>
                      <a:r>
                        <a:rPr lang="en-US" sz="1100" dirty="0" err="1">
                          <a:solidFill>
                            <a:srgbClr val="484848"/>
                          </a:solidFill>
                          <a:effectLst/>
                        </a:rPr>
                        <a:t>alebo</a:t>
                      </a:r>
                      <a:r>
                        <a:rPr lang="en-US" sz="1100" dirty="0">
                          <a:solidFill>
                            <a:srgbClr val="484848"/>
                          </a:solidFill>
                          <a:effectLst/>
                        </a:rPr>
                        <a:t> 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474"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Matematika – Psychológia</a:t>
                      </a:r>
                      <a:r>
                        <a:rPr lang="en-US" sz="1100" baseline="30000">
                          <a:solidFill>
                            <a:srgbClr val="484848"/>
                          </a:solidFill>
                          <a:effectLst/>
                        </a:rPr>
                        <a:t>*</a:t>
                      </a:r>
                      <a:endParaRPr lang="en-US" sz="110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rgbClr val="484848"/>
                          </a:solidFill>
                          <a:effectLst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rgbClr val="484848"/>
                          </a:solidFill>
                          <a:effectLst/>
                        </a:rPr>
                        <a:t>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Obdĺžnik 4"/>
          <p:cNvSpPr/>
          <p:nvPr/>
        </p:nvSpPr>
        <p:spPr>
          <a:xfrm>
            <a:off x="4631770" y="1465259"/>
            <a:ext cx="18855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163638" algn="l"/>
              </a:tabLst>
            </a:pPr>
            <a:r>
              <a:rPr lang="en-US" sz="1100" dirty="0" err="1">
                <a:solidFill>
                  <a:srgbClr val="484848"/>
                </a:solidFill>
                <a:latin typeface="Roboto"/>
              </a:rPr>
              <a:t>Biológia</a:t>
            </a:r>
            <a:r>
              <a:rPr lang="en-US" sz="1100" dirty="0">
                <a:solidFill>
                  <a:srgbClr val="484848"/>
                </a:solidFill>
                <a:latin typeface="Roboto"/>
              </a:rPr>
              <a:t> </a:t>
            </a:r>
            <a:r>
              <a:rPr lang="en-US" sz="1100" dirty="0" smtClean="0">
                <a:solidFill>
                  <a:srgbClr val="484848"/>
                </a:solidFill>
                <a:latin typeface="Roboto"/>
              </a:rPr>
              <a:t> </a:t>
            </a:r>
            <a:r>
              <a:rPr lang="sk-SK" sz="1100" dirty="0" smtClean="0">
                <a:solidFill>
                  <a:srgbClr val="484848"/>
                </a:solidFill>
                <a:latin typeface="Roboto"/>
              </a:rPr>
              <a:t>	</a:t>
            </a:r>
            <a:r>
              <a:rPr lang="en-US" sz="1100" dirty="0" smtClean="0">
                <a:solidFill>
                  <a:srgbClr val="484848"/>
                </a:solidFill>
                <a:latin typeface="Roboto"/>
              </a:rPr>
              <a:t>90 </a:t>
            </a:r>
            <a:endParaRPr lang="sk-SK" sz="1100" dirty="0" smtClean="0">
              <a:solidFill>
                <a:srgbClr val="484848"/>
              </a:solidFill>
              <a:latin typeface="Roboto"/>
            </a:endParaRPr>
          </a:p>
          <a:p>
            <a:pPr>
              <a:tabLst>
                <a:tab pos="1163638" algn="l"/>
              </a:tabLst>
            </a:pPr>
            <a:r>
              <a:rPr lang="en-US" sz="1100" b="1" dirty="0" err="1" smtClean="0">
                <a:solidFill>
                  <a:srgbClr val="00B050"/>
                </a:solidFill>
                <a:latin typeface="Roboto"/>
              </a:rPr>
              <a:t>Fyzika</a:t>
            </a:r>
            <a:r>
              <a:rPr lang="en-US" sz="1100" dirty="0" smtClean="0">
                <a:solidFill>
                  <a:srgbClr val="484848"/>
                </a:solidFill>
                <a:latin typeface="Roboto"/>
              </a:rPr>
              <a:t>  </a:t>
            </a:r>
            <a:r>
              <a:rPr lang="sk-SK" sz="1100" dirty="0" smtClean="0">
                <a:solidFill>
                  <a:srgbClr val="484848"/>
                </a:solidFill>
                <a:latin typeface="Roboto"/>
              </a:rPr>
              <a:t>	</a:t>
            </a:r>
            <a:r>
              <a:rPr lang="en-US" sz="1100" dirty="0" smtClean="0">
                <a:solidFill>
                  <a:srgbClr val="484848"/>
                </a:solidFill>
                <a:latin typeface="Roboto"/>
              </a:rPr>
              <a:t>50 </a:t>
            </a:r>
            <a:endParaRPr lang="sk-SK" sz="1100" dirty="0" smtClean="0">
              <a:solidFill>
                <a:srgbClr val="484848"/>
              </a:solidFill>
              <a:latin typeface="Roboto"/>
            </a:endParaRPr>
          </a:p>
          <a:p>
            <a:pPr>
              <a:tabLst>
                <a:tab pos="1163638" algn="l"/>
              </a:tabLst>
            </a:pPr>
            <a:r>
              <a:rPr lang="en-US" sz="1100" dirty="0" err="1" smtClean="0">
                <a:solidFill>
                  <a:srgbClr val="484848"/>
                </a:solidFill>
                <a:latin typeface="Roboto"/>
              </a:rPr>
              <a:t>Geografia</a:t>
            </a:r>
            <a:r>
              <a:rPr lang="en-US" sz="1100" dirty="0" smtClean="0">
                <a:solidFill>
                  <a:srgbClr val="484848"/>
                </a:solidFill>
                <a:latin typeface="Roboto"/>
              </a:rPr>
              <a:t>  </a:t>
            </a:r>
            <a:r>
              <a:rPr lang="sk-SK" sz="1100" dirty="0" smtClean="0">
                <a:solidFill>
                  <a:srgbClr val="484848"/>
                </a:solidFill>
                <a:latin typeface="Roboto"/>
              </a:rPr>
              <a:t>	</a:t>
            </a:r>
            <a:r>
              <a:rPr lang="en-US" sz="1100" dirty="0" smtClean="0">
                <a:solidFill>
                  <a:srgbClr val="484848"/>
                </a:solidFill>
                <a:latin typeface="Roboto"/>
              </a:rPr>
              <a:t>80 </a:t>
            </a:r>
            <a:endParaRPr lang="sk-SK" sz="1100" dirty="0" smtClean="0">
              <a:solidFill>
                <a:srgbClr val="484848"/>
              </a:solidFill>
              <a:latin typeface="Roboto"/>
            </a:endParaRPr>
          </a:p>
          <a:p>
            <a:pPr>
              <a:tabLst>
                <a:tab pos="1163638" algn="l"/>
              </a:tabLst>
            </a:pPr>
            <a:r>
              <a:rPr lang="en-US" sz="1100" dirty="0" err="1" smtClean="0">
                <a:solidFill>
                  <a:srgbClr val="484848"/>
                </a:solidFill>
                <a:latin typeface="Roboto"/>
              </a:rPr>
              <a:t>Chémia</a:t>
            </a:r>
            <a:r>
              <a:rPr lang="en-US" sz="1100" dirty="0" smtClean="0">
                <a:solidFill>
                  <a:srgbClr val="484848"/>
                </a:solidFill>
                <a:latin typeface="Roboto"/>
              </a:rPr>
              <a:t>  </a:t>
            </a:r>
            <a:r>
              <a:rPr lang="sk-SK" sz="1100" dirty="0" smtClean="0">
                <a:solidFill>
                  <a:srgbClr val="484848"/>
                </a:solidFill>
                <a:latin typeface="Roboto"/>
              </a:rPr>
              <a:t>	</a:t>
            </a:r>
            <a:r>
              <a:rPr lang="en-US" sz="1100" dirty="0" smtClean="0">
                <a:solidFill>
                  <a:srgbClr val="484848"/>
                </a:solidFill>
                <a:latin typeface="Roboto"/>
              </a:rPr>
              <a:t>70 </a:t>
            </a:r>
            <a:endParaRPr lang="sk-SK" sz="1100" dirty="0" smtClean="0">
              <a:solidFill>
                <a:srgbClr val="484848"/>
              </a:solidFill>
              <a:latin typeface="Roboto"/>
            </a:endParaRPr>
          </a:p>
          <a:p>
            <a:pPr>
              <a:tabLst>
                <a:tab pos="1163638" algn="l"/>
              </a:tabLst>
            </a:pPr>
            <a:r>
              <a:rPr lang="en-US" sz="1100" b="1" dirty="0" err="1" smtClean="0">
                <a:solidFill>
                  <a:srgbClr val="00B050"/>
                </a:solidFill>
                <a:latin typeface="Roboto"/>
              </a:rPr>
              <a:t>Informatika</a:t>
            </a:r>
            <a:r>
              <a:rPr lang="en-US" sz="1100" b="1" dirty="0" smtClean="0">
                <a:solidFill>
                  <a:srgbClr val="00B050"/>
                </a:solidFill>
                <a:latin typeface="Roboto"/>
              </a:rPr>
              <a:t>  </a:t>
            </a:r>
            <a:r>
              <a:rPr lang="sk-SK" sz="1100" dirty="0" smtClean="0">
                <a:solidFill>
                  <a:srgbClr val="484848"/>
                </a:solidFill>
                <a:latin typeface="Roboto"/>
              </a:rPr>
              <a:t>	</a:t>
            </a:r>
            <a:r>
              <a:rPr lang="en-US" sz="1100" dirty="0" smtClean="0">
                <a:solidFill>
                  <a:srgbClr val="484848"/>
                </a:solidFill>
                <a:latin typeface="Roboto"/>
              </a:rPr>
              <a:t>70 </a:t>
            </a:r>
            <a:endParaRPr lang="sk-SK" sz="1100" dirty="0" smtClean="0">
              <a:solidFill>
                <a:srgbClr val="484848"/>
              </a:solidFill>
              <a:latin typeface="Roboto"/>
            </a:endParaRPr>
          </a:p>
          <a:p>
            <a:pPr>
              <a:tabLst>
                <a:tab pos="1163638" algn="l"/>
              </a:tabLst>
            </a:pPr>
            <a:r>
              <a:rPr lang="en-US" sz="1100" b="1" dirty="0" err="1" smtClean="0">
                <a:solidFill>
                  <a:srgbClr val="00B050"/>
                </a:solidFill>
                <a:latin typeface="Roboto"/>
              </a:rPr>
              <a:t>Matematika</a:t>
            </a:r>
            <a:r>
              <a:rPr lang="en-US" sz="1100" b="1" dirty="0" smtClean="0">
                <a:solidFill>
                  <a:srgbClr val="00B050"/>
                </a:solidFill>
                <a:latin typeface="Roboto"/>
              </a:rPr>
              <a:t>  </a:t>
            </a:r>
            <a:r>
              <a:rPr lang="sk-SK" sz="1100" dirty="0" smtClean="0">
                <a:solidFill>
                  <a:srgbClr val="484848"/>
                </a:solidFill>
                <a:latin typeface="Roboto"/>
              </a:rPr>
              <a:t>	</a:t>
            </a:r>
            <a:r>
              <a:rPr lang="en-US" sz="1100" dirty="0" smtClean="0">
                <a:solidFill>
                  <a:srgbClr val="484848"/>
                </a:solidFill>
                <a:latin typeface="Roboto"/>
              </a:rPr>
              <a:t>70 </a:t>
            </a:r>
            <a:endParaRPr lang="sk-SK" sz="1100" dirty="0" smtClean="0">
              <a:solidFill>
                <a:srgbClr val="484848"/>
              </a:solidFill>
              <a:latin typeface="Roboto"/>
            </a:endParaRPr>
          </a:p>
          <a:p>
            <a:pPr>
              <a:tabLst>
                <a:tab pos="1163638" algn="l"/>
              </a:tabLst>
            </a:pPr>
            <a:r>
              <a:rPr lang="en-US" sz="1100" dirty="0" err="1" smtClean="0">
                <a:solidFill>
                  <a:srgbClr val="484848"/>
                </a:solidFill>
                <a:latin typeface="Roboto"/>
              </a:rPr>
              <a:t>Psychológia</a:t>
            </a:r>
            <a:r>
              <a:rPr lang="en-US" sz="1100" dirty="0" smtClean="0">
                <a:solidFill>
                  <a:srgbClr val="484848"/>
                </a:solidFill>
                <a:latin typeface="Roboto"/>
              </a:rPr>
              <a:t>  </a:t>
            </a:r>
            <a:r>
              <a:rPr lang="sk-SK" sz="1100" dirty="0" smtClean="0">
                <a:solidFill>
                  <a:srgbClr val="484848"/>
                </a:solidFill>
                <a:latin typeface="Roboto"/>
              </a:rPr>
              <a:t>	</a:t>
            </a:r>
            <a:r>
              <a:rPr lang="en-US" sz="1100" dirty="0" smtClean="0">
                <a:solidFill>
                  <a:srgbClr val="484848"/>
                </a:solidFill>
                <a:latin typeface="Roboto"/>
              </a:rPr>
              <a:t>40 </a:t>
            </a:r>
            <a:endParaRPr lang="sk-SK" sz="1100" dirty="0" smtClean="0">
              <a:solidFill>
                <a:srgbClr val="484848"/>
              </a:solidFill>
              <a:latin typeface="Roboto"/>
            </a:endParaRPr>
          </a:p>
          <a:p>
            <a:pPr>
              <a:tabLst>
                <a:tab pos="1163638" algn="l"/>
              </a:tabLst>
            </a:pPr>
            <a:r>
              <a:rPr lang="en-US" sz="1100" dirty="0" err="1" smtClean="0">
                <a:solidFill>
                  <a:srgbClr val="484848"/>
                </a:solidFill>
                <a:latin typeface="Roboto"/>
              </a:rPr>
              <a:t>Filozofia</a:t>
            </a:r>
            <a:r>
              <a:rPr lang="en-US" sz="1100" dirty="0" smtClean="0">
                <a:solidFill>
                  <a:srgbClr val="484848"/>
                </a:solidFill>
                <a:latin typeface="Roboto"/>
              </a:rPr>
              <a:t>  </a:t>
            </a:r>
            <a:r>
              <a:rPr lang="sk-SK" sz="1100" dirty="0" smtClean="0">
                <a:solidFill>
                  <a:srgbClr val="484848"/>
                </a:solidFill>
                <a:latin typeface="Roboto"/>
              </a:rPr>
              <a:t>	</a:t>
            </a:r>
            <a:r>
              <a:rPr lang="en-US" sz="1100" dirty="0" smtClean="0">
                <a:solidFill>
                  <a:srgbClr val="484848"/>
                </a:solidFill>
                <a:latin typeface="Roboto"/>
              </a:rPr>
              <a:t>20</a:t>
            </a:r>
            <a:endParaRPr lang="en-US" sz="1100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757" y="2960240"/>
            <a:ext cx="2884364" cy="19229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59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1925</TotalTime>
  <Words>560</Words>
  <Application>Microsoft Office PowerPoint</Application>
  <PresentationFormat>Vlastná</PresentationFormat>
  <Paragraphs>307</Paragraphs>
  <Slides>19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Wingdings</vt:lpstr>
      <vt:lpstr>Motív Office</vt:lpstr>
      <vt:lpstr>Prezentácia programu PowerPoint</vt:lpstr>
      <vt:lpstr>Aktuálne výzvy</vt:lpstr>
      <vt:lpstr>Aktuálne výzvy</vt:lpstr>
      <vt:lpstr>Aktuálne výzvy</vt:lpstr>
      <vt:lpstr>Kariéra absolventa VŠ</vt:lpstr>
      <vt:lpstr>Parametre dobrej vysokej školy</vt:lpstr>
      <vt:lpstr>Univerzita P.J. Šafárika v Košiciach</vt:lpstr>
      <vt:lpstr>Možnosti štúdia na PF UPJŠ</vt:lpstr>
      <vt:lpstr>Možnosti štúdia na PF UPJŠ</vt:lpstr>
      <vt:lpstr>Možnosti štúdia na PF UPJŠ</vt:lpstr>
      <vt:lpstr>Možnosti štúdia na PF UPJŠ</vt:lpstr>
      <vt:lpstr>Možnosti štúdia na PF UPJŠ</vt:lpstr>
      <vt:lpstr>Prečo študovať na PF UPJŠ</vt:lpstr>
      <vt:lpstr>Prečo študovať na PF</vt:lpstr>
      <vt:lpstr>Unikátne laboratória na PF UPJŠ </vt:lpstr>
      <vt:lpstr>Štúdium na PF UPJŠ</vt:lpstr>
      <vt:lpstr>Prezentácia programu PowerPoint</vt:lpstr>
      <vt:lpstr>Košice - mesto mladých</vt:lpstr>
      <vt:lpstr>Prezentácia programu PowerPoint</vt:lpstr>
    </vt:vector>
  </TitlesOfParts>
  <Company>UPJS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Marián Kireš</dc:creator>
  <cp:lastModifiedBy>Gabriel Semanišin</cp:lastModifiedBy>
  <cp:revision>301</cp:revision>
  <dcterms:created xsi:type="dcterms:W3CDTF">2013-04-07T19:35:51Z</dcterms:created>
  <dcterms:modified xsi:type="dcterms:W3CDTF">2016-10-19T21:56:50Z</dcterms:modified>
</cp:coreProperties>
</file>