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2" r:id="rId2"/>
    <p:sldId id="283" r:id="rId3"/>
    <p:sldId id="285" r:id="rId4"/>
    <p:sldId id="284" r:id="rId5"/>
    <p:sldId id="287" r:id="rId6"/>
    <p:sldId id="286" r:id="rId7"/>
    <p:sldId id="294" r:id="rId8"/>
    <p:sldId id="288" r:id="rId9"/>
    <p:sldId id="295" r:id="rId10"/>
    <p:sldId id="290" r:id="rId11"/>
    <p:sldId id="291" r:id="rId12"/>
    <p:sldId id="296" r:id="rId13"/>
    <p:sldId id="292" r:id="rId14"/>
  </p:sldIdLst>
  <p:sldSz cx="9144000" cy="6858000" type="screen4x3"/>
  <p:notesSz cx="6858000" cy="91440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2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avouhlý trojuholník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5" name="Skupina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Voľná forma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  <p:sp>
          <p:nvSpPr>
            <p:cNvPr id="7" name="Voľná forma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  <p:sp>
          <p:nvSpPr>
            <p:cNvPr id="8" name="Voľná forma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0" name="Rovná spojnica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sk-SK" smtClean="0"/>
              <a:t>Kliknite sem a upravte štýl predlohy podnadpisov.</a:t>
            </a:r>
            <a:endParaRPr lang="en-US"/>
          </a:p>
        </p:txBody>
      </p:sp>
      <p:sp>
        <p:nvSpPr>
          <p:cNvPr id="11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957B6690-B27B-48A9-8797-49D3BB3DCFBB}" type="datetimeFigureOut">
              <a:rPr lang="sk-SK"/>
              <a:pPr>
                <a:defRPr/>
              </a:pPr>
              <a:t>29.3.2022</a:t>
            </a:fld>
            <a:endParaRPr lang="sk-SK" dirty="0"/>
          </a:p>
        </p:txBody>
      </p:sp>
      <p:sp>
        <p:nvSpPr>
          <p:cNvPr id="12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sk-SK" dirty="0"/>
          </a:p>
        </p:txBody>
      </p:sp>
      <p:sp>
        <p:nvSpPr>
          <p:cNvPr id="13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EA5FAF48-4F7F-43C4-86D3-28D0F63D6F1A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EF45BF-C7F7-4A16-8E00-349E23EEB2F7}" type="datetimeFigureOut">
              <a:rPr lang="sk-SK"/>
              <a:pPr>
                <a:defRPr/>
              </a:pPr>
              <a:t>29.3.2022</a:t>
            </a:fld>
            <a:endParaRPr lang="sk-SK" dirty="0"/>
          </a:p>
        </p:txBody>
      </p:sp>
      <p:sp>
        <p:nvSpPr>
          <p:cNvPr id="5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dirty="0"/>
          </a:p>
        </p:txBody>
      </p:sp>
      <p:sp>
        <p:nvSpPr>
          <p:cNvPr id="6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C9A1B-65C8-47F2-886E-656F58D7539D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9E68DA-37C6-44F2-959D-9EAEF793CCF5}" type="datetimeFigureOut">
              <a:rPr lang="sk-SK"/>
              <a:pPr>
                <a:defRPr/>
              </a:pPr>
              <a:t>29.3.2022</a:t>
            </a:fld>
            <a:endParaRPr lang="sk-SK" dirty="0"/>
          </a:p>
        </p:txBody>
      </p:sp>
      <p:sp>
        <p:nvSpPr>
          <p:cNvPr id="5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dirty="0"/>
          </a:p>
        </p:txBody>
      </p:sp>
      <p:sp>
        <p:nvSpPr>
          <p:cNvPr id="6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A2BA1-291D-4EE5-960D-6C96E62115F0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4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906F15-EEDF-43C4-B258-D5066D05479D}" type="datetimeFigureOut">
              <a:rPr lang="sk-SK"/>
              <a:pPr>
                <a:defRPr/>
              </a:pPr>
              <a:t>29.3.2022</a:t>
            </a:fld>
            <a:endParaRPr lang="sk-SK" dirty="0"/>
          </a:p>
        </p:txBody>
      </p:sp>
      <p:sp>
        <p:nvSpPr>
          <p:cNvPr id="5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dirty="0"/>
          </a:p>
        </p:txBody>
      </p:sp>
      <p:sp>
        <p:nvSpPr>
          <p:cNvPr id="6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2B5C52-0386-4FD7-B417-F2591E183F77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ýložka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Výložka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28B4A2D-156F-4C48-88FD-57F996AC31AD}" type="datetimeFigureOut">
              <a:rPr lang="sk-SK"/>
              <a:pPr>
                <a:defRPr/>
              </a:pPr>
              <a:t>29.3.2022</a:t>
            </a:fld>
            <a:endParaRPr lang="sk-SK" dirty="0"/>
          </a:p>
        </p:txBody>
      </p:sp>
      <p:sp>
        <p:nvSpPr>
          <p:cNvPr id="7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  <a:extLst/>
          </a:lstStyle>
          <a:p>
            <a:pPr>
              <a:defRPr/>
            </a:pPr>
            <a:endParaRPr lang="sk-SK" dirty="0"/>
          </a:p>
        </p:txBody>
      </p:sp>
      <p:sp>
        <p:nvSpPr>
          <p:cNvPr id="8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42CDF52-79BC-4005-8B37-84C6F4573937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5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72C19-3E1A-4E28-BC9A-EE5C6CD95474}" type="datetimeFigureOut">
              <a:rPr lang="sk-SK"/>
              <a:pPr>
                <a:defRPr/>
              </a:pPr>
              <a:t>29.3.2022</a:t>
            </a:fld>
            <a:endParaRPr lang="sk-SK" dirty="0"/>
          </a:p>
        </p:txBody>
      </p:sp>
      <p:sp>
        <p:nvSpPr>
          <p:cNvPr id="6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dirty="0"/>
          </a:p>
        </p:txBody>
      </p:sp>
      <p:sp>
        <p:nvSpPr>
          <p:cNvPr id="7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D6EDA6-0F8C-459A-8722-45B77CB4E380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BBE8875-D874-4579-95BE-8CCCC8851193}" type="datetimeFigureOut">
              <a:rPr lang="sk-SK"/>
              <a:pPr>
                <a:defRPr/>
              </a:pPr>
              <a:t>29.3.2022</a:t>
            </a:fld>
            <a:endParaRPr lang="sk-SK" dirty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  <a:extLst/>
          </a:lstStyle>
          <a:p>
            <a:pPr>
              <a:defRPr/>
            </a:pPr>
            <a:endParaRPr lang="sk-SK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2C131F6-542F-4F5D-88BD-481204333FF3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EF8945-1823-44D7-9D55-3EC348BF69D6}" type="datetimeFigureOut">
              <a:rPr lang="sk-SK"/>
              <a:pPr>
                <a:defRPr/>
              </a:pPr>
              <a:t>29.3.2022</a:t>
            </a:fld>
            <a:endParaRPr lang="sk-SK" dirty="0"/>
          </a:p>
        </p:txBody>
      </p:sp>
      <p:sp>
        <p:nvSpPr>
          <p:cNvPr id="4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dirty="0"/>
          </a:p>
        </p:txBody>
      </p:sp>
      <p:sp>
        <p:nvSpPr>
          <p:cNvPr id="5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D6B60-835B-4321-8EC3-2A012D07BDF8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1FFDA5-C082-4F44-B045-7697816DFAE3}" type="datetimeFigureOut">
              <a:rPr lang="sk-SK"/>
              <a:pPr>
                <a:defRPr/>
              </a:pPr>
              <a:t>29.3.2022</a:t>
            </a:fld>
            <a:endParaRPr lang="sk-SK" dirty="0"/>
          </a:p>
        </p:txBody>
      </p:sp>
      <p:sp>
        <p:nvSpPr>
          <p:cNvPr id="3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dirty="0"/>
          </a:p>
        </p:txBody>
      </p:sp>
      <p:sp>
        <p:nvSpPr>
          <p:cNvPr id="4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F8D98C-7C09-4BCB-AA8F-BDC6561FFDA5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EFE8248-9AB7-4FD6-8D9E-F8A01EFBC45D}" type="datetimeFigureOut">
              <a:rPr lang="sk-SK"/>
              <a:pPr>
                <a:defRPr/>
              </a:pPr>
              <a:t>29.3.2022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  <a:extLst/>
          </a:lstStyle>
          <a:p>
            <a:pPr>
              <a:defRPr/>
            </a:pPr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8E29D16-2803-44BC-9791-33CE4EF5AC37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oľná forma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Voľná forma 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Pravouhlý trojuholník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8" name="Rovná spojnica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Výložka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Výložka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sk-SK" noProof="0" dirty="0" smtClean="0"/>
              <a:t>Ak chcete pridať obrázok, kliknite na ikonu</a:t>
            </a:r>
            <a:endParaRPr lang="en-US" noProof="0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11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9E4BD8FA-9C64-473E-BA02-8AAB9A27CCDE}" type="datetimeFigureOut">
              <a:rPr lang="sk-SK"/>
              <a:pPr>
                <a:defRPr/>
              </a:pPr>
              <a:t>29.3.2022</a:t>
            </a:fld>
            <a:endParaRPr lang="sk-SK" dirty="0"/>
          </a:p>
        </p:txBody>
      </p:sp>
      <p:sp>
        <p:nvSpPr>
          <p:cNvPr id="12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sk-SK" dirty="0"/>
          </a:p>
        </p:txBody>
      </p:sp>
      <p:sp>
        <p:nvSpPr>
          <p:cNvPr id="13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E0E3E14F-AA59-4F1B-ACBE-5843CFDA75F9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oľná forma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Voľná forma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4" name="Pravouhlý trojuholní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5" name="Rovná spojnica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1033" name="Zástupný symbol textu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smtClean="0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F5EC6267-D66D-4637-9A83-5DCD608F1C76}" type="datetimeFigureOut">
              <a:rPr lang="sk-SK"/>
              <a:pPr>
                <a:defRPr/>
              </a:pPr>
              <a:t>29.3.2022</a:t>
            </a:fld>
            <a:endParaRPr lang="sk-SK" dirty="0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dirty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sk-SK" dirty="0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B332C38D-FEC2-4CD1-8244-8EA2987A346C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53" r:id="rId2"/>
    <p:sldLayoutId id="2147483760" r:id="rId3"/>
    <p:sldLayoutId id="2147483754" r:id="rId4"/>
    <p:sldLayoutId id="2147483761" r:id="rId5"/>
    <p:sldLayoutId id="2147483755" r:id="rId6"/>
    <p:sldLayoutId id="2147483756" r:id="rId7"/>
    <p:sldLayoutId id="2147483762" r:id="rId8"/>
    <p:sldLayoutId id="2147483763" r:id="rId9"/>
    <p:sldLayoutId id="2147483757" r:id="rId10"/>
    <p:sldLayoutId id="214748375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youtube.com/watch?v=VJJv6YoepBI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XuS7vQtP80" TargetMode="External"/><Relationship Id="rId2" Type="http://schemas.openxmlformats.org/officeDocument/2006/relationships/hyperlink" Target="https://www.youtube.com/watch?v=qGsijB12ino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oskole.detiamy.sk/media/userfiles/image/Zofia/December/Ch%C3%A9mia/Disocia%C4%8Dn%C3%A1%20kon%C5%A1tanta_html_m2ce63410.png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oskole.detiamy.sk/media/userfiles/image/Zofia/December/Ch%C3%A9mia/Disocia%C4%8Dn%C3%A1%20kon%C5%A1tanta_html_78474ba2.png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2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r>
              <a:rPr lang="sk-SK" dirty="0" smtClean="0"/>
              <a:t>Mieru sily kyselín a zásad sa určuje podľa hodnoty DISOCIAČNEJ KONŠTANTY: </a:t>
            </a:r>
            <a:endParaRPr lang="sk-SK" dirty="0"/>
          </a:p>
        </p:txBody>
      </p:sp>
      <p:sp>
        <p:nvSpPr>
          <p:cNvPr id="3" name="Obdĺžnik 2"/>
          <p:cNvSpPr/>
          <p:nvPr/>
        </p:nvSpPr>
        <p:spPr>
          <a:xfrm>
            <a:off x="323528" y="2060848"/>
            <a:ext cx="8640960" cy="3046988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sk-SK" sz="32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Disociačná</a:t>
            </a:r>
            <a:r>
              <a:rPr lang="sk-SK" sz="32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konštanta kyseliny (</a:t>
            </a:r>
            <a:r>
              <a:rPr lang="sk-SK" sz="32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acidum</a:t>
            </a:r>
            <a:r>
              <a:rPr lang="sk-SK" sz="32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)  K</a:t>
            </a:r>
            <a:r>
              <a:rPr lang="sk-SK" sz="3200" b="1" baseline="-25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sk-SK" sz="32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sk-SK" sz="3200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sk-SK" sz="32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-všeobecne sa kyselina označuje HA</a:t>
            </a:r>
          </a:p>
          <a:p>
            <a:r>
              <a:rPr lang="sk-SK" sz="32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endParaRPr lang="sk-SK" sz="3200" b="1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sk-SK" sz="32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Disociačná</a:t>
            </a:r>
            <a:r>
              <a:rPr lang="sk-SK" sz="32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sk-SK" sz="32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konštanta </a:t>
            </a:r>
            <a:r>
              <a:rPr lang="sk-SK" sz="32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zásady (báza)  K</a:t>
            </a:r>
            <a:r>
              <a:rPr lang="sk-SK" sz="3200" b="1" baseline="-25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B</a:t>
            </a:r>
            <a:endParaRPr lang="sk-SK" sz="3200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endParaRPr lang="sk-SK" sz="3200" b="1" dirty="0"/>
          </a:p>
        </p:txBody>
      </p:sp>
      <p:sp>
        <p:nvSpPr>
          <p:cNvPr id="12" name="Obdĺžnik 11"/>
          <p:cNvSpPr/>
          <p:nvPr/>
        </p:nvSpPr>
        <p:spPr>
          <a:xfrm>
            <a:off x="457200" y="5517232"/>
            <a:ext cx="7920880" cy="46166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sk-SK" sz="2400" b="1" dirty="0" smtClean="0"/>
              <a:t>HODNOTY SÚ UVEDENÉ V TABUĽKÁCH!!!</a:t>
            </a:r>
            <a:endParaRPr lang="sk-SK" sz="2400" b="1" dirty="0"/>
          </a:p>
        </p:txBody>
      </p:sp>
    </p:spTree>
    <p:extLst>
      <p:ext uri="{BB962C8B-B14F-4D97-AF65-F5344CB8AC3E}">
        <p14:creationId xmlns:p14="http://schemas.microsoft.com/office/powerpoint/2010/main" val="194519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FC0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688504" y="0"/>
            <a:ext cx="781704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Neutralizácia  </a:t>
            </a:r>
            <a:endParaRPr lang="sk-SK" sz="66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Obdĺžnik 2"/>
          <p:cNvSpPr/>
          <p:nvPr/>
        </p:nvSpPr>
        <p:spPr>
          <a:xfrm>
            <a:off x="-684584" y="1466482"/>
            <a:ext cx="808954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Reakcia </a:t>
            </a:r>
            <a:r>
              <a:rPr lang="sk-SK" sz="3600" b="1" u="sng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kyseliny</a:t>
            </a:r>
            <a:r>
              <a:rPr lang="sk-SK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a </a:t>
            </a:r>
            <a:r>
              <a:rPr lang="sk-SK" sz="3600" b="1" u="sng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zásady</a:t>
            </a:r>
            <a:r>
              <a:rPr lang="sk-SK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,</a:t>
            </a:r>
          </a:p>
          <a:p>
            <a:pPr algn="ctr"/>
            <a:r>
              <a:rPr lang="sk-SK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pričom vzniká </a:t>
            </a:r>
            <a:r>
              <a:rPr lang="sk-SK" sz="3600" b="1" u="sng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soľ</a:t>
            </a:r>
            <a:r>
              <a:rPr lang="sk-SK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a </a:t>
            </a:r>
            <a:r>
              <a:rPr lang="sk-SK" sz="3600" b="1" u="sng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voda</a:t>
            </a:r>
            <a:r>
              <a:rPr lang="sk-SK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</a:t>
            </a:r>
          </a:p>
        </p:txBody>
      </p:sp>
      <p:sp>
        <p:nvSpPr>
          <p:cNvPr id="4" name="Zaoblený obdĺžnik 3"/>
          <p:cNvSpPr/>
          <p:nvPr/>
        </p:nvSpPr>
        <p:spPr>
          <a:xfrm>
            <a:off x="539551" y="3212976"/>
            <a:ext cx="8194377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dirty="0" err="1" smtClean="0"/>
              <a:t>HCl</a:t>
            </a:r>
            <a:r>
              <a:rPr lang="sk-SK" sz="4000" dirty="0" smtClean="0"/>
              <a:t>  + </a:t>
            </a:r>
            <a:r>
              <a:rPr lang="sk-SK" sz="4000" dirty="0" err="1" smtClean="0"/>
              <a:t>NaOH</a:t>
            </a:r>
            <a:r>
              <a:rPr lang="sk-SK" sz="4000" dirty="0" smtClean="0"/>
              <a:t>     </a:t>
            </a:r>
            <a:r>
              <a:rPr lang="sk-SK" sz="4000" dirty="0" smtClean="0">
                <a:latin typeface="Times New Roman"/>
                <a:cs typeface="Times New Roman"/>
              </a:rPr>
              <a:t>→  </a:t>
            </a:r>
            <a:r>
              <a:rPr lang="sk-SK" sz="4000" dirty="0" err="1" smtClean="0">
                <a:solidFill>
                  <a:srgbClr val="FFFF00"/>
                </a:solidFill>
                <a:latin typeface="+mj-lt"/>
                <a:cs typeface="Times New Roman"/>
              </a:rPr>
              <a:t>NaCl</a:t>
            </a:r>
            <a:r>
              <a:rPr lang="sk-SK" sz="4000" dirty="0" smtClean="0">
                <a:latin typeface="+mj-lt"/>
                <a:cs typeface="Times New Roman"/>
              </a:rPr>
              <a:t>  + H</a:t>
            </a:r>
            <a:r>
              <a:rPr lang="sk-SK" sz="4000" baseline="-25000" dirty="0" smtClean="0">
                <a:latin typeface="+mj-lt"/>
                <a:cs typeface="Times New Roman"/>
              </a:rPr>
              <a:t>2</a:t>
            </a:r>
            <a:r>
              <a:rPr lang="sk-SK" sz="4000" dirty="0" smtClean="0">
                <a:latin typeface="+mj-lt"/>
                <a:cs typeface="Times New Roman"/>
              </a:rPr>
              <a:t>O</a:t>
            </a:r>
            <a:endParaRPr lang="sk-SK" sz="4000" dirty="0">
              <a:latin typeface="+mj-lt"/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983464" y="4391124"/>
            <a:ext cx="7750465" cy="29546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sk-SK" sz="4800" b="1" cap="none" spc="0" dirty="0" smtClean="0">
                <a:ln/>
                <a:solidFill>
                  <a:srgbClr val="FFFF00"/>
                </a:solidFill>
                <a:effectLst/>
              </a:rPr>
              <a:t>Soľ</a:t>
            </a:r>
            <a:r>
              <a:rPr lang="sk-SK" sz="3200" b="1" cap="none" spc="0" dirty="0" smtClean="0">
                <a:ln/>
                <a:solidFill>
                  <a:schemeClr val="accent3"/>
                </a:solidFill>
                <a:effectLst/>
              </a:rPr>
              <a:t> </a:t>
            </a:r>
            <a:r>
              <a:rPr lang="sk-SK" sz="2800" b="1" cap="none" spc="0" dirty="0" smtClean="0">
                <a:ln/>
                <a:solidFill>
                  <a:schemeClr val="accent3"/>
                </a:solidFill>
                <a:effectLst/>
              </a:rPr>
              <a:t>je zlúčenina, ktorá obsahuje </a:t>
            </a:r>
          </a:p>
          <a:p>
            <a:pPr algn="ctr"/>
            <a:r>
              <a:rPr lang="sk-SK" sz="2800" b="1" cap="none" spc="0" dirty="0" smtClean="0">
                <a:ln/>
                <a:solidFill>
                  <a:schemeClr val="accent3"/>
                </a:solidFill>
                <a:effectLst/>
              </a:rPr>
              <a:t>časť z K a časť zo Z (</a:t>
            </a:r>
            <a:r>
              <a:rPr lang="sk-SK" sz="2800" b="1" cap="none" spc="0" dirty="0" err="1" smtClean="0">
                <a:ln/>
                <a:solidFill>
                  <a:schemeClr val="accent3"/>
                </a:solidFill>
                <a:effectLst/>
              </a:rPr>
              <a:t>KCl</a:t>
            </a:r>
            <a:r>
              <a:rPr lang="sk-SK" sz="2800" b="1" cap="none" spc="0" dirty="0" smtClean="0">
                <a:ln/>
                <a:solidFill>
                  <a:schemeClr val="accent3"/>
                </a:solidFill>
                <a:effectLst/>
              </a:rPr>
              <a:t>, CaCO</a:t>
            </a:r>
            <a:r>
              <a:rPr lang="sk-SK" sz="2800" b="1" cap="none" spc="0" baseline="-25000" dirty="0" smtClean="0">
                <a:ln/>
                <a:solidFill>
                  <a:schemeClr val="accent3"/>
                </a:solidFill>
                <a:effectLst/>
              </a:rPr>
              <a:t>3</a:t>
            </a:r>
            <a:r>
              <a:rPr lang="sk-SK" sz="2800" b="1" cap="none" spc="0" dirty="0" smtClean="0">
                <a:ln/>
                <a:solidFill>
                  <a:schemeClr val="accent3"/>
                </a:solidFill>
                <a:effectLst/>
              </a:rPr>
              <a:t>... . K soliam patria aj chloridy, </a:t>
            </a:r>
            <a:r>
              <a:rPr lang="sk-SK" sz="2800" b="1" dirty="0" smtClean="0">
                <a:ln/>
                <a:solidFill>
                  <a:schemeClr val="accent3"/>
                </a:solidFill>
              </a:rPr>
              <a:t>s</a:t>
            </a:r>
            <a:r>
              <a:rPr lang="sk-SK" sz="2800" b="1" cap="none" spc="0" dirty="0" smtClean="0">
                <a:ln/>
                <a:solidFill>
                  <a:schemeClr val="accent3"/>
                </a:solidFill>
                <a:effectLst/>
              </a:rPr>
              <a:t>ulfidy, sírany, dusičnany, </a:t>
            </a:r>
            <a:r>
              <a:rPr lang="sk-SK" sz="2800" b="1" cap="none" spc="0" dirty="0" err="1" smtClean="0">
                <a:ln/>
                <a:solidFill>
                  <a:schemeClr val="accent3"/>
                </a:solidFill>
                <a:effectLst/>
              </a:rPr>
              <a:t>hydrogénuhličitany</a:t>
            </a:r>
            <a:r>
              <a:rPr lang="sk-SK" sz="2800" b="1" dirty="0" smtClean="0">
                <a:ln/>
                <a:solidFill>
                  <a:schemeClr val="accent3"/>
                </a:solidFill>
              </a:rPr>
              <a:t>...</a:t>
            </a:r>
            <a:r>
              <a:rPr lang="sk-SK" sz="2800" b="1" cap="none" spc="0" dirty="0" smtClean="0">
                <a:ln/>
                <a:solidFill>
                  <a:schemeClr val="accent3"/>
                </a:solidFill>
                <a:effectLst/>
              </a:rPr>
              <a:t>  </a:t>
            </a:r>
          </a:p>
          <a:p>
            <a:pPr algn="ctr"/>
            <a:endParaRPr lang="sk-SK" sz="5400" b="1" cap="none" spc="0" dirty="0" smtClean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6" name="Šípka doľava 5"/>
          <p:cNvSpPr/>
          <p:nvPr/>
        </p:nvSpPr>
        <p:spPr>
          <a:xfrm rot="9305898">
            <a:off x="4240635" y="4069179"/>
            <a:ext cx="1334490" cy="417356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7170" name="Picture 2" descr="neutralizác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735" y="1268761"/>
            <a:ext cx="2828297" cy="180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677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ĺžnik 2"/>
          <p:cNvSpPr/>
          <p:nvPr/>
        </p:nvSpPr>
        <p:spPr>
          <a:xfrm>
            <a:off x="539552" y="186948"/>
            <a:ext cx="6768752" cy="830997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sk-SK" sz="2400" dirty="0">
                <a:solidFill>
                  <a:srgbClr val="0070C0"/>
                </a:solidFill>
                <a:hlinkClick r:id="rId2"/>
              </a:rPr>
              <a:t>https://</a:t>
            </a:r>
            <a:r>
              <a:rPr lang="sk-SK" sz="2400" dirty="0" smtClean="0">
                <a:solidFill>
                  <a:srgbClr val="0070C0"/>
                </a:solidFill>
                <a:hlinkClick r:id="rId2"/>
              </a:rPr>
              <a:t>www.youtube.com/watch?v=VJJv6YoepBI</a:t>
            </a:r>
            <a:endParaRPr lang="sk-SK" sz="2400" dirty="0" smtClean="0">
              <a:solidFill>
                <a:srgbClr val="0070C0"/>
              </a:solidFill>
            </a:endParaRPr>
          </a:p>
          <a:p>
            <a:endParaRPr lang="sk-SK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2" t="29220" r="45924" b="40664"/>
          <a:stretch/>
        </p:blipFill>
        <p:spPr bwMode="auto">
          <a:xfrm>
            <a:off x="2326735" y="2514972"/>
            <a:ext cx="6525165" cy="2405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6" t="42939" r="48570" b="21713"/>
          <a:stretch/>
        </p:blipFill>
        <p:spPr bwMode="auto">
          <a:xfrm>
            <a:off x="323528" y="1026835"/>
            <a:ext cx="5888729" cy="2740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bdĺžnik 1"/>
          <p:cNvSpPr/>
          <p:nvPr/>
        </p:nvSpPr>
        <p:spPr>
          <a:xfrm>
            <a:off x="539552" y="4913560"/>
            <a:ext cx="84969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b="1" dirty="0"/>
              <a:t>Neutralizačné reakcie sú </a:t>
            </a:r>
            <a:r>
              <a:rPr lang="sk-SK" sz="2400" b="1" u="sng" dirty="0"/>
              <a:t>silne </a:t>
            </a:r>
            <a:r>
              <a:rPr lang="sk-SK" sz="2400" b="1" u="sng" dirty="0" smtClean="0"/>
              <a:t>exotermické</a:t>
            </a:r>
            <a:r>
              <a:rPr lang="sk-SK" sz="2400" b="1" dirty="0" smtClean="0"/>
              <a:t>, </a:t>
            </a:r>
            <a:r>
              <a:rPr lang="sk-SK" sz="2400" b="1" dirty="0" smtClean="0">
                <a:solidFill>
                  <a:srgbClr val="FF0000"/>
                </a:solidFill>
              </a:rPr>
              <a:t>kadička sa zahreje</a:t>
            </a:r>
            <a:r>
              <a:rPr lang="sk-SK" sz="2400" b="1" dirty="0" smtClean="0"/>
              <a:t>, r</a:t>
            </a:r>
            <a:r>
              <a:rPr lang="sk-SK" sz="2400" dirty="0" smtClean="0"/>
              <a:t>eakčné </a:t>
            </a:r>
            <a:r>
              <a:rPr lang="sk-SK" sz="2400" dirty="0"/>
              <a:t>teplo, ktoré sa pri týchto reakciách uvoľní sa nazýva neutralizačné </a:t>
            </a:r>
            <a:r>
              <a:rPr lang="sk-SK" sz="2400" dirty="0" smtClean="0"/>
              <a:t>teplo, pri </a:t>
            </a:r>
            <a:r>
              <a:rPr lang="sk-SK" sz="2400" dirty="0"/>
              <a:t>vzniku jedného molu vody, </a:t>
            </a:r>
            <a:r>
              <a:rPr lang="sk-SK" sz="2400" dirty="0" smtClean="0"/>
              <a:t>  sa </a:t>
            </a:r>
            <a:r>
              <a:rPr lang="sk-SK" sz="2400" dirty="0"/>
              <a:t>uvoľní </a:t>
            </a:r>
            <a:r>
              <a:rPr lang="sk-SK" sz="2400" dirty="0" smtClean="0"/>
              <a:t> 57 </a:t>
            </a:r>
            <a:r>
              <a:rPr lang="sk-SK" sz="2400" dirty="0" err="1"/>
              <a:t>kJ</a:t>
            </a:r>
            <a:r>
              <a:rPr lang="sk-SK" sz="2400" dirty="0"/>
              <a:t> tepla. </a:t>
            </a:r>
          </a:p>
        </p:txBody>
      </p:sp>
      <p:pic>
        <p:nvPicPr>
          <p:cNvPr id="4101" name="Picture 5" descr="TFA 30.1013 POCKET-DIGITEMP S - IP65 vpichový teplomer (75mm)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01" t="5340" r="29923" b="9304"/>
          <a:stretch/>
        </p:blipFill>
        <p:spPr bwMode="auto">
          <a:xfrm>
            <a:off x="7380312" y="620688"/>
            <a:ext cx="1156866" cy="158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66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aoblený obdĺžnik 1"/>
          <p:cNvSpPr/>
          <p:nvPr/>
        </p:nvSpPr>
        <p:spPr>
          <a:xfrm>
            <a:off x="323528" y="476672"/>
            <a:ext cx="8280920" cy="2736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 smtClean="0"/>
              <a:t>_H</a:t>
            </a:r>
            <a:r>
              <a:rPr lang="sk-SK" sz="3200" baseline="-25000" dirty="0" smtClean="0"/>
              <a:t>2</a:t>
            </a:r>
            <a:r>
              <a:rPr lang="sk-SK" sz="3200" dirty="0" smtClean="0"/>
              <a:t>SO</a:t>
            </a:r>
            <a:r>
              <a:rPr lang="sk-SK" sz="3200" baseline="-25000" dirty="0" smtClean="0"/>
              <a:t>4</a:t>
            </a:r>
            <a:r>
              <a:rPr lang="sk-SK" sz="3200" dirty="0"/>
              <a:t>+ </a:t>
            </a:r>
            <a:r>
              <a:rPr lang="sk-SK" sz="3200" dirty="0" smtClean="0"/>
              <a:t>_ </a:t>
            </a:r>
            <a:r>
              <a:rPr lang="sk-SK" sz="3200" dirty="0"/>
              <a:t>KOH –&gt; </a:t>
            </a:r>
            <a:r>
              <a:rPr lang="sk-SK" sz="3200" dirty="0" smtClean="0"/>
              <a:t>_ _____+_ ________ </a:t>
            </a:r>
            <a:endParaRPr lang="sk-SK" sz="3200" dirty="0"/>
          </a:p>
        </p:txBody>
      </p:sp>
      <p:sp>
        <p:nvSpPr>
          <p:cNvPr id="3" name="Obdĺžnik 2"/>
          <p:cNvSpPr/>
          <p:nvPr/>
        </p:nvSpPr>
        <p:spPr>
          <a:xfrm>
            <a:off x="683568" y="3861048"/>
            <a:ext cx="7776864" cy="20882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sk-SK" sz="2000" dirty="0" smtClean="0">
                <a:solidFill>
                  <a:schemeClr val="tx1"/>
                </a:solidFill>
              </a:rPr>
              <a:t>Doplňte chýbajúce produkty reakcie.</a:t>
            </a:r>
          </a:p>
          <a:p>
            <a:pPr marL="342900" indent="-342900">
              <a:buAutoNum type="arabicPeriod"/>
            </a:pPr>
            <a:r>
              <a:rPr lang="sk-SK" sz="2000" dirty="0" smtClean="0">
                <a:solidFill>
                  <a:schemeClr val="tx1"/>
                </a:solidFill>
              </a:rPr>
              <a:t>chemickú  reakciu upravte a vyrovnajte na chemickú rovnicu</a:t>
            </a:r>
          </a:p>
          <a:p>
            <a:pPr marL="342900" indent="-342900">
              <a:buAutoNum type="arabicPeriod"/>
            </a:pPr>
            <a:r>
              <a:rPr lang="sk-SK" sz="2000" dirty="0" smtClean="0">
                <a:solidFill>
                  <a:schemeClr val="tx1"/>
                </a:solidFill>
              </a:rPr>
              <a:t>Aký je pomer látkových množstiev v chemickej rovnici?</a:t>
            </a:r>
            <a:endParaRPr lang="sk-SK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906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Vert">
          <a:fgClr>
            <a:srgbClr val="92D05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1331640" y="5157192"/>
            <a:ext cx="6768752" cy="1077218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sk-SK" sz="3200" dirty="0">
                <a:hlinkClick r:id="rId2"/>
              </a:rPr>
              <a:t>https://</a:t>
            </a:r>
            <a:r>
              <a:rPr lang="sk-SK" sz="3200" dirty="0" smtClean="0">
                <a:hlinkClick r:id="rId2"/>
              </a:rPr>
              <a:t>www.youtube.com/watch?v=qGsijB12ino</a:t>
            </a:r>
            <a:endParaRPr lang="sk-SK" sz="3200" dirty="0"/>
          </a:p>
        </p:txBody>
      </p:sp>
      <p:sp>
        <p:nvSpPr>
          <p:cNvPr id="3" name="Obdĺžnik 2"/>
          <p:cNvSpPr/>
          <p:nvPr/>
        </p:nvSpPr>
        <p:spPr>
          <a:xfrm>
            <a:off x="1305186" y="2290748"/>
            <a:ext cx="6795206" cy="1077218"/>
          </a:xfrm>
          <a:prstGeom prst="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</p:spPr>
        <p:txBody>
          <a:bodyPr wrap="square">
            <a:spAutoFit/>
          </a:bodyPr>
          <a:lstStyle/>
          <a:p>
            <a:r>
              <a:rPr lang="sk-SK" sz="3200" dirty="0">
                <a:hlinkClick r:id="rId3"/>
              </a:rPr>
              <a:t>https://</a:t>
            </a:r>
            <a:r>
              <a:rPr lang="sk-SK" sz="3200" dirty="0" smtClean="0">
                <a:hlinkClick r:id="rId3"/>
              </a:rPr>
              <a:t>www.youtube.com/watch?v=TXuS7vQtP80</a:t>
            </a:r>
            <a:endParaRPr lang="sk-SK" sz="3200" dirty="0"/>
          </a:p>
        </p:txBody>
      </p:sp>
      <p:sp>
        <p:nvSpPr>
          <p:cNvPr id="4" name="Obdĺžnik 3"/>
          <p:cNvSpPr/>
          <p:nvPr/>
        </p:nvSpPr>
        <p:spPr>
          <a:xfrm>
            <a:off x="862260" y="1378050"/>
            <a:ext cx="75328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</a:rPr>
              <a:t>Premena vody na víno</a:t>
            </a:r>
            <a:endParaRPr lang="sk-SK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949600" y="3385602"/>
            <a:ext cx="753283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Chemické vysvetlenie</a:t>
            </a:r>
          </a:p>
          <a:p>
            <a:pPr algn="ctr"/>
            <a:r>
              <a:rPr lang="sk-SK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Premeny vody na víno</a:t>
            </a:r>
            <a:endParaRPr lang="sk-SK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408611" y="322412"/>
            <a:ext cx="8440131" cy="1077218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sk-SK" sz="3200" b="1" dirty="0" smtClean="0">
                <a:ln/>
                <a:solidFill>
                  <a:srgbClr val="7030A0"/>
                </a:solidFill>
              </a:rPr>
              <a:t>Akú farbu bude mať indikátorový papierik </a:t>
            </a:r>
          </a:p>
          <a:p>
            <a:pPr algn="ctr"/>
            <a:r>
              <a:rPr lang="sk-SK" sz="3200" b="1" dirty="0" smtClean="0">
                <a:ln/>
                <a:solidFill>
                  <a:srgbClr val="7030A0"/>
                </a:solidFill>
              </a:rPr>
              <a:t>pred reakciou a po reakcii? </a:t>
            </a:r>
            <a:endParaRPr lang="sk-SK" sz="3200" b="1" cap="none" spc="0" dirty="0">
              <a:ln/>
              <a:solidFill>
                <a:srgbClr val="7030A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7456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utor: Mgr. Zuzana Szocsová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29" b="6834"/>
          <a:stretch/>
        </p:blipFill>
        <p:spPr bwMode="auto">
          <a:xfrm>
            <a:off x="1763688" y="2195066"/>
            <a:ext cx="5277966" cy="3739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dĺžnik 2"/>
          <p:cNvSpPr/>
          <p:nvPr/>
        </p:nvSpPr>
        <p:spPr>
          <a:xfrm>
            <a:off x="971600" y="1593875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dirty="0" err="1" smtClean="0"/>
              <a:t>Disociačná</a:t>
            </a:r>
            <a:r>
              <a:rPr lang="sk-SK" sz="2400" dirty="0" smtClean="0"/>
              <a:t> </a:t>
            </a:r>
            <a:r>
              <a:rPr lang="sk-SK" sz="2400" dirty="0"/>
              <a:t>konštanta </a:t>
            </a:r>
            <a:r>
              <a:rPr lang="sk-SK" sz="2400" dirty="0" smtClean="0"/>
              <a:t>kyseliny sa vyjadruje nasledovne</a:t>
            </a:r>
            <a:r>
              <a:rPr lang="sk-SK" sz="2400" dirty="0"/>
              <a:t>:</a:t>
            </a:r>
          </a:p>
        </p:txBody>
      </p:sp>
      <p:sp>
        <p:nvSpPr>
          <p:cNvPr id="4" name="Obdĺžnik 3"/>
          <p:cNvSpPr/>
          <p:nvPr/>
        </p:nvSpPr>
        <p:spPr>
          <a:xfrm>
            <a:off x="971600" y="431800"/>
            <a:ext cx="7416824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Napríklad: disociácia </a:t>
            </a:r>
            <a:r>
              <a:rPr lang="sk-SK" sz="2000" dirty="0" smtClean="0"/>
              <a:t>(rozčlenenie na svoje ióny) </a:t>
            </a:r>
            <a:r>
              <a:rPr lang="pt-BR" sz="2000" dirty="0" smtClean="0"/>
              <a:t>HCl </a:t>
            </a:r>
            <a:r>
              <a:rPr lang="pt-BR" sz="2000" dirty="0"/>
              <a:t>vo vode:</a:t>
            </a:r>
          </a:p>
          <a:p>
            <a:r>
              <a:rPr lang="pt-BR" sz="2000" dirty="0"/>
              <a:t> </a:t>
            </a:r>
          </a:p>
          <a:p>
            <a:pPr algn="ctr"/>
            <a:r>
              <a:rPr lang="pt-BR" sz="2800" b="1" dirty="0"/>
              <a:t>HCl + H</a:t>
            </a:r>
            <a:r>
              <a:rPr lang="pt-BR" sz="2800" b="1" baseline="-25000" dirty="0"/>
              <a:t>2</a:t>
            </a:r>
            <a:r>
              <a:rPr lang="pt-BR" sz="2800" b="1" dirty="0"/>
              <a:t>O ↔ Cl</a:t>
            </a:r>
            <a:r>
              <a:rPr lang="pt-BR" sz="2800" b="1" baseline="30000" dirty="0"/>
              <a:t>-</a:t>
            </a:r>
            <a:r>
              <a:rPr lang="pt-BR" sz="2800" b="1" dirty="0"/>
              <a:t> + H</a:t>
            </a:r>
            <a:r>
              <a:rPr lang="pt-BR" sz="2800" b="1" baseline="-25000" dirty="0"/>
              <a:t>3</a:t>
            </a:r>
            <a:r>
              <a:rPr lang="pt-BR" sz="2800" b="1" dirty="0"/>
              <a:t>O</a:t>
            </a:r>
            <a:r>
              <a:rPr lang="pt-BR" sz="2800" b="1" baseline="30000" dirty="0"/>
              <a:t>+</a:t>
            </a:r>
            <a:endParaRPr lang="pt-BR" sz="2800" dirty="0"/>
          </a:p>
        </p:txBody>
      </p:sp>
      <p:sp>
        <p:nvSpPr>
          <p:cNvPr id="5" name="Zaoblený obdĺžnik 4"/>
          <p:cNvSpPr/>
          <p:nvPr/>
        </p:nvSpPr>
        <p:spPr>
          <a:xfrm>
            <a:off x="6102195" y="4424908"/>
            <a:ext cx="2843808" cy="720080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(</a:t>
            </a:r>
            <a:r>
              <a:rPr lang="sk-SK" dirty="0" err="1" smtClean="0"/>
              <a:t>oxóniových</a:t>
            </a:r>
            <a:r>
              <a:rPr lang="sk-SK" dirty="0" smtClean="0"/>
              <a:t> katiónov)</a:t>
            </a:r>
            <a:endParaRPr lang="sk-SK" dirty="0"/>
          </a:p>
        </p:txBody>
      </p:sp>
      <p:sp>
        <p:nvSpPr>
          <p:cNvPr id="7" name="Zaoblený obdĺžnik 6"/>
          <p:cNvSpPr/>
          <p:nvPr/>
        </p:nvSpPr>
        <p:spPr>
          <a:xfrm>
            <a:off x="6048672" y="3704828"/>
            <a:ext cx="2843808" cy="72008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(</a:t>
            </a:r>
            <a:r>
              <a:rPr lang="sk-SK" dirty="0" err="1" smtClean="0"/>
              <a:t>chloridových</a:t>
            </a:r>
            <a:r>
              <a:rPr lang="sk-SK" dirty="0" smtClean="0"/>
              <a:t> aniónov)</a:t>
            </a:r>
            <a:endParaRPr lang="sk-SK" dirty="0"/>
          </a:p>
        </p:txBody>
      </p:sp>
      <p:sp>
        <p:nvSpPr>
          <p:cNvPr id="8" name="Zaoblený obdĺžnik 7"/>
          <p:cNvSpPr/>
          <p:nvPr/>
        </p:nvSpPr>
        <p:spPr>
          <a:xfrm>
            <a:off x="6102195" y="5160714"/>
            <a:ext cx="2843808" cy="7200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Kyseliny chlorovodíkovej</a:t>
            </a:r>
            <a:endParaRPr lang="sk-SK" dirty="0"/>
          </a:p>
        </p:txBody>
      </p:sp>
      <p:sp>
        <p:nvSpPr>
          <p:cNvPr id="6" name="Oblak 5"/>
          <p:cNvSpPr/>
          <p:nvPr/>
        </p:nvSpPr>
        <p:spPr>
          <a:xfrm>
            <a:off x="5724128" y="2060848"/>
            <a:ext cx="3168352" cy="165618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u="sng" dirty="0" smtClean="0">
                <a:solidFill>
                  <a:srgbClr val="FFFF00"/>
                </a:solidFill>
              </a:rPr>
              <a:t>PRODUKTY</a:t>
            </a:r>
          </a:p>
          <a:p>
            <a:pPr algn="ctr"/>
            <a:r>
              <a:rPr lang="sk-SK" sz="2400" dirty="0" smtClean="0">
                <a:solidFill>
                  <a:srgbClr val="FFFF00"/>
                </a:solidFill>
              </a:rPr>
              <a:t>REAKTANTY</a:t>
            </a:r>
            <a:endParaRPr lang="sk-SK" sz="2400" dirty="0">
              <a:solidFill>
                <a:srgbClr val="FFFF00"/>
              </a:solidFill>
            </a:endParaRPr>
          </a:p>
        </p:txBody>
      </p:sp>
      <p:sp>
        <p:nvSpPr>
          <p:cNvPr id="9" name="Obdĺžnik 8"/>
          <p:cNvSpPr/>
          <p:nvPr/>
        </p:nvSpPr>
        <p:spPr>
          <a:xfrm>
            <a:off x="8100392" y="2276872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 smtClean="0">
                <a:ln/>
                <a:solidFill>
                  <a:schemeClr val="accent3"/>
                </a:solidFill>
                <a:effectLst/>
              </a:rPr>
              <a:t>!!!</a:t>
            </a:r>
            <a:endParaRPr lang="sk-SK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0" name="Obdĺžnik 9"/>
          <p:cNvSpPr/>
          <p:nvPr/>
        </p:nvSpPr>
        <p:spPr>
          <a:xfrm>
            <a:off x="421653" y="5859164"/>
            <a:ext cx="8571578" cy="923330"/>
          </a:xfrm>
          <a:prstGeom prst="rect">
            <a:avLst/>
          </a:prstGeom>
          <a:solidFill>
            <a:srgbClr val="FFFF00"/>
          </a:solidFill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 smtClean="0">
                <a:ln/>
                <a:solidFill>
                  <a:schemeClr val="accent3"/>
                </a:solidFill>
                <a:effectLst/>
              </a:rPr>
              <a:t>[ ] čítame koncentrácia !!!</a:t>
            </a:r>
            <a:endParaRPr lang="sk-SK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4582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98723" y="578005"/>
            <a:ext cx="8634223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cs typeface="Arial" charset="0"/>
              </a:rPr>
              <a:t>Napríklad </a:t>
            </a:r>
            <a:r>
              <a:rPr kumimoji="0" lang="sk-SK" altLang="sk-SK" sz="18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  <a:cs typeface="Arial" charset="0"/>
              </a:rPr>
              <a:t>dis</a:t>
            </a:r>
            <a:r>
              <a:rPr kumimoji="0" lang="sk-SK" altLang="sk-SK" sz="18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ociácia</a:t>
            </a:r>
            <a:r>
              <a:rPr kumimoji="0" lang="sk-SK" altLang="sk-SK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 NH</a:t>
            </a:r>
            <a:r>
              <a:rPr kumimoji="0" lang="sk-SK" altLang="sk-SK" sz="1800" b="0" i="0" u="none" strike="noStrike" cap="none" normalizeH="0" baseline="-30000" dirty="0" smtClean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3</a:t>
            </a:r>
            <a:r>
              <a:rPr kumimoji="0" lang="sk-SK" altLang="sk-SK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 vo vode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altLang="sk-SK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  <a:cs typeface="Arial" charset="0"/>
              <a:hlinkClick r:id="rId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altLang="sk-SK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  <a:cs typeface="Arial" charset="0"/>
              <a:hlinkClick r:id="rId2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2400" b="1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NH</a:t>
            </a:r>
            <a:r>
              <a:rPr kumimoji="0" lang="sk-SK" altLang="sk-SK" sz="2400" b="1" i="0" u="none" strike="noStrike" cap="none" normalizeH="0" baseline="-30000" dirty="0" smtClean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3</a:t>
            </a:r>
            <a:r>
              <a:rPr kumimoji="0" lang="sk-SK" altLang="sk-SK" sz="2400" b="1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 + H</a:t>
            </a:r>
            <a:r>
              <a:rPr kumimoji="0" lang="sk-SK" altLang="sk-SK" sz="2400" b="1" i="0" u="none" strike="noStrike" cap="none" normalizeH="0" baseline="-30000" dirty="0" smtClean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2</a:t>
            </a:r>
            <a:r>
              <a:rPr kumimoji="0" lang="sk-SK" altLang="sk-SK" sz="2400" b="1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O ↔ NH</a:t>
            </a:r>
            <a:r>
              <a:rPr kumimoji="0" lang="sk-SK" altLang="sk-SK" sz="2400" b="1" i="0" u="none" strike="noStrike" cap="none" normalizeH="0" baseline="-30000" dirty="0" smtClean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4</a:t>
            </a:r>
            <a:r>
              <a:rPr kumimoji="0" lang="sk-SK" altLang="sk-SK" sz="2400" b="1" i="0" u="none" strike="noStrike" cap="none" normalizeH="0" baseline="30000" dirty="0" smtClean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+</a:t>
            </a:r>
            <a:r>
              <a:rPr kumimoji="0" lang="sk-SK" altLang="sk-SK" sz="2400" b="1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 + OH</a:t>
            </a:r>
            <a:r>
              <a:rPr kumimoji="0" lang="sk-SK" altLang="sk-SK" sz="2400" b="1" i="0" u="none" strike="noStrike" cap="none" normalizeH="0" baseline="30000" dirty="0" smtClean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-</a:t>
            </a:r>
            <a:endParaRPr kumimoji="0" lang="sk-SK" altLang="sk-SK" sz="2400" b="0" i="0" u="none" strike="noStrike" cap="none" normalizeH="0" baseline="0" dirty="0" smtClean="0">
              <a:ln>
                <a:noFill/>
              </a:ln>
              <a:effectLst/>
              <a:latin typeface="Arial" charset="0"/>
              <a:cs typeface="Arial" charset="0"/>
              <a:hlinkClick r:id="rId2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altLang="sk-SK" sz="2400" b="0" i="0" u="none" strike="noStrike" cap="none" normalizeH="0" baseline="0" dirty="0" smtClean="0">
              <a:ln>
                <a:noFill/>
              </a:ln>
              <a:effectLst/>
              <a:latin typeface="Arial" charset="0"/>
              <a:cs typeface="Arial" charset="0"/>
              <a:hlinkClick r:id="rId2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24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Potom </a:t>
            </a:r>
            <a:r>
              <a:rPr kumimoji="0" lang="sk-SK" altLang="sk-SK" sz="24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disociačná</a:t>
            </a:r>
            <a:r>
              <a:rPr kumimoji="0" lang="sk-SK" altLang="sk-SK" sz="24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 konštanta zásady je vyjadrená nasledovne: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  <a:hlinkClick r:id="rId2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  <a:hlinkClick r:id="rId2"/>
              </a:rPr>
              <a:t>  </a:t>
            </a:r>
            <a:endParaRPr kumimoji="0" lang="sk-SK" altLang="sk-SK" sz="2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2052" name="Picture 4" descr="Autor: Mgr. Zuzana Szocsová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25" r="11238"/>
          <a:stretch/>
        </p:blipFill>
        <p:spPr bwMode="auto">
          <a:xfrm>
            <a:off x="2320086" y="2780928"/>
            <a:ext cx="3451448" cy="3647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317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FFF99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720576" y="4204487"/>
            <a:ext cx="79208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b="1" dirty="0" smtClean="0"/>
              <a:t>HODNOTY SÚ UVEDENÉ V TABUĽKÁCH!!!</a:t>
            </a:r>
            <a:endParaRPr lang="sk-SK" sz="2400" b="1" dirty="0"/>
          </a:p>
        </p:txBody>
      </p:sp>
      <p:cxnSp>
        <p:nvCxnSpPr>
          <p:cNvPr id="6" name="Rovná spojnica 5"/>
          <p:cNvCxnSpPr/>
          <p:nvPr/>
        </p:nvCxnSpPr>
        <p:spPr>
          <a:xfrm flipV="1">
            <a:off x="720576" y="5318549"/>
            <a:ext cx="8423424" cy="86320"/>
          </a:xfrm>
          <a:prstGeom prst="line">
            <a:avLst/>
          </a:prstGeom>
          <a:ln w="508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Šípka dolu 6"/>
          <p:cNvSpPr/>
          <p:nvPr/>
        </p:nvSpPr>
        <p:spPr>
          <a:xfrm>
            <a:off x="2123728" y="4704838"/>
            <a:ext cx="1900064" cy="1664735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 smtClean="0">
                <a:solidFill>
                  <a:schemeClr val="tx1"/>
                </a:solidFill>
              </a:rPr>
              <a:t>10</a:t>
            </a:r>
            <a:r>
              <a:rPr lang="sk-SK" sz="2800" baseline="30000" dirty="0" smtClean="0">
                <a:solidFill>
                  <a:schemeClr val="tx1"/>
                </a:solidFill>
              </a:rPr>
              <a:t>-4</a:t>
            </a:r>
            <a:endParaRPr lang="sk-SK" sz="2800" baseline="30000" dirty="0">
              <a:solidFill>
                <a:schemeClr val="tx1"/>
              </a:solidFill>
            </a:endParaRPr>
          </a:p>
        </p:txBody>
      </p:sp>
      <p:sp>
        <p:nvSpPr>
          <p:cNvPr id="8" name="Šípka dolu 7"/>
          <p:cNvSpPr/>
          <p:nvPr/>
        </p:nvSpPr>
        <p:spPr>
          <a:xfrm>
            <a:off x="5364088" y="4666152"/>
            <a:ext cx="1872208" cy="1664735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 smtClean="0">
                <a:solidFill>
                  <a:schemeClr val="tx1"/>
                </a:solidFill>
              </a:rPr>
              <a:t>10</a:t>
            </a:r>
            <a:r>
              <a:rPr lang="sk-SK" sz="2800" baseline="30000" dirty="0" smtClean="0">
                <a:solidFill>
                  <a:schemeClr val="tx1"/>
                </a:solidFill>
              </a:rPr>
              <a:t>-2</a:t>
            </a:r>
            <a:endParaRPr lang="sk-SK" sz="2800" baseline="30000" dirty="0">
              <a:solidFill>
                <a:schemeClr val="tx1"/>
              </a:solidFill>
            </a:endParaRPr>
          </a:p>
        </p:txBody>
      </p:sp>
      <p:sp>
        <p:nvSpPr>
          <p:cNvPr id="9" name="Obojsmerná vodorovná šípka 8"/>
          <p:cNvSpPr/>
          <p:nvPr/>
        </p:nvSpPr>
        <p:spPr>
          <a:xfrm>
            <a:off x="3492884" y="4704838"/>
            <a:ext cx="2376264" cy="584615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Stredne silná K,Z</a:t>
            </a:r>
            <a:endParaRPr lang="sk-SK" dirty="0"/>
          </a:p>
        </p:txBody>
      </p:sp>
      <p:sp>
        <p:nvSpPr>
          <p:cNvPr id="10" name="Šípka doľava 9"/>
          <p:cNvSpPr/>
          <p:nvPr/>
        </p:nvSpPr>
        <p:spPr>
          <a:xfrm>
            <a:off x="251520" y="4589421"/>
            <a:ext cx="2276400" cy="863083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Slabá K, Z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11" name="Šípka doprava 10"/>
          <p:cNvSpPr/>
          <p:nvPr/>
        </p:nvSpPr>
        <p:spPr>
          <a:xfrm>
            <a:off x="6819304" y="4589421"/>
            <a:ext cx="2169616" cy="81544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Silná K,Z</a:t>
            </a:r>
            <a:endParaRPr lang="sk-SK" sz="2400" b="1" dirty="0">
              <a:solidFill>
                <a:schemeClr val="tx1"/>
              </a:solidFill>
            </a:endParaRPr>
          </a:p>
        </p:txBody>
      </p:sp>
      <p:pic>
        <p:nvPicPr>
          <p:cNvPr id="3074" name="Picture 2" descr="https://oskole.detiamy.sk/media/userfiles/image/Zofia/December/Ch%C3%A9mia/Disocia%C4%8Dn%C3%A1%20kon%C5%A1tanta_html_61987f17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" t="7132" r="5515" b="10139"/>
          <a:stretch/>
        </p:blipFill>
        <p:spPr bwMode="auto">
          <a:xfrm>
            <a:off x="1054100" y="317501"/>
            <a:ext cx="7124700" cy="368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dĺžnik 4"/>
          <p:cNvSpPr/>
          <p:nvPr/>
        </p:nvSpPr>
        <p:spPr>
          <a:xfrm>
            <a:off x="7554552" y="5354553"/>
            <a:ext cx="459904" cy="4867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0</a:t>
            </a:r>
            <a:endParaRPr lang="sk-SK" dirty="0"/>
          </a:p>
        </p:txBody>
      </p:sp>
      <p:sp>
        <p:nvSpPr>
          <p:cNvPr id="12" name="Mínus 11"/>
          <p:cNvSpPr/>
          <p:nvPr/>
        </p:nvSpPr>
        <p:spPr>
          <a:xfrm>
            <a:off x="485000" y="5635278"/>
            <a:ext cx="1138200" cy="324036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Plus 12"/>
          <p:cNvSpPr/>
          <p:nvPr/>
        </p:nvSpPr>
        <p:spPr>
          <a:xfrm>
            <a:off x="8244408" y="5498519"/>
            <a:ext cx="899592" cy="832368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897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7030A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0" y="36240"/>
            <a:ext cx="9144000" cy="365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b="1" u="sng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Úloha:</a:t>
            </a:r>
            <a:r>
              <a:rPr lang="sk-SK" sz="2400" b="1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Označte, či ide o</a:t>
            </a:r>
            <a:r>
              <a:rPr lang="sk-SK" sz="24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kyselinu a zásadu a podľa ich </a:t>
            </a:r>
            <a:r>
              <a:rPr lang="sk-SK" sz="2400" dirty="0" err="1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disociačnej</a:t>
            </a:r>
            <a:r>
              <a:rPr lang="sk-SK" sz="24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konštanty určte jej silu vo </a:t>
            </a:r>
            <a:r>
              <a:rPr lang="sk-SK" sz="2400" dirty="0" err="1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vod.roztokoch</a:t>
            </a:r>
            <a:r>
              <a:rPr lang="sk-SK" sz="24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pri</a:t>
            </a:r>
            <a:r>
              <a:rPr lang="sk-SK" sz="2400" b="1" dirty="0" smtClean="0"/>
              <a:t> </a:t>
            </a:r>
            <a:r>
              <a:rPr lang="sk-SK" sz="2400" b="1" dirty="0"/>
              <a:t>25°C</a:t>
            </a:r>
            <a:endParaRPr lang="sk-SK" sz="2400" dirty="0" smtClean="0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algn="ctr"/>
            <a:endParaRPr lang="sk-SK" sz="2400" dirty="0" smtClean="0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1428750" lvl="2" indent="-514350">
              <a:lnSpc>
                <a:spcPct val="90000"/>
              </a:lnSpc>
              <a:spcAft>
                <a:spcPts val="1200"/>
              </a:spcAft>
              <a:buFont typeface="+mj-lt"/>
              <a:buAutoNum type="alphaLcParenR"/>
            </a:pPr>
            <a:endParaRPr lang="sk-SK" sz="2400" b="1" dirty="0" smtClean="0">
              <a:solidFill>
                <a:schemeClr val="tx1"/>
              </a:solidFill>
              <a:latin typeface="Arial" pitchFamily="34" charset="0"/>
              <a:ea typeface="Lucida Sans Unicode" pitchFamily="34" charset="0"/>
              <a:cs typeface="Arial" pitchFamily="34" charset="0"/>
            </a:endParaRPr>
          </a:p>
          <a:p>
            <a:pPr lvl="2">
              <a:lnSpc>
                <a:spcPct val="90000"/>
              </a:lnSpc>
              <a:spcAft>
                <a:spcPts val="1200"/>
              </a:spcAft>
            </a:pPr>
            <a:r>
              <a:rPr lang="sk-SK" sz="2400" b="1" dirty="0" smtClean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 </a:t>
            </a:r>
            <a:endParaRPr lang="sk-SK" sz="2400" dirty="0" smtClean="0">
              <a:latin typeface="Arial" pitchFamily="34" charset="0"/>
              <a:ea typeface="Lucida Sans Unicode" pitchFamily="34" charset="0"/>
              <a:cs typeface="Arial" pitchFamily="34" charset="0"/>
            </a:endParaRPr>
          </a:p>
          <a:p>
            <a:endParaRPr lang="sk-SK" sz="2400" b="1" dirty="0">
              <a:latin typeface="Arial" pitchFamily="34" charset="0"/>
              <a:cs typeface="Arial" pitchFamily="34" charset="0"/>
            </a:endParaRPr>
          </a:p>
          <a:p>
            <a:endParaRPr lang="sk-SK" sz="2400" b="1" dirty="0" smtClean="0">
              <a:latin typeface="Arial" pitchFamily="34" charset="0"/>
              <a:cs typeface="Arial" pitchFamily="34" charset="0"/>
            </a:endParaRPr>
          </a:p>
          <a:p>
            <a:endParaRPr lang="sk-SK" sz="2400" b="1" dirty="0">
              <a:latin typeface="Arial" pitchFamily="34" charset="0"/>
              <a:cs typeface="Arial" pitchFamily="34" charset="0"/>
            </a:endParaRPr>
          </a:p>
          <a:p>
            <a:endParaRPr lang="sk-SK" sz="2400" b="1" dirty="0"/>
          </a:p>
        </p:txBody>
      </p:sp>
      <p:graphicFrame>
        <p:nvGraphicFramePr>
          <p:cNvPr id="3" name="Tabuľk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12392"/>
              </p:ext>
            </p:extLst>
          </p:nvPr>
        </p:nvGraphicFramePr>
        <p:xfrm>
          <a:off x="323529" y="764704"/>
          <a:ext cx="8568951" cy="4568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864"/>
                <a:gridCol w="1708118"/>
                <a:gridCol w="2259087"/>
                <a:gridCol w="3193882"/>
              </a:tblGrid>
              <a:tr h="546885"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Chemický</a:t>
                      </a:r>
                      <a:r>
                        <a:rPr lang="sk-SK" sz="1400" baseline="0" dirty="0" smtClean="0"/>
                        <a:t> vzorec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err="1" smtClean="0"/>
                        <a:t>Disociačná</a:t>
                      </a:r>
                      <a:r>
                        <a:rPr lang="sk-SK" sz="1400" dirty="0" smtClean="0"/>
                        <a:t> konštanta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  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</a:tr>
              <a:tr h="546885">
                <a:tc>
                  <a:txBody>
                    <a:bodyPr/>
                    <a:lstStyle/>
                    <a:p>
                      <a:r>
                        <a:rPr lang="sk-SK" sz="24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HCl</a:t>
                      </a:r>
                      <a:endParaRPr lang="sk-SK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1,3.10 </a:t>
                      </a:r>
                      <a:r>
                        <a:rPr lang="sk-SK" baseline="30000" dirty="0" smtClean="0"/>
                        <a:t>6</a:t>
                      </a:r>
                      <a:endParaRPr lang="sk-SK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 smtClean="0"/>
                        <a:t>Kyselina/zásada</a:t>
                      </a:r>
                      <a:endParaRPr lang="sk-S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Slabá/stredná/silná</a:t>
                      </a:r>
                      <a:endParaRPr lang="sk-SK" dirty="0"/>
                    </a:p>
                  </a:txBody>
                  <a:tcPr/>
                </a:tc>
              </a:tr>
              <a:tr h="434042">
                <a:tc>
                  <a:txBody>
                    <a:bodyPr/>
                    <a:lstStyle/>
                    <a:p>
                      <a:r>
                        <a:rPr lang="sk-SK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</a:t>
                      </a:r>
                      <a:r>
                        <a:rPr lang="sk-SK" sz="2400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sk-SK" sz="2400" b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1,8.10</a:t>
                      </a:r>
                      <a:r>
                        <a:rPr lang="sk-SK" baseline="30000" dirty="0" smtClean="0"/>
                        <a:t>-5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b="1" dirty="0" smtClean="0"/>
                        <a:t>Kyselina/zásada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Slabá/stredná/silná</a:t>
                      </a:r>
                    </a:p>
                  </a:txBody>
                  <a:tcPr/>
                </a:tc>
              </a:tr>
              <a:tr h="607659">
                <a:tc>
                  <a:txBody>
                    <a:bodyPr/>
                    <a:lstStyle/>
                    <a:p>
                      <a:r>
                        <a:rPr lang="sk-SK" sz="2400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NaOH</a:t>
                      </a:r>
                      <a:endParaRPr lang="sk-SK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b="1" dirty="0" smtClean="0"/>
                        <a:t>Kyselina/zásada</a:t>
                      </a:r>
                    </a:p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Slabá/stredná/silná</a:t>
                      </a:r>
                    </a:p>
                  </a:txBody>
                  <a:tcPr/>
                </a:tc>
              </a:tr>
              <a:tr h="434042">
                <a:tc>
                  <a:txBody>
                    <a:bodyPr/>
                    <a:lstStyle/>
                    <a:p>
                      <a:r>
                        <a:rPr lang="sk-SK" sz="2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itchFamily="34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sk-SK" sz="2400" b="1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itchFamily="34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sk-SK" sz="2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itchFamily="34" charset="0"/>
                          <a:cs typeface="Times New Roman" panose="02020603050405020304" pitchFamily="18" charset="0"/>
                        </a:rPr>
                        <a:t>PO</a:t>
                      </a:r>
                      <a:r>
                        <a:rPr lang="sk-SK" sz="2400" b="1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sk-SK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10 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 smtClean="0"/>
                        <a:t>kyselina/zásada</a:t>
                      </a:r>
                      <a:endParaRPr lang="sk-S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Slabá/stredná/silná</a:t>
                      </a:r>
                    </a:p>
                  </a:txBody>
                  <a:tcPr/>
                </a:tc>
              </a:tr>
              <a:tr h="607659">
                <a:tc>
                  <a:txBody>
                    <a:bodyPr/>
                    <a:lstStyle/>
                    <a:p>
                      <a:r>
                        <a:rPr lang="sk-SK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KOH</a:t>
                      </a:r>
                      <a:endParaRPr lang="sk-SK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b="1" dirty="0" smtClean="0"/>
                        <a:t>kyselina/zásada</a:t>
                      </a:r>
                    </a:p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Slabá/stredná/silná</a:t>
                      </a:r>
                    </a:p>
                  </a:txBody>
                  <a:tcPr/>
                </a:tc>
              </a:tr>
              <a:tr h="607659">
                <a:tc>
                  <a:txBody>
                    <a:bodyPr/>
                    <a:lstStyle/>
                    <a:p>
                      <a:r>
                        <a:rPr lang="sk-SK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HClO</a:t>
                      </a:r>
                      <a:r>
                        <a:rPr lang="sk-SK" sz="2400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sk-SK" sz="2400" b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800" dirty="0" smtClean="0"/>
                        <a:t>1.10 </a:t>
                      </a:r>
                      <a:r>
                        <a:rPr lang="sk-SK" sz="2800" strike="noStrike" baseline="30000" dirty="0" smtClean="0"/>
                        <a:t>10</a:t>
                      </a:r>
                      <a:endParaRPr lang="sk-SK" sz="2800" strike="noStrike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b="1" dirty="0" smtClean="0"/>
                        <a:t>Kyselina/zásada</a:t>
                      </a:r>
                    </a:p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Slabá/stredná/silná</a:t>
                      </a:r>
                    </a:p>
                  </a:txBody>
                  <a:tcPr/>
                </a:tc>
              </a:tr>
              <a:tr h="607659">
                <a:tc>
                  <a:txBody>
                    <a:bodyPr/>
                    <a:lstStyle/>
                    <a:p>
                      <a:r>
                        <a:rPr lang="sk-SK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CH3COOH</a:t>
                      </a:r>
                      <a:endParaRPr lang="sk-SK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1,75.10</a:t>
                      </a:r>
                      <a:r>
                        <a:rPr lang="sk-SK" baseline="30000" dirty="0" smtClean="0"/>
                        <a:t>-5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b="1" dirty="0" smtClean="0"/>
                        <a:t>  Kyselina/zásada</a:t>
                      </a:r>
                    </a:p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Slabá/stredná/silná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uľ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234747"/>
              </p:ext>
            </p:extLst>
          </p:nvPr>
        </p:nvGraphicFramePr>
        <p:xfrm>
          <a:off x="323528" y="5085184"/>
          <a:ext cx="8568952" cy="64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249"/>
                <a:gridCol w="1844558"/>
                <a:gridCol w="2257416"/>
                <a:gridCol w="3149729"/>
              </a:tblGrid>
              <a:tr h="648072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3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itchFamily="34" charset="0"/>
                          <a:cs typeface="Times New Roman" panose="02020603050405020304" pitchFamily="18" charset="0"/>
                        </a:rPr>
                        <a:t>HIO</a:t>
                      </a:r>
                      <a:r>
                        <a:rPr lang="sk-SK" sz="3200" b="1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dirty="0" smtClean="0"/>
                        <a:t>2,82.10 </a:t>
                      </a:r>
                      <a:r>
                        <a:rPr lang="sk-SK" sz="2000" strike="noStrike" baseline="30000" dirty="0" smtClean="0"/>
                        <a:t>-2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b="1" dirty="0" smtClean="0"/>
                        <a:t>  Kyselina/zásada</a:t>
                      </a:r>
                    </a:p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Slabá/stredná/silná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uľ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675111"/>
              </p:ext>
            </p:extLst>
          </p:nvPr>
        </p:nvGraphicFramePr>
        <p:xfrm>
          <a:off x="323528" y="5661248"/>
          <a:ext cx="8568952" cy="64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249"/>
                <a:gridCol w="1844557"/>
                <a:gridCol w="2257416"/>
                <a:gridCol w="3149730"/>
              </a:tblGrid>
              <a:tr h="648072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3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itchFamily="34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sk-SK" sz="3200" b="1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sk-SK" sz="32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itchFamily="34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dirty="0" smtClean="0"/>
                        <a:t>9,10.10</a:t>
                      </a:r>
                      <a:r>
                        <a:rPr lang="sk-SK" sz="2000" baseline="30000" dirty="0" smtClean="0"/>
                        <a:t>-8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b="1" dirty="0" smtClean="0"/>
                        <a:t>  Kyselina/zásada</a:t>
                      </a:r>
                    </a:p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Slabá/stredná/silná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uľk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367781"/>
              </p:ext>
            </p:extLst>
          </p:nvPr>
        </p:nvGraphicFramePr>
        <p:xfrm>
          <a:off x="291368" y="6224114"/>
          <a:ext cx="856895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3"/>
                <a:gridCol w="1819841"/>
                <a:gridCol w="2276546"/>
                <a:gridCol w="3176422"/>
              </a:tblGrid>
              <a:tr h="504056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itchFamily="34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sk-SK" sz="2400" b="1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sk-SK" sz="24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itchFamily="34" charset="0"/>
                          <a:cs typeface="Times New Roman" panose="02020603050405020304" pitchFamily="18" charset="0"/>
                        </a:rPr>
                        <a:t>CO3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dirty="0" smtClean="0"/>
                        <a:t>4,45.10</a:t>
                      </a:r>
                      <a:r>
                        <a:rPr lang="sk-SK" sz="2000" baseline="30000" dirty="0" smtClean="0"/>
                        <a:t>-7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b="1" dirty="0" smtClean="0"/>
                        <a:t>  Kyselina/zásada</a:t>
                      </a:r>
                    </a:p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Slabá/stredná/silná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498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FC0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ĺžnik 2"/>
          <p:cNvSpPr/>
          <p:nvPr/>
        </p:nvSpPr>
        <p:spPr>
          <a:xfrm>
            <a:off x="395537" y="-1488"/>
            <a:ext cx="8454559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4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Označ správne: </a:t>
            </a:r>
          </a:p>
          <a:p>
            <a:pPr algn="ctr"/>
            <a:r>
              <a:rPr lang="sk-SK" sz="4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Čím je hodnota </a:t>
            </a:r>
            <a:r>
              <a:rPr lang="sk-SK" sz="40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disociačnej</a:t>
            </a:r>
            <a:r>
              <a:rPr lang="sk-SK" sz="4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</a:p>
          <a:p>
            <a:pPr algn="ctr"/>
            <a:r>
              <a:rPr lang="sk-SK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konštanty </a:t>
            </a:r>
            <a:r>
              <a:rPr lang="sk-SK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B050"/>
                </a:solidFill>
              </a:rPr>
              <a:t>nižšia/vyššia</a:t>
            </a:r>
            <a:r>
              <a:rPr lang="sk-SK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, tým je</a:t>
            </a:r>
          </a:p>
          <a:p>
            <a:pPr algn="ctr"/>
            <a:r>
              <a:rPr lang="sk-SK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kyseliny(zásady) </a:t>
            </a:r>
            <a:r>
              <a:rPr lang="sk-SK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</a:rPr>
              <a:t>slabšia/silnejšia</a:t>
            </a:r>
            <a:r>
              <a:rPr lang="sk-SK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.</a:t>
            </a:r>
            <a:endParaRPr lang="sk-SK" sz="4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" name="Obdĺžnik 3"/>
          <p:cNvSpPr/>
          <p:nvPr/>
        </p:nvSpPr>
        <p:spPr>
          <a:xfrm>
            <a:off x="107505" y="2924944"/>
            <a:ext cx="9139425" cy="470898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40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Sýtnosť</a:t>
            </a:r>
            <a:r>
              <a:rPr lang="sk-SK" sz="4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 kyseliny </a:t>
            </a:r>
            <a:r>
              <a:rPr lang="sk-SK" sz="4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sa určuje podľa </a:t>
            </a:r>
          </a:p>
          <a:p>
            <a:pPr algn="ctr"/>
            <a:r>
              <a:rPr lang="sk-SK" sz="4000" b="1" u="sng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</a:t>
            </a:r>
            <a:r>
              <a:rPr lang="sk-SK" sz="4000" b="1" u="sng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očtu vodíkov</a:t>
            </a:r>
            <a:r>
              <a:rPr lang="sk-SK" sz="4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, ktoré môže odštiepiť:</a:t>
            </a:r>
          </a:p>
          <a:p>
            <a:pPr algn="ctr"/>
            <a:r>
              <a:rPr lang="sk-SK" sz="32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HCl</a:t>
            </a:r>
            <a:r>
              <a:rPr lang="sk-SK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 je ..</a:t>
            </a:r>
            <a:r>
              <a:rPr lang="sk-SK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</a:rPr>
              <a:t>jednosýtna</a:t>
            </a:r>
            <a:r>
              <a:rPr lang="sk-SK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 K, má 1 H</a:t>
            </a:r>
          </a:p>
          <a:p>
            <a:pPr algn="ctr"/>
            <a:r>
              <a:rPr lang="sk-SK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H</a:t>
            </a:r>
            <a:r>
              <a:rPr lang="sk-SK" sz="3200" b="1" baseline="-250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sk-SK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SO</a:t>
            </a:r>
            <a:r>
              <a:rPr lang="sk-SK" sz="3200" b="1" baseline="-250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r>
              <a:rPr lang="sk-SK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 je ..</a:t>
            </a:r>
            <a:r>
              <a:rPr lang="sk-SK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  <a:latin typeface="Times New Roman"/>
                <a:cs typeface="Times New Roman"/>
              </a:rPr>
              <a:t>?</a:t>
            </a:r>
            <a:r>
              <a:rPr lang="sk-SK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...sýtna K, má ..</a:t>
            </a:r>
            <a:r>
              <a:rPr lang="sk-SK" sz="4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  <a:latin typeface="Times New Roman"/>
                <a:cs typeface="Times New Roman"/>
              </a:rPr>
              <a:t>?</a:t>
            </a:r>
            <a:r>
              <a:rPr lang="sk-SK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..H</a:t>
            </a:r>
          </a:p>
          <a:p>
            <a:pPr algn="ctr"/>
            <a:r>
              <a:rPr lang="sk-SK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H</a:t>
            </a:r>
            <a:r>
              <a:rPr lang="sk-SK" sz="3200" b="1" cap="none" spc="0" baseline="-250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3</a:t>
            </a:r>
            <a:r>
              <a:rPr lang="sk-SK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PO</a:t>
            </a:r>
            <a:r>
              <a:rPr lang="sk-SK" sz="3200" b="1" cap="none" spc="0" baseline="-250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4</a:t>
            </a:r>
            <a:r>
              <a:rPr lang="sk-SK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sk-SK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je ..</a:t>
            </a:r>
            <a:r>
              <a:rPr lang="sk-SK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  <a:latin typeface="Times New Roman"/>
                <a:cs typeface="Times New Roman"/>
              </a:rPr>
              <a:t>?</a:t>
            </a:r>
            <a:r>
              <a:rPr lang="sk-SK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...sýtna K, má ..</a:t>
            </a:r>
            <a:r>
              <a:rPr lang="sk-SK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  <a:latin typeface="Times New Roman"/>
                <a:cs typeface="Times New Roman"/>
              </a:rPr>
              <a:t>?</a:t>
            </a:r>
            <a:r>
              <a:rPr lang="sk-SK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..H</a:t>
            </a:r>
          </a:p>
          <a:p>
            <a:pPr algn="ctr"/>
            <a:endParaRPr lang="sk-SK" sz="4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sk-SK" sz="4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7616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92D05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2411760" y="127695"/>
            <a:ext cx="3491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Odpoveď:</a:t>
            </a:r>
            <a:endParaRPr lang="sk-SK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Obdĺžnik 2"/>
          <p:cNvSpPr/>
          <p:nvPr/>
        </p:nvSpPr>
        <p:spPr>
          <a:xfrm>
            <a:off x="4644008" y="1472010"/>
            <a:ext cx="46795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Čím je hodnota </a:t>
            </a:r>
            <a:r>
              <a:rPr lang="sk-SK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disociačnej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</a:p>
          <a:p>
            <a:pPr algn="ctr"/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konštanty 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B050"/>
                </a:solidFill>
              </a:rPr>
              <a:t>nižšia/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</a:rPr>
              <a:t>vyššia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, tým je</a:t>
            </a:r>
          </a:p>
          <a:p>
            <a:pPr algn="ctr"/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kyseliny(zásady) 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</a:rPr>
              <a:t>slabšia/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</a:rPr>
              <a:t>silnejšia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.</a:t>
            </a:r>
          </a:p>
        </p:txBody>
      </p:sp>
      <p:sp>
        <p:nvSpPr>
          <p:cNvPr id="4" name="Obdĺžnik 3"/>
          <p:cNvSpPr/>
          <p:nvPr/>
        </p:nvSpPr>
        <p:spPr>
          <a:xfrm>
            <a:off x="251520" y="1472010"/>
            <a:ext cx="47160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Čím je hodnota </a:t>
            </a:r>
            <a:r>
              <a:rPr lang="sk-SK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disociačnej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</a:p>
          <a:p>
            <a:pPr algn="ctr"/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konštanty 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</a:rPr>
              <a:t>nižšia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B050"/>
                </a:solidFill>
              </a:rPr>
              <a:t>/vyššia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, tým je</a:t>
            </a:r>
          </a:p>
          <a:p>
            <a:pPr algn="ctr"/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kyseliny(zásady) 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</a:rPr>
              <a:t>slabšia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</a:rPr>
              <a:t>/silnejšia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.</a:t>
            </a:r>
          </a:p>
        </p:txBody>
      </p:sp>
      <p:sp>
        <p:nvSpPr>
          <p:cNvPr id="5" name="Obdĺžnik 4"/>
          <p:cNvSpPr/>
          <p:nvPr/>
        </p:nvSpPr>
        <p:spPr>
          <a:xfrm>
            <a:off x="1880320" y="2456776"/>
            <a:ext cx="61744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sz="24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HCl</a:t>
            </a:r>
            <a:r>
              <a:rPr lang="sk-SK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 je ..</a:t>
            </a:r>
            <a:r>
              <a:rPr lang="sk-SK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</a:rPr>
              <a:t>jednosýtna</a:t>
            </a:r>
            <a:r>
              <a:rPr lang="sk-SK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 K, má 1 H</a:t>
            </a:r>
          </a:p>
          <a:p>
            <a:pPr algn="ctr"/>
            <a:r>
              <a:rPr lang="sk-SK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H</a:t>
            </a:r>
            <a:r>
              <a:rPr lang="sk-SK" sz="2400" b="1" baseline="-250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sk-SK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SO</a:t>
            </a:r>
            <a:r>
              <a:rPr lang="sk-SK" sz="2400" b="1" baseline="-250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r>
              <a:rPr lang="sk-SK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 je </a:t>
            </a:r>
            <a:r>
              <a:rPr lang="sk-SK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r>
              <a:rPr lang="sk-SK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92D050"/>
                </a:solidFill>
              </a:rPr>
              <a:t>dvoj</a:t>
            </a:r>
            <a:r>
              <a:rPr lang="sk-SK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...sýtna </a:t>
            </a:r>
            <a:r>
              <a:rPr lang="sk-SK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K, má </a:t>
            </a:r>
            <a:r>
              <a:rPr lang="sk-SK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..</a:t>
            </a:r>
            <a:r>
              <a:rPr lang="sk-SK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92D050"/>
                </a:solidFill>
              </a:rPr>
              <a:t>2</a:t>
            </a:r>
            <a:r>
              <a:rPr lang="sk-SK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...H</a:t>
            </a:r>
            <a:endParaRPr lang="sk-SK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sk-SK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H</a:t>
            </a:r>
            <a:r>
              <a:rPr lang="sk-SK" sz="2400" b="1" baseline="-250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sk-SK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PO</a:t>
            </a:r>
            <a:r>
              <a:rPr lang="sk-SK" sz="2400" b="1" baseline="-250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r>
              <a:rPr lang="sk-SK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 je </a:t>
            </a:r>
            <a:r>
              <a:rPr lang="sk-SK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..</a:t>
            </a:r>
            <a:r>
              <a:rPr lang="sk-SK" sz="2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92D050"/>
                </a:solidFill>
              </a:rPr>
              <a:t>troj</a:t>
            </a:r>
            <a:r>
              <a:rPr lang="sk-SK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...</a:t>
            </a:r>
            <a:r>
              <a:rPr lang="sk-SK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sýtna K, má </a:t>
            </a:r>
            <a:r>
              <a:rPr lang="sk-SK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..3..</a:t>
            </a:r>
            <a:r>
              <a:rPr lang="sk-SK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26704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FC0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683568" y="908720"/>
            <a:ext cx="781704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HF    </a:t>
            </a:r>
            <a:r>
              <a:rPr lang="sk-SK" sz="66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HCl</a:t>
            </a:r>
            <a:r>
              <a:rPr lang="sk-SK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 </a:t>
            </a:r>
            <a:r>
              <a:rPr lang="sk-SK" sz="66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HBr</a:t>
            </a:r>
            <a:r>
              <a:rPr lang="sk-SK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 HI  </a:t>
            </a:r>
            <a:endParaRPr lang="sk-SK" sz="66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Obdĺžnik 2"/>
          <p:cNvSpPr/>
          <p:nvPr/>
        </p:nvSpPr>
        <p:spPr>
          <a:xfrm>
            <a:off x="270734" y="2250728"/>
            <a:ext cx="8852103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Určte, ktorá z uvedených kyselín je </a:t>
            </a:r>
          </a:p>
          <a:p>
            <a:pPr algn="ctr"/>
            <a:r>
              <a:rPr lang="sk-SK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najsilnejšia a ktorá najslabšia. </a:t>
            </a:r>
          </a:p>
          <a:p>
            <a:pPr algn="ctr"/>
            <a:r>
              <a:rPr lang="sk-SK" sz="40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K dispozícii máte 2 údaje:</a:t>
            </a:r>
          </a:p>
          <a:p>
            <a:pPr marL="914400" indent="-914400" algn="ctr">
              <a:buAutoNum type="arabicPeriod"/>
            </a:pPr>
            <a:r>
              <a:rPr lang="sk-SK" sz="4000" b="1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 HF – sú vodíkové väzby</a:t>
            </a:r>
          </a:p>
          <a:p>
            <a:pPr marL="914400" indent="-914400" algn="ctr">
              <a:buAutoNum type="arabicPeriod"/>
            </a:pPr>
            <a:r>
              <a:rPr lang="sk-SK" sz="4000" b="1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K</a:t>
            </a:r>
            <a:r>
              <a:rPr lang="sk-SK" sz="4000" b="1" baseline="-2500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 </a:t>
            </a:r>
            <a:r>
              <a:rPr lang="sk-SK" sz="4000" b="1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(HI)=3.10</a:t>
            </a:r>
            <a:r>
              <a:rPr lang="sk-SK" sz="4000" b="1" baseline="3000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9</a:t>
            </a:r>
            <a:r>
              <a:rPr lang="sk-SK" sz="4000" b="1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endParaRPr lang="sk-SK" sz="40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512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aoblený obdĺžnik 1"/>
          <p:cNvSpPr/>
          <p:nvPr/>
        </p:nvSpPr>
        <p:spPr>
          <a:xfrm>
            <a:off x="683568" y="548680"/>
            <a:ext cx="7056784" cy="144016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u="sng" dirty="0" smtClean="0"/>
              <a:t>Silné zásady:</a:t>
            </a:r>
          </a:p>
          <a:p>
            <a:pPr algn="ctr"/>
            <a:r>
              <a:rPr lang="sk-SK" sz="2400" dirty="0" err="1" smtClean="0"/>
              <a:t>NaOH</a:t>
            </a:r>
            <a:r>
              <a:rPr lang="sk-SK" sz="2400" dirty="0" smtClean="0"/>
              <a:t>, KOH, </a:t>
            </a:r>
            <a:r>
              <a:rPr lang="sk-SK" sz="2400" dirty="0" err="1" smtClean="0"/>
              <a:t>CsOH</a:t>
            </a:r>
            <a:r>
              <a:rPr lang="sk-SK" sz="2400" dirty="0" smtClean="0"/>
              <a:t> – najsilnejšia zásada</a:t>
            </a:r>
          </a:p>
          <a:p>
            <a:pPr algn="ctr"/>
            <a:r>
              <a:rPr lang="sk-SK" sz="2400" dirty="0" smtClean="0"/>
              <a:t>Žieraviny, leptajú, hygroskopické – pohlcujú vzdušnú vlhkosť  </a:t>
            </a:r>
            <a:endParaRPr lang="sk-SK" sz="2400" dirty="0"/>
          </a:p>
        </p:txBody>
      </p:sp>
      <p:sp>
        <p:nvSpPr>
          <p:cNvPr id="3" name="Zaoblený obdĺžnik 2"/>
          <p:cNvSpPr/>
          <p:nvPr/>
        </p:nvSpPr>
        <p:spPr>
          <a:xfrm>
            <a:off x="162743" y="3006575"/>
            <a:ext cx="7488832" cy="107414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u="sng" dirty="0"/>
              <a:t>Silné</a:t>
            </a:r>
            <a:r>
              <a:rPr lang="sk-SK" sz="2400" dirty="0"/>
              <a:t> </a:t>
            </a:r>
            <a:r>
              <a:rPr lang="sk-SK" sz="2400" u="sng" dirty="0"/>
              <a:t>kyseliny</a:t>
            </a:r>
            <a:r>
              <a:rPr lang="sk-SK" sz="2400" dirty="0"/>
              <a:t>:</a:t>
            </a:r>
          </a:p>
          <a:p>
            <a:pPr algn="ctr"/>
            <a:r>
              <a:rPr lang="sk-SK" sz="2400" b="1" dirty="0" err="1"/>
              <a:t>HCl</a:t>
            </a:r>
            <a:r>
              <a:rPr lang="sk-SK" sz="2400" b="1" dirty="0"/>
              <a:t> </a:t>
            </a:r>
            <a:r>
              <a:rPr lang="sk-SK" sz="2400" b="1" dirty="0" smtClean="0"/>
              <a:t>(kyselina </a:t>
            </a:r>
            <a:r>
              <a:rPr lang="sk-SK" sz="2400" b="1" dirty="0"/>
              <a:t>soľná), H</a:t>
            </a:r>
            <a:r>
              <a:rPr lang="sk-SK" sz="2400" b="1" baseline="-25000" dirty="0"/>
              <a:t>2</a:t>
            </a:r>
            <a:r>
              <a:rPr lang="sk-SK" sz="2400" b="1" dirty="0"/>
              <a:t>SO</a:t>
            </a:r>
            <a:r>
              <a:rPr lang="sk-SK" sz="2400" b="1" baseline="-25000" dirty="0"/>
              <a:t>4</a:t>
            </a:r>
            <a:r>
              <a:rPr lang="sk-SK" sz="2400" b="1" dirty="0"/>
              <a:t>, HNO</a:t>
            </a:r>
            <a:r>
              <a:rPr lang="sk-SK" sz="2400" b="1" baseline="-25000" dirty="0"/>
              <a:t>3</a:t>
            </a:r>
            <a:r>
              <a:rPr lang="sk-SK" sz="2400" b="1" dirty="0"/>
              <a:t>, HClO</a:t>
            </a:r>
            <a:r>
              <a:rPr lang="sk-SK" sz="2400" b="1" baseline="-25000" dirty="0"/>
              <a:t>4</a:t>
            </a:r>
            <a:r>
              <a:rPr lang="sk-SK" sz="2400" b="1" dirty="0"/>
              <a:t>, </a:t>
            </a:r>
            <a:r>
              <a:rPr lang="sk-SK" sz="2400" b="1" dirty="0" smtClean="0"/>
              <a:t>HI  </a:t>
            </a:r>
            <a:endParaRPr lang="sk-SK" sz="2400" b="1" dirty="0"/>
          </a:p>
          <a:p>
            <a:pPr algn="ctr"/>
            <a:endParaRPr lang="sk-SK" sz="2400" dirty="0"/>
          </a:p>
        </p:txBody>
      </p:sp>
      <p:sp>
        <p:nvSpPr>
          <p:cNvPr id="4" name="Zaoblený obdĺžnik 3"/>
          <p:cNvSpPr/>
          <p:nvPr/>
        </p:nvSpPr>
        <p:spPr>
          <a:xfrm>
            <a:off x="734368" y="2072804"/>
            <a:ext cx="3117676" cy="85214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b="1" u="sng" dirty="0" smtClean="0"/>
          </a:p>
          <a:p>
            <a:pPr algn="ctr"/>
            <a:r>
              <a:rPr lang="sk-SK" b="1" u="sng" dirty="0" smtClean="0"/>
              <a:t>Slabé </a:t>
            </a:r>
            <a:r>
              <a:rPr lang="sk-SK" b="1" u="sng" dirty="0"/>
              <a:t>zásady:</a:t>
            </a:r>
          </a:p>
          <a:p>
            <a:pPr algn="ctr"/>
            <a:r>
              <a:rPr lang="sk-SK" sz="2800" dirty="0" smtClean="0"/>
              <a:t>NH</a:t>
            </a:r>
            <a:r>
              <a:rPr lang="sk-SK" sz="2800" baseline="-25000" dirty="0" smtClean="0"/>
              <a:t>3</a:t>
            </a:r>
            <a:r>
              <a:rPr lang="sk-SK" sz="2800" dirty="0" smtClean="0"/>
              <a:t>   </a:t>
            </a:r>
            <a:endParaRPr lang="sk-SK" sz="2800" dirty="0"/>
          </a:p>
          <a:p>
            <a:pPr algn="ctr"/>
            <a:endParaRPr lang="sk-SK" dirty="0"/>
          </a:p>
        </p:txBody>
      </p:sp>
      <p:sp>
        <p:nvSpPr>
          <p:cNvPr id="5" name="Zaoblený obdĺžnik 4"/>
          <p:cNvSpPr/>
          <p:nvPr/>
        </p:nvSpPr>
        <p:spPr>
          <a:xfrm>
            <a:off x="155574" y="4080717"/>
            <a:ext cx="3751585" cy="87932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b="1" u="sng" dirty="0" smtClean="0"/>
          </a:p>
          <a:p>
            <a:pPr algn="ctr"/>
            <a:endParaRPr lang="sk-SK" b="1" u="sng" dirty="0"/>
          </a:p>
          <a:p>
            <a:pPr algn="ctr"/>
            <a:r>
              <a:rPr lang="sk-SK" b="1" u="sng" dirty="0" smtClean="0"/>
              <a:t>Slabé </a:t>
            </a:r>
            <a:r>
              <a:rPr lang="sk-SK" b="1" u="sng" dirty="0"/>
              <a:t>kyseliny:</a:t>
            </a:r>
          </a:p>
          <a:p>
            <a:pPr algn="ctr"/>
            <a:r>
              <a:rPr lang="sk-SK" sz="2400" dirty="0" smtClean="0"/>
              <a:t>H</a:t>
            </a:r>
            <a:r>
              <a:rPr lang="sk-SK" sz="2400" baseline="-25000" dirty="0" smtClean="0"/>
              <a:t>2</a:t>
            </a:r>
            <a:r>
              <a:rPr lang="sk-SK" sz="2400" dirty="0" smtClean="0"/>
              <a:t>CO</a:t>
            </a:r>
            <a:r>
              <a:rPr lang="sk-SK" sz="2400" baseline="-25000" dirty="0" smtClean="0"/>
              <a:t>3</a:t>
            </a:r>
            <a:r>
              <a:rPr lang="sk-SK" sz="2400" dirty="0" smtClean="0"/>
              <a:t>, H</a:t>
            </a:r>
            <a:r>
              <a:rPr lang="sk-SK" sz="2400" baseline="-25000" dirty="0" smtClean="0"/>
              <a:t>2</a:t>
            </a:r>
            <a:r>
              <a:rPr lang="sk-SK" sz="2400" dirty="0" smtClean="0"/>
              <a:t>S, CH</a:t>
            </a:r>
            <a:r>
              <a:rPr lang="sk-SK" sz="2400" baseline="-25000" dirty="0" smtClean="0"/>
              <a:t>3</a:t>
            </a:r>
            <a:r>
              <a:rPr lang="sk-SK" sz="2400" dirty="0" smtClean="0"/>
              <a:t>COOH  </a:t>
            </a:r>
            <a:endParaRPr lang="sk-SK" sz="2400" dirty="0"/>
          </a:p>
          <a:p>
            <a:pPr algn="ctr"/>
            <a:endParaRPr lang="sk-SK" dirty="0"/>
          </a:p>
          <a:p>
            <a:pPr algn="ctr"/>
            <a:endParaRPr lang="sk-SK" dirty="0"/>
          </a:p>
        </p:txBody>
      </p:sp>
      <p:sp>
        <p:nvSpPr>
          <p:cNvPr id="6" name="Zaoblený obdĺžnik 5"/>
          <p:cNvSpPr/>
          <p:nvPr/>
        </p:nvSpPr>
        <p:spPr>
          <a:xfrm>
            <a:off x="3966787" y="4080717"/>
            <a:ext cx="3476387" cy="129614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b="1" u="sng" dirty="0" smtClean="0"/>
          </a:p>
          <a:p>
            <a:pPr algn="ctr"/>
            <a:endParaRPr lang="sk-SK" b="1" u="sng" dirty="0" smtClean="0">
              <a:solidFill>
                <a:schemeClr val="tx1"/>
              </a:solidFill>
            </a:endParaRPr>
          </a:p>
          <a:p>
            <a:pPr algn="ctr"/>
            <a:r>
              <a:rPr lang="sk-SK" b="1" u="sng" dirty="0" smtClean="0">
                <a:solidFill>
                  <a:schemeClr val="tx1"/>
                </a:solidFill>
              </a:rPr>
              <a:t>Stredne silné </a:t>
            </a:r>
            <a:r>
              <a:rPr lang="sk-SK" b="1" u="sng" dirty="0">
                <a:solidFill>
                  <a:schemeClr val="tx1"/>
                </a:solidFill>
              </a:rPr>
              <a:t>kyseliny</a:t>
            </a:r>
            <a:r>
              <a:rPr lang="sk-SK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sk-SK" sz="2400" dirty="0" smtClean="0">
                <a:solidFill>
                  <a:schemeClr val="tx1"/>
                </a:solidFill>
              </a:rPr>
              <a:t>H</a:t>
            </a:r>
            <a:r>
              <a:rPr lang="sk-SK" sz="2400" baseline="-25000" dirty="0" smtClean="0">
                <a:solidFill>
                  <a:schemeClr val="tx1"/>
                </a:solidFill>
              </a:rPr>
              <a:t>3</a:t>
            </a:r>
            <a:r>
              <a:rPr lang="sk-SK" sz="2400" dirty="0" smtClean="0">
                <a:solidFill>
                  <a:schemeClr val="tx1"/>
                </a:solidFill>
              </a:rPr>
              <a:t>PO</a:t>
            </a:r>
            <a:r>
              <a:rPr lang="sk-SK" sz="2400" baseline="-25000" dirty="0" smtClean="0">
                <a:solidFill>
                  <a:schemeClr val="tx1"/>
                </a:solidFill>
              </a:rPr>
              <a:t>4</a:t>
            </a:r>
            <a:r>
              <a:rPr lang="sk-SK" sz="2400" dirty="0" smtClean="0">
                <a:solidFill>
                  <a:schemeClr val="tx1"/>
                </a:solidFill>
              </a:rPr>
              <a:t>, HF, </a:t>
            </a:r>
          </a:p>
          <a:p>
            <a:pPr algn="ctr"/>
            <a:r>
              <a:rPr lang="sk-SK" sz="2400" dirty="0" smtClean="0">
                <a:solidFill>
                  <a:schemeClr val="tx1"/>
                </a:solidFill>
              </a:rPr>
              <a:t>HCOOH (</a:t>
            </a:r>
            <a:r>
              <a:rPr lang="sk-SK" sz="2400" dirty="0" err="1" smtClean="0">
                <a:solidFill>
                  <a:schemeClr val="tx1"/>
                </a:solidFill>
              </a:rPr>
              <a:t>k.mravčia</a:t>
            </a:r>
            <a:r>
              <a:rPr lang="sk-SK" sz="2400" dirty="0">
                <a:solidFill>
                  <a:schemeClr val="tx1"/>
                </a:solidFill>
              </a:rPr>
              <a:t>)</a:t>
            </a:r>
            <a:r>
              <a:rPr lang="sk-SK" sz="2400" dirty="0" smtClean="0">
                <a:solidFill>
                  <a:schemeClr val="tx1"/>
                </a:solidFill>
              </a:rPr>
              <a:t>  </a:t>
            </a:r>
            <a:endParaRPr lang="sk-SK" sz="2400" dirty="0">
              <a:solidFill>
                <a:schemeClr val="tx1"/>
              </a:solidFill>
            </a:endParaRPr>
          </a:p>
          <a:p>
            <a:pPr algn="ctr"/>
            <a:endParaRPr lang="sk-SK" dirty="0"/>
          </a:p>
          <a:p>
            <a:pPr algn="ctr"/>
            <a:endParaRPr lang="sk-SK" dirty="0"/>
          </a:p>
        </p:txBody>
      </p:sp>
      <p:sp>
        <p:nvSpPr>
          <p:cNvPr id="8" name="Obdĺžnik 7"/>
          <p:cNvSpPr/>
          <p:nvPr/>
        </p:nvSpPr>
        <p:spPr>
          <a:xfrm>
            <a:off x="563129" y="5661248"/>
            <a:ext cx="8395797" cy="10801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accent2">
                    <a:lumMod val="75000"/>
                  </a:schemeClr>
                </a:solidFill>
              </a:rPr>
              <a:t>Vždy lejeme kyselinu (čerta) (pridávame zásadu) </a:t>
            </a:r>
            <a:r>
              <a:rPr lang="sk-SK" sz="2400" b="1" dirty="0">
                <a:solidFill>
                  <a:schemeClr val="accent2">
                    <a:lumMod val="75000"/>
                  </a:schemeClr>
                </a:solidFill>
              </a:rPr>
              <a:t>do </a:t>
            </a:r>
            <a:r>
              <a:rPr lang="sk-SK" sz="2400" b="1" dirty="0" smtClean="0">
                <a:solidFill>
                  <a:schemeClr val="accent2">
                    <a:lumMod val="75000"/>
                  </a:schemeClr>
                </a:solidFill>
              </a:rPr>
              <a:t>vody!!! Nie naopak!!!! pohlcuje vodu a prskala by!! </a:t>
            </a:r>
            <a:endParaRPr lang="sk-SK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8194" name="Picture 2" descr="Hydroxid sodný – Wikipedi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1388" y="1662088"/>
            <a:ext cx="1632081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ydroxid sodný / louh - perličky 1 kg, NaOH, 99 %, CAS 1310-73-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20" t="6342" r="26330" b="7531"/>
          <a:stretch/>
        </p:blipFill>
        <p:spPr bwMode="auto">
          <a:xfrm>
            <a:off x="7615906" y="445542"/>
            <a:ext cx="1312032" cy="2448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6" descr="Rozprávkové a filmové darčeky | Emoji film - čert Steven 37 cm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0" name="AutoShape 8" descr="Rozprávkové a filmové darčeky | Emoji film - čert Steven 37 cm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1" name="AutoShape 10" descr="Rozprávkové a filmové darčeky | Emoji film - čert Steven 37 cm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8206" name="Picture 14" descr="Absolvoval hadičky na modrom pozadí.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26" t="14362" r="14609" b="8305"/>
          <a:stretch/>
        </p:blipFill>
        <p:spPr bwMode="auto">
          <a:xfrm>
            <a:off x="7635006" y="3262460"/>
            <a:ext cx="1435100" cy="257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 descr="Plyšový čert návlek na golfovú palicu 38 cm | Bejbynet.S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830" y="2894112"/>
            <a:ext cx="722184" cy="962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00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TOLYTICKÉ  REAKCIE">
  <a:themeElements>
    <a:clrScheme name="Hal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al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Hal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PROTOLYTICKÉ  REAKCIE</Template>
  <TotalTime>788</TotalTime>
  <Words>572</Words>
  <Application>Microsoft Office PowerPoint</Application>
  <PresentationFormat>Prezentácia na obrazovke (4:3)</PresentationFormat>
  <Paragraphs>142</Paragraphs>
  <Slides>13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20" baseType="lpstr">
      <vt:lpstr>Arial</vt:lpstr>
      <vt:lpstr>Lucida Sans Unicode</vt:lpstr>
      <vt:lpstr>Times New Roman</vt:lpstr>
      <vt:lpstr>Verdana</vt:lpstr>
      <vt:lpstr>Wingdings 2</vt:lpstr>
      <vt:lpstr>Wingdings 3</vt:lpstr>
      <vt:lpstr>PROTOLYTICKÉ  REAKCIE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PROTOLYTICKÉ  REAKCIE</dc:title>
  <dc:creator>Janka Šturmová</dc:creator>
  <cp:lastModifiedBy>ucitel</cp:lastModifiedBy>
  <cp:revision>83</cp:revision>
  <dcterms:created xsi:type="dcterms:W3CDTF">2010-05-11T19:54:49Z</dcterms:created>
  <dcterms:modified xsi:type="dcterms:W3CDTF">2022-03-29T07:59:15Z</dcterms:modified>
</cp:coreProperties>
</file>