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9CEFB4-6706-A027-7E67-0E9326324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0B1FEDC-B16F-E0D0-EE96-0760985FD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C73D62A-194B-F58E-860C-43A1D9968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DE9E-C720-4AFC-AAD3-93DDE4215F3A}" type="datetimeFigureOut">
              <a:rPr lang="sk-SK" smtClean="0"/>
              <a:t>7. 4. 2023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E4EB113-D2C1-0820-0A94-0AC0EE923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7D7B676-0E28-6DC1-60DF-0EB615DF2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CF82-74C9-4DAE-A5D2-AFA5998BADE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6466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3E9EC63-5313-53B8-DAF6-DE5A8CD5B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825E62ED-4866-2114-83B5-07F2C9B6F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57E7A36-2FA0-19D2-FF30-8F87FE743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DE9E-C720-4AFC-AAD3-93DDE4215F3A}" type="datetimeFigureOut">
              <a:rPr lang="sk-SK" smtClean="0"/>
              <a:t>7. 4. 2023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A336439-6F5F-0B61-75CF-BDA48D6F7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98AAB06-2364-8948-731E-36F46E843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CF82-74C9-4DAE-A5D2-AFA5998BADE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8429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8A6660ED-4AA6-F3D1-C772-9E2891BE06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320589CD-B5D4-6B3E-EF79-E4E03EBA9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2CD5E86-F184-8A3E-42A2-BB9A87E2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DE9E-C720-4AFC-AAD3-93DDE4215F3A}" type="datetimeFigureOut">
              <a:rPr lang="sk-SK" smtClean="0"/>
              <a:t>7. 4. 2023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37F282B-0428-829E-D7AA-1081ECF04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4D3CA99-8DB3-9733-650C-BE8397738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CF82-74C9-4DAE-A5D2-AFA5998BADE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69223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CFBAB0-1C45-C4A8-45D3-D38C2746E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2094A4C-AB7A-704A-FD77-A34D3AB67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AA06887-F8AB-09FF-48DA-4C1D053CF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DE9E-C720-4AFC-AAD3-93DDE4215F3A}" type="datetimeFigureOut">
              <a:rPr lang="sk-SK" smtClean="0"/>
              <a:t>7. 4. 2023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977E2AA-F627-14B9-2BF7-2FF9E8575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8509891-ECB5-F5A1-8A65-5BE7E2A60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CF82-74C9-4DAE-A5D2-AFA5998BADE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62481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8E894B-E134-83F0-0E67-56F3DCF20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052C932-7A67-B2C2-255D-434B8408E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937A88CC-4DE5-7E99-DFF4-2D9BD7E58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DE9E-C720-4AFC-AAD3-93DDE4215F3A}" type="datetimeFigureOut">
              <a:rPr lang="sk-SK" smtClean="0"/>
              <a:t>7. 4. 2023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3A0CC63-D97D-F1C7-AEE8-56575BBE8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E6D3755-1A13-BD01-815D-C85040EB9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CF82-74C9-4DAE-A5D2-AFA5998BADE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22646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94F2C76-E060-238E-C4CB-515D9563F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7811174-7252-10E6-33D9-197F6D9E19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DCD089F5-BD03-22A7-7B3D-173AA9B0A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784FD6EA-E72B-E0CE-0908-CB04AE113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DE9E-C720-4AFC-AAD3-93DDE4215F3A}" type="datetimeFigureOut">
              <a:rPr lang="sk-SK" smtClean="0"/>
              <a:t>7. 4. 2023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699D16DA-A818-4A1A-928E-C18A89576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4E0A18CE-3EF9-52C1-9253-A028EA55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CF82-74C9-4DAE-A5D2-AFA5998BADE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48748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56E52E4-715A-191A-A39E-AA6A96416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95747E8-7C78-CD38-2F24-A173A84D3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EA3F066F-F50F-ACD3-BD67-B04D655C3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9506428-C591-D789-97C3-D86285C413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4815463F-EF8A-9F01-E0FC-8F5456A33F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D99E7443-553D-C5B8-A963-A960E0EA0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DE9E-C720-4AFC-AAD3-93DDE4215F3A}" type="datetimeFigureOut">
              <a:rPr lang="sk-SK" smtClean="0"/>
              <a:t>7. 4. 2023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FAA4DDC8-0519-7AD7-01B7-6AB454FA2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94619D7D-C514-181A-86A0-5BF686F84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CF82-74C9-4DAE-A5D2-AFA5998BADE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29038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22F819-C5EC-9AF5-378F-A0B7A44B6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502C670D-6A8C-9E3F-C9E5-A66229BF4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DE9E-C720-4AFC-AAD3-93DDE4215F3A}" type="datetimeFigureOut">
              <a:rPr lang="sk-SK" smtClean="0"/>
              <a:t>7. 4. 2023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B45F661A-6DE9-D392-FAC7-9076C84F8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FCA8BC9D-C5B5-66EC-3D40-21FCD91A4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CF82-74C9-4DAE-A5D2-AFA5998BADE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4828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01B4AD25-447C-B54F-E0A7-760F6E5E3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DE9E-C720-4AFC-AAD3-93DDE4215F3A}" type="datetimeFigureOut">
              <a:rPr lang="sk-SK" smtClean="0"/>
              <a:t>7. 4. 2023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36B12E09-D944-46A3-F2DC-D6D0EF26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21262BE2-35CC-C75E-C624-79655670D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CF82-74C9-4DAE-A5D2-AFA5998BADE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8123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A93B34-25B6-3137-4C83-818D289DC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E7D0B3A-983D-9948-600A-D4F83C5B0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BD40D057-EA6F-5B58-60F5-842EDFF2E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3C6873BE-38BA-F652-1292-5C892B13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DE9E-C720-4AFC-AAD3-93DDE4215F3A}" type="datetimeFigureOut">
              <a:rPr lang="sk-SK" smtClean="0"/>
              <a:t>7. 4. 2023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C89F78AF-D558-07DB-1540-CC2624575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50FBBA12-65C5-AC1E-70A5-8F4E4218D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CF82-74C9-4DAE-A5D2-AFA5998BADE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29119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5D97EE-2D95-64D7-41CF-900064685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6EAD446A-575B-48AB-C42A-75AA1FE26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093E213-F7BE-9B04-88D6-B6356FA0D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B2D1129E-8E23-1CCB-E74D-770444DF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DE9E-C720-4AFC-AAD3-93DDE4215F3A}" type="datetimeFigureOut">
              <a:rPr lang="sk-SK" smtClean="0"/>
              <a:t>7. 4. 2023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8963215E-6706-F789-5BD2-D2B81CB1B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F03911B4-BF58-D613-DBE1-56478359A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ACF82-74C9-4DAE-A5D2-AFA5998BADE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06088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5B6EE609-11FD-23E9-8881-45E89E5E3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26148AE-64C7-4782-381E-27B787E21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11C5A1DC-B8F8-5C55-E243-E306417AC0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DE9E-C720-4AFC-AAD3-93DDE4215F3A}" type="datetimeFigureOut">
              <a:rPr lang="sk-SK" smtClean="0"/>
              <a:t>7. 4. 2023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A54DA0D-993E-79FB-14E6-3F7D8136A2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F8887B1-1925-DE0D-A850-9348AED40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ACF82-74C9-4DAE-A5D2-AFA5998BADE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78737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fsr.sk/sk/medzinarodne-vztahy/medzinarodne-institucie/medzinarodne-financne-institucie/medzinarodny-menovy-fond-mmf/medzinarodny-menovy-fond-mmf.html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lkki.ru/sk/krasota/kursovaya-rabota-globalizaciya-ekonomiki-ee-sushchnost-i-osnovnye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udvík Nábělek: Globalizácia, digitalizácia a čo ďalej?">
            <a:extLst>
              <a:ext uri="{FF2B5EF4-FFF2-40B4-BE49-F238E27FC236}">
                <a16:creationId xmlns:a16="http://schemas.microsoft.com/office/drawing/2014/main" id="{A9FED130-B365-B67A-3EDC-76ABD4ABFA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9091"/>
          <a:stretch/>
        </p:blipFill>
        <p:spPr bwMode="auto">
          <a:xfrm>
            <a:off x="0" y="-1"/>
            <a:ext cx="12192000" cy="6858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Rectangle 1037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E11796E-E385-8A1B-F7B9-862E6A615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656" y="3144520"/>
            <a:ext cx="11110688" cy="2387600"/>
          </a:xfrm>
        </p:spPr>
        <p:txBody>
          <a:bodyPr>
            <a:normAutofit/>
          </a:bodyPr>
          <a:lstStyle/>
          <a:p>
            <a:r>
              <a:rPr lang="sk-SK" sz="4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Ekonomický a informačno-technologický rozmer globalizácie</a:t>
            </a:r>
            <a:br>
              <a:rPr lang="sk-SK" sz="4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sk-SK" sz="4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sk-SK" sz="4600" b="1" dirty="0"/>
          </a:p>
        </p:txBody>
      </p:sp>
      <p:sp>
        <p:nvSpPr>
          <p:cNvPr id="1040" name="Rectangle: Rounded Corners 1039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3A0E1AA-6C76-1CDD-0EFC-C32AB03DC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r"/>
            <a:r>
              <a:rPr lang="sk-SK" b="1" dirty="0"/>
              <a:t>Bc. Dominik Valeš</a:t>
            </a:r>
          </a:p>
        </p:txBody>
      </p:sp>
    </p:spTree>
    <p:extLst>
      <p:ext uri="{BB962C8B-B14F-4D97-AF65-F5344CB8AC3E}">
        <p14:creationId xmlns:p14="http://schemas.microsoft.com/office/powerpoint/2010/main" val="4634308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0" name="Rectangle 2059">
            <a:extLst>
              <a:ext uri="{FF2B5EF4-FFF2-40B4-BE49-F238E27FC236}">
                <a16:creationId xmlns:a16="http://schemas.microsoft.com/office/drawing/2014/main" id="{129F4FEF-3F4E-4042-8E6D-C24E201FB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A504E6F-2078-414D-592B-325FDD031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399" y="1049065"/>
            <a:ext cx="5105400" cy="1026076"/>
          </a:xfrm>
        </p:spPr>
        <p:txBody>
          <a:bodyPr anchor="b">
            <a:normAutofit/>
          </a:bodyPr>
          <a:lstStyle/>
          <a:p>
            <a:pPr algn="ctr"/>
            <a:r>
              <a:rPr lang="sk-SK" b="1" dirty="0"/>
              <a:t>Ekonomický rozmer </a:t>
            </a:r>
          </a:p>
        </p:txBody>
      </p:sp>
      <p:pic>
        <p:nvPicPr>
          <p:cNvPr id="2050" name="Picture 2" descr="Globalizácia medzi priateľmi | oPeniazoch.sk">
            <a:extLst>
              <a:ext uri="{FF2B5EF4-FFF2-40B4-BE49-F238E27FC236}">
                <a16:creationId xmlns:a16="http://schemas.microsoft.com/office/drawing/2014/main" id="{45E3163A-E996-6130-D1E7-82D8D88C0D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77" r="1" b="8492"/>
          <a:stretch/>
        </p:blipFill>
        <p:spPr bwMode="auto">
          <a:xfrm>
            <a:off x="20" y="10"/>
            <a:ext cx="6105116" cy="4191736"/>
          </a:xfrm>
          <a:custGeom>
            <a:avLst/>
            <a:gdLst/>
            <a:ahLst/>
            <a:cxnLst/>
            <a:rect l="l" t="t" r="r" b="b"/>
            <a:pathLst>
              <a:path w="6105136" h="4191746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007468" y="4190779"/>
                  <a:pt x="1790648" y="4201115"/>
                  <a:pt x="1535079" y="4190306"/>
                </a:cubicBez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lobalizácia medzi priateľmi | oPeniazoch.sk">
            <a:extLst>
              <a:ext uri="{FF2B5EF4-FFF2-40B4-BE49-F238E27FC236}">
                <a16:creationId xmlns:a16="http://schemas.microsoft.com/office/drawing/2014/main" id="{A85E5039-9A68-5174-7A04-E64B7A9901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71" b="961"/>
          <a:stretch/>
        </p:blipFill>
        <p:spPr bwMode="auto">
          <a:xfrm>
            <a:off x="462420" y="4304418"/>
            <a:ext cx="5414116" cy="2553582"/>
          </a:xfrm>
          <a:custGeom>
            <a:avLst/>
            <a:gdLst/>
            <a:ahLst/>
            <a:cxnLst/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9471221-E20B-73A0-53C9-B8178760C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399" y="2594665"/>
            <a:ext cx="5105400" cy="3052757"/>
          </a:xfrm>
        </p:spPr>
        <p:txBody>
          <a:bodyPr>
            <a:normAutofit/>
          </a:bodyPr>
          <a:lstStyle/>
          <a:p>
            <a:r>
              <a:rPr lang="sk-SK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Medzinárodný menový fond ( MMF)</a:t>
            </a:r>
          </a:p>
          <a:p>
            <a:r>
              <a:rPr lang="sk-SK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Svetová obchodná organizácia (</a:t>
            </a:r>
            <a:r>
              <a:rPr lang="sk-SK" sz="1900" b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WTO)</a:t>
            </a:r>
          </a:p>
          <a:p>
            <a:r>
              <a:rPr lang="sk-SK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Svetová banka</a:t>
            </a:r>
            <a:endParaRPr lang="sk-SK" sz="1900" b="1" spc="5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sk-SK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Medzinárodná banka pre obnovu a rozvoj </a:t>
            </a:r>
            <a:r>
              <a:rPr lang="sk-SK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(International Bank </a:t>
            </a:r>
            <a:r>
              <a:rPr lang="sk-SK" sz="1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sk-SK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sk-SK" sz="1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Reconstruction</a:t>
            </a:r>
            <a:r>
              <a:rPr lang="sk-SK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</a:t>
            </a:r>
            <a:r>
              <a:rPr lang="sk-SK" sz="1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Development</a:t>
            </a:r>
            <a:r>
              <a:rPr lang="sk-SK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IBRD) 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k-SK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Medzinárodné združenie pre rozvoj </a:t>
            </a:r>
            <a:r>
              <a:rPr lang="sk-SK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(International </a:t>
            </a:r>
            <a:r>
              <a:rPr lang="sk-SK" sz="1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Development</a:t>
            </a:r>
            <a:r>
              <a:rPr lang="sk-SK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Association - IDA)</a:t>
            </a:r>
            <a:endParaRPr lang="sk-SK" sz="1900" b="1" dirty="0"/>
          </a:p>
        </p:txBody>
      </p:sp>
    </p:spTree>
    <p:extLst>
      <p:ext uri="{BB962C8B-B14F-4D97-AF65-F5344CB8AC3E}">
        <p14:creationId xmlns:p14="http://schemas.microsoft.com/office/powerpoint/2010/main" val="4181144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5" name="Rectangle 3084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074" name="Picture 2" descr="Slovensko je na 41. mieste v miere globalizácie - Logistika Dnes">
            <a:extLst>
              <a:ext uri="{FF2B5EF4-FFF2-40B4-BE49-F238E27FC236}">
                <a16:creationId xmlns:a16="http://schemas.microsoft.com/office/drawing/2014/main" id="{4576578A-E48C-AEB0-64BF-2841A7B2D1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"/>
          <a:stretch/>
        </p:blipFill>
        <p:spPr bwMode="auto">
          <a:xfrm>
            <a:off x="-1219" y="-9"/>
            <a:ext cx="1219169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7" name="Freeform: Shape 3086">
            <a:extLst>
              <a:ext uri="{FF2B5EF4-FFF2-40B4-BE49-F238E27FC236}">
                <a16:creationId xmlns:a16="http://schemas.microsoft.com/office/drawing/2014/main" id="{8CC700D5-9809-43F4-89D5-7DBBCB0D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87718" y="1278965"/>
            <a:ext cx="4592444" cy="4267199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89" name="Freeform: Shape 3088">
            <a:extLst>
              <a:ext uri="{FF2B5EF4-FFF2-40B4-BE49-F238E27FC236}">
                <a16:creationId xmlns:a16="http://schemas.microsoft.com/office/drawing/2014/main" id="{C7163242-6303-46DC-BAC1-2A204F061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49080" y="1374588"/>
            <a:ext cx="4315593" cy="408790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Meiryo"/>
            </a:endParaRPr>
          </a:p>
        </p:txBody>
      </p:sp>
      <p:sp>
        <p:nvSpPr>
          <p:cNvPr id="3091" name="Freeform: Shape 3090">
            <a:extLst>
              <a:ext uri="{FF2B5EF4-FFF2-40B4-BE49-F238E27FC236}">
                <a16:creationId xmlns:a16="http://schemas.microsoft.com/office/drawing/2014/main" id="{805C4C40-D70E-4C4F-B228-98A0A6132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00000" flipH="1">
            <a:off x="987224" y="1122042"/>
            <a:ext cx="4908132" cy="461391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A504E6F-2078-414D-592B-325FDD031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332" y="1872171"/>
            <a:ext cx="3954144" cy="20492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b="1" kern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3700" b="1" kern="12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nformačno-technologický</a:t>
            </a:r>
            <a:r>
              <a:rPr lang="en-US" sz="3700" b="1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700" b="1" kern="12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rozmer</a:t>
            </a:r>
            <a:r>
              <a:rPr lang="en-US" sz="3700" b="1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700" b="1" kern="12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globalizácie</a:t>
            </a:r>
            <a:endParaRPr lang="en-US" sz="3700" kern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93" name="Freeform: Shape 3092">
            <a:extLst>
              <a:ext uri="{FF2B5EF4-FFF2-40B4-BE49-F238E27FC236}">
                <a16:creationId xmlns:a16="http://schemas.microsoft.com/office/drawing/2014/main" id="{D289228A-771B-48F6-B5DF-7A63EA3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081120" y="3758637"/>
            <a:ext cx="2685902" cy="247174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95" name="Freeform: Shape 3094">
            <a:extLst>
              <a:ext uri="{FF2B5EF4-FFF2-40B4-BE49-F238E27FC236}">
                <a16:creationId xmlns:a16="http://schemas.microsoft.com/office/drawing/2014/main" id="{31D5EF21-94C4-481A-BD01-3D29FB305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845430" y="3616324"/>
            <a:ext cx="3051507" cy="2756367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97" name="Freeform: Shape 3096">
            <a:extLst>
              <a:ext uri="{FF2B5EF4-FFF2-40B4-BE49-F238E27FC236}">
                <a16:creationId xmlns:a16="http://schemas.microsoft.com/office/drawing/2014/main" id="{AB980901-8348-441D-BC47-AAB8C55E2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8973" y="2325120"/>
            <a:ext cx="2537979" cy="2944580"/>
          </a:xfrm>
          <a:custGeom>
            <a:avLst/>
            <a:gdLst>
              <a:gd name="connsiteX0" fmla="*/ 1448892 w 2805016"/>
              <a:gd name="connsiteY0" fmla="*/ 1295 h 3049345"/>
              <a:gd name="connsiteX1" fmla="*/ 1762036 w 2805016"/>
              <a:gd name="connsiteY1" fmla="*/ 37054 h 3049345"/>
              <a:gd name="connsiteX2" fmla="*/ 2172496 w 2805016"/>
              <a:gd name="connsiteY2" fmla="*/ 276646 h 3049345"/>
              <a:gd name="connsiteX3" fmla="*/ 2494528 w 2805016"/>
              <a:gd name="connsiteY3" fmla="*/ 816190 h 3049345"/>
              <a:gd name="connsiteX4" fmla="*/ 2553622 w 2805016"/>
              <a:gd name="connsiteY4" fmla="*/ 932591 h 3049345"/>
              <a:gd name="connsiteX5" fmla="*/ 2789833 w 2805016"/>
              <a:gd name="connsiteY5" fmla="*/ 1841650 h 3049345"/>
              <a:gd name="connsiteX6" fmla="*/ 1939259 w 2805016"/>
              <a:gd name="connsiteY6" fmla="*/ 2818274 h 3049345"/>
              <a:gd name="connsiteX7" fmla="*/ 1752834 w 2805016"/>
              <a:gd name="connsiteY7" fmla="*/ 2904144 h 3049345"/>
              <a:gd name="connsiteX8" fmla="*/ 1191447 w 2805016"/>
              <a:gd name="connsiteY8" fmla="*/ 3038170 h 3049345"/>
              <a:gd name="connsiteX9" fmla="*/ 661126 w 2805016"/>
              <a:gd name="connsiteY9" fmla="*/ 2791872 h 3049345"/>
              <a:gd name="connsiteX10" fmla="*/ 256115 w 2805016"/>
              <a:gd name="connsiteY10" fmla="*/ 2313690 h 3049345"/>
              <a:gd name="connsiteX11" fmla="*/ 30620 w 2805016"/>
              <a:gd name="connsiteY11" fmla="*/ 1690804 h 3049345"/>
              <a:gd name="connsiteX12" fmla="*/ 29591 w 2805016"/>
              <a:gd name="connsiteY12" fmla="*/ 1037726 h 3049345"/>
              <a:gd name="connsiteX13" fmla="*/ 244525 w 2805016"/>
              <a:gd name="connsiteY13" fmla="*/ 519197 h 3049345"/>
              <a:gd name="connsiteX14" fmla="*/ 622356 w 2805016"/>
              <a:gd name="connsiteY14" fmla="*/ 183048 h 3049345"/>
              <a:gd name="connsiteX15" fmla="*/ 1448892 w 2805016"/>
              <a:gd name="connsiteY15" fmla="*/ 1295 h 304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05016" h="3049345">
                <a:moveTo>
                  <a:pt x="1448892" y="1295"/>
                </a:moveTo>
                <a:cubicBezTo>
                  <a:pt x="1551302" y="5038"/>
                  <a:pt x="1656071" y="16908"/>
                  <a:pt x="1762036" y="37054"/>
                </a:cubicBezTo>
                <a:cubicBezTo>
                  <a:pt x="1931145" y="69206"/>
                  <a:pt x="2057720" y="143119"/>
                  <a:pt x="2172496" y="276646"/>
                </a:cubicBezTo>
                <a:cubicBezTo>
                  <a:pt x="2292557" y="416316"/>
                  <a:pt x="2390672" y="610536"/>
                  <a:pt x="2494528" y="816190"/>
                </a:cubicBezTo>
                <a:cubicBezTo>
                  <a:pt x="2513659" y="854126"/>
                  <a:pt x="2533480" y="893328"/>
                  <a:pt x="2553622" y="932591"/>
                </a:cubicBezTo>
                <a:cubicBezTo>
                  <a:pt x="2733870" y="1284027"/>
                  <a:pt x="2847724" y="1537159"/>
                  <a:pt x="2789833" y="1841650"/>
                </a:cubicBezTo>
                <a:cubicBezTo>
                  <a:pt x="2701624" y="2305599"/>
                  <a:pt x="2447254" y="2597690"/>
                  <a:pt x="1939259" y="2818274"/>
                </a:cubicBezTo>
                <a:cubicBezTo>
                  <a:pt x="1872770" y="2847138"/>
                  <a:pt x="1811781" y="2876114"/>
                  <a:pt x="1752834" y="2904144"/>
                </a:cubicBezTo>
                <a:cubicBezTo>
                  <a:pt x="1508432" y="3020297"/>
                  <a:pt x="1382512" y="3074496"/>
                  <a:pt x="1191447" y="3038170"/>
                </a:cubicBezTo>
                <a:cubicBezTo>
                  <a:pt x="1001732" y="3002100"/>
                  <a:pt x="823313" y="2919199"/>
                  <a:pt x="661126" y="2791872"/>
                </a:cubicBezTo>
                <a:cubicBezTo>
                  <a:pt x="502474" y="2667286"/>
                  <a:pt x="366163" y="2506376"/>
                  <a:pt x="256115" y="2313690"/>
                </a:cubicBezTo>
                <a:cubicBezTo>
                  <a:pt x="147904" y="2124290"/>
                  <a:pt x="69906" y="1908939"/>
                  <a:pt x="30620" y="1690804"/>
                </a:cubicBezTo>
                <a:cubicBezTo>
                  <a:pt x="-9871" y="1466769"/>
                  <a:pt x="-10191" y="1246967"/>
                  <a:pt x="29591" y="1037726"/>
                </a:cubicBezTo>
                <a:cubicBezTo>
                  <a:pt x="67109" y="840400"/>
                  <a:pt x="139452" y="665977"/>
                  <a:pt x="244525" y="519197"/>
                </a:cubicBezTo>
                <a:cubicBezTo>
                  <a:pt x="343054" y="381648"/>
                  <a:pt x="470192" y="268558"/>
                  <a:pt x="622356" y="183048"/>
                </a:cubicBezTo>
                <a:cubicBezTo>
                  <a:pt x="855671" y="51991"/>
                  <a:pt x="1141662" y="-9932"/>
                  <a:pt x="1448892" y="1295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99" name="Freeform: Shape 3098">
            <a:extLst>
              <a:ext uri="{FF2B5EF4-FFF2-40B4-BE49-F238E27FC236}">
                <a16:creationId xmlns:a16="http://schemas.microsoft.com/office/drawing/2014/main" id="{9A5160F0-6244-48E8-9E71-1F51EA90C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225813" y="485983"/>
            <a:ext cx="2843929" cy="2556327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01" name="Freeform: Shape 3100">
            <a:extLst>
              <a:ext uri="{FF2B5EF4-FFF2-40B4-BE49-F238E27FC236}">
                <a16:creationId xmlns:a16="http://schemas.microsoft.com/office/drawing/2014/main" id="{2513D8C9-24E7-4F31-8B40-E3AF6235D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35614" y="2499229"/>
            <a:ext cx="2323437" cy="2595038"/>
          </a:xfrm>
          <a:custGeom>
            <a:avLst/>
            <a:gdLst>
              <a:gd name="connsiteX0" fmla="*/ 1177679 w 2567901"/>
              <a:gd name="connsiteY0" fmla="*/ 1063 h 2687367"/>
              <a:gd name="connsiteX1" fmla="*/ 1603094 w 2567901"/>
              <a:gd name="connsiteY1" fmla="*/ 35223 h 2687367"/>
              <a:gd name="connsiteX2" fmla="*/ 1980105 w 2567901"/>
              <a:gd name="connsiteY2" fmla="*/ 249099 h 2687367"/>
              <a:gd name="connsiteX3" fmla="*/ 2278200 w 2567901"/>
              <a:gd name="connsiteY3" fmla="*/ 726784 h 2687367"/>
              <a:gd name="connsiteX4" fmla="*/ 2333016 w 2567901"/>
              <a:gd name="connsiteY4" fmla="*/ 829771 h 2687367"/>
              <a:gd name="connsiteX5" fmla="*/ 2555036 w 2567901"/>
              <a:gd name="connsiteY5" fmla="*/ 1632596 h 2687367"/>
              <a:gd name="connsiteX6" fmla="*/ 1783436 w 2567901"/>
              <a:gd name="connsiteY6" fmla="*/ 2487849 h 2687367"/>
              <a:gd name="connsiteX7" fmla="*/ 1613480 w 2567901"/>
              <a:gd name="connsiteY7" fmla="*/ 2562316 h 2687367"/>
              <a:gd name="connsiteX8" fmla="*/ 1100869 w 2567901"/>
              <a:gd name="connsiteY8" fmla="*/ 2676769 h 2687367"/>
              <a:gd name="connsiteX9" fmla="*/ 614178 w 2567901"/>
              <a:gd name="connsiteY9" fmla="*/ 2456196 h 2687367"/>
              <a:gd name="connsiteX10" fmla="*/ 240586 w 2567901"/>
              <a:gd name="connsiteY10" fmla="*/ 2032054 h 2687367"/>
              <a:gd name="connsiteX11" fmla="*/ 30245 w 2567901"/>
              <a:gd name="connsiteY11" fmla="*/ 1481541 h 2687367"/>
              <a:gd name="connsiteX12" fmla="*/ 25021 w 2567901"/>
              <a:gd name="connsiteY12" fmla="*/ 905889 h 2687367"/>
              <a:gd name="connsiteX13" fmla="*/ 218217 w 2567901"/>
              <a:gd name="connsiteY13" fmla="*/ 450248 h 2687367"/>
              <a:gd name="connsiteX14" fmla="*/ 561607 w 2567901"/>
              <a:gd name="connsiteY14" fmla="*/ 156432 h 2687367"/>
              <a:gd name="connsiteX15" fmla="*/ 1177679 w 2567901"/>
              <a:gd name="connsiteY15" fmla="*/ 1063 h 268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67901" h="2687367">
                <a:moveTo>
                  <a:pt x="1177679" y="1063"/>
                </a:moveTo>
                <a:cubicBezTo>
                  <a:pt x="1314507" y="-3704"/>
                  <a:pt x="1457510" y="7543"/>
                  <a:pt x="1603094" y="35223"/>
                </a:cubicBezTo>
                <a:cubicBezTo>
                  <a:pt x="1757985" y="64671"/>
                  <a:pt x="1874247" y="130651"/>
                  <a:pt x="1980105" y="249099"/>
                </a:cubicBezTo>
                <a:cubicBezTo>
                  <a:pt x="2090840" y="372996"/>
                  <a:pt x="2181857" y="544832"/>
                  <a:pt x="2278200" y="726784"/>
                </a:cubicBezTo>
                <a:cubicBezTo>
                  <a:pt x="2295948" y="760348"/>
                  <a:pt x="2314335" y="795032"/>
                  <a:pt x="2333016" y="829771"/>
                </a:cubicBezTo>
                <a:cubicBezTo>
                  <a:pt x="2500190" y="1140721"/>
                  <a:pt x="2605991" y="1364587"/>
                  <a:pt x="2555036" y="1632596"/>
                </a:cubicBezTo>
                <a:cubicBezTo>
                  <a:pt x="2477395" y="2040959"/>
                  <a:pt x="2246644" y="2296751"/>
                  <a:pt x="1783436" y="2487849"/>
                </a:cubicBezTo>
                <a:cubicBezTo>
                  <a:pt x="1722809" y="2512855"/>
                  <a:pt x="1667214" y="2537996"/>
                  <a:pt x="1613480" y="2562316"/>
                </a:cubicBezTo>
                <a:cubicBezTo>
                  <a:pt x="1390692" y="2663095"/>
                  <a:pt x="1275870" y="2710042"/>
                  <a:pt x="1100869" y="2676769"/>
                </a:cubicBezTo>
                <a:cubicBezTo>
                  <a:pt x="927103" y="2643732"/>
                  <a:pt x="763363" y="2569490"/>
                  <a:pt x="614178" y="2456196"/>
                </a:cubicBezTo>
                <a:cubicBezTo>
                  <a:pt x="468245" y="2345340"/>
                  <a:pt x="342509" y="2202615"/>
                  <a:pt x="240586" y="2032054"/>
                </a:cubicBezTo>
                <a:cubicBezTo>
                  <a:pt x="140365" y="1864400"/>
                  <a:pt x="67610" y="1674071"/>
                  <a:pt x="30245" y="1481541"/>
                </a:cubicBezTo>
                <a:cubicBezTo>
                  <a:pt x="-8261" y="1283803"/>
                  <a:pt x="-9994" y="1090060"/>
                  <a:pt x="25021" y="905889"/>
                </a:cubicBezTo>
                <a:cubicBezTo>
                  <a:pt x="58043" y="732204"/>
                  <a:pt x="123071" y="578936"/>
                  <a:pt x="218217" y="450248"/>
                </a:cubicBezTo>
                <a:cubicBezTo>
                  <a:pt x="307436" y="329654"/>
                  <a:pt x="422987" y="230806"/>
                  <a:pt x="561607" y="156432"/>
                </a:cubicBezTo>
                <a:cubicBezTo>
                  <a:pt x="738731" y="61442"/>
                  <a:pt x="949631" y="9010"/>
                  <a:pt x="1177679" y="1063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03" name="Freeform: Shape 3102">
            <a:extLst>
              <a:ext uri="{FF2B5EF4-FFF2-40B4-BE49-F238E27FC236}">
                <a16:creationId xmlns:a16="http://schemas.microsoft.com/office/drawing/2014/main" id="{9BDFF5CA-602C-465F-8BC3-59C996302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087359" y="357050"/>
            <a:ext cx="3172430" cy="2887139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076" name="Picture 4" descr="GLOBALIZÁCIA">
            <a:extLst>
              <a:ext uri="{FF2B5EF4-FFF2-40B4-BE49-F238E27FC236}">
                <a16:creationId xmlns:a16="http://schemas.microsoft.com/office/drawing/2014/main" id="{8F10DBB1-7C27-3F96-D040-4C9D0807DA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0" r="17148" b="3"/>
          <a:stretch/>
        </p:blipFill>
        <p:spPr bwMode="auto">
          <a:xfrm>
            <a:off x="6359783" y="579726"/>
            <a:ext cx="2603820" cy="2350093"/>
          </a:xfrm>
          <a:custGeom>
            <a:avLst/>
            <a:gdLst/>
            <a:ahLst/>
            <a:cxnLst/>
            <a:rect l="l" t="t" r="r" b="b"/>
            <a:pathLst>
              <a:path w="2442835" h="2236365">
                <a:moveTo>
                  <a:pt x="1178694" y="0"/>
                </a:moveTo>
                <a:cubicBezTo>
                  <a:pt x="1426542" y="0"/>
                  <a:pt x="1608393" y="124353"/>
                  <a:pt x="1857551" y="314024"/>
                </a:cubicBezTo>
                <a:cubicBezTo>
                  <a:pt x="1885386" y="335216"/>
                  <a:pt x="1913222" y="356156"/>
                  <a:pt x="1940168" y="376379"/>
                </a:cubicBezTo>
                <a:cubicBezTo>
                  <a:pt x="2086213" y="486125"/>
                  <a:pt x="2224133" y="589796"/>
                  <a:pt x="2315923" y="702353"/>
                </a:cubicBezTo>
                <a:cubicBezTo>
                  <a:pt x="2403676" y="809955"/>
                  <a:pt x="2442835" y="917915"/>
                  <a:pt x="2442835" y="1052431"/>
                </a:cubicBezTo>
                <a:cubicBezTo>
                  <a:pt x="2442835" y="1389589"/>
                  <a:pt x="2341663" y="1692735"/>
                  <a:pt x="2157925" y="1906050"/>
                </a:cubicBezTo>
                <a:cubicBezTo>
                  <a:pt x="2068023" y="2010385"/>
                  <a:pt x="1960192" y="2091482"/>
                  <a:pt x="1837422" y="2147045"/>
                </a:cubicBezTo>
                <a:cubicBezTo>
                  <a:pt x="1706420" y="2206285"/>
                  <a:pt x="1558592" y="2236365"/>
                  <a:pt x="1397973" y="2236365"/>
                </a:cubicBezTo>
                <a:cubicBezTo>
                  <a:pt x="1227656" y="2236365"/>
                  <a:pt x="1055033" y="2204038"/>
                  <a:pt x="885082" y="2140253"/>
                </a:cubicBezTo>
                <a:cubicBezTo>
                  <a:pt x="719588" y="2078255"/>
                  <a:pt x="562062" y="1986944"/>
                  <a:pt x="429436" y="1876226"/>
                </a:cubicBezTo>
                <a:cubicBezTo>
                  <a:pt x="294504" y="1763618"/>
                  <a:pt x="188455" y="1635487"/>
                  <a:pt x="114279" y="1495506"/>
                </a:cubicBezTo>
                <a:cubicBezTo>
                  <a:pt x="38477" y="1352411"/>
                  <a:pt x="0" y="1203340"/>
                  <a:pt x="0" y="1052431"/>
                </a:cubicBezTo>
                <a:cubicBezTo>
                  <a:pt x="0" y="900449"/>
                  <a:pt x="61386" y="811692"/>
                  <a:pt x="189137" y="641019"/>
                </a:cubicBezTo>
                <a:cubicBezTo>
                  <a:pt x="219961" y="599856"/>
                  <a:pt x="251833" y="557266"/>
                  <a:pt x="284438" y="510435"/>
                </a:cubicBezTo>
                <a:cubicBezTo>
                  <a:pt x="533598" y="152646"/>
                  <a:pt x="801051" y="0"/>
                  <a:pt x="117869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Top: Najslávnejšie logá sveta a ich pôvod | Aktuality.sk">
            <a:extLst>
              <a:ext uri="{FF2B5EF4-FFF2-40B4-BE49-F238E27FC236}">
                <a16:creationId xmlns:a16="http://schemas.microsoft.com/office/drawing/2014/main" id="{43E2B1E0-2112-23FA-71DC-C5DEB754FE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5" r="27290" b="-3"/>
          <a:stretch/>
        </p:blipFill>
        <p:spPr bwMode="auto">
          <a:xfrm>
            <a:off x="6305271" y="3765168"/>
            <a:ext cx="2272677" cy="2404194"/>
          </a:xfrm>
          <a:custGeom>
            <a:avLst/>
            <a:gdLst/>
            <a:ahLst/>
            <a:cxnLst/>
            <a:rect l="l" t="t" r="r" b="b"/>
            <a:pathLst>
              <a:path w="2162369" h="2349722">
                <a:moveTo>
                  <a:pt x="1017608" y="0"/>
                </a:moveTo>
                <a:cubicBezTo>
                  <a:pt x="1343611" y="0"/>
                  <a:pt x="1636726" y="97316"/>
                  <a:pt x="1842983" y="274051"/>
                </a:cubicBezTo>
                <a:cubicBezTo>
                  <a:pt x="1943865" y="360525"/>
                  <a:pt x="2022280" y="464246"/>
                  <a:pt x="2076004" y="582337"/>
                </a:cubicBezTo>
                <a:cubicBezTo>
                  <a:pt x="2133284" y="708345"/>
                  <a:pt x="2162369" y="850538"/>
                  <a:pt x="2162369" y="1005035"/>
                </a:cubicBezTo>
                <a:cubicBezTo>
                  <a:pt x="2162369" y="1168860"/>
                  <a:pt x="2131110" y="1334903"/>
                  <a:pt x="2069437" y="1498376"/>
                </a:cubicBezTo>
                <a:cubicBezTo>
                  <a:pt x="2009489" y="1657562"/>
                  <a:pt x="1921200" y="1809084"/>
                  <a:pt x="1814146" y="1936654"/>
                </a:cubicBezTo>
                <a:cubicBezTo>
                  <a:pt x="1705264" y="2066444"/>
                  <a:pt x="1581372" y="2168450"/>
                  <a:pt x="1446023" y="2239799"/>
                </a:cubicBezTo>
                <a:cubicBezTo>
                  <a:pt x="1307663" y="2312711"/>
                  <a:pt x="1163523" y="2349722"/>
                  <a:pt x="1017608" y="2349722"/>
                </a:cubicBezTo>
                <a:cubicBezTo>
                  <a:pt x="870655" y="2349722"/>
                  <a:pt x="784834" y="2290675"/>
                  <a:pt x="619809" y="2167794"/>
                </a:cubicBezTo>
                <a:cubicBezTo>
                  <a:pt x="580008" y="2138146"/>
                  <a:pt x="538826" y="2107488"/>
                  <a:pt x="493546" y="2076126"/>
                </a:cubicBezTo>
                <a:cubicBezTo>
                  <a:pt x="147595" y="1836463"/>
                  <a:pt x="0" y="1579204"/>
                  <a:pt x="0" y="1215956"/>
                </a:cubicBezTo>
                <a:cubicBezTo>
                  <a:pt x="0" y="977555"/>
                  <a:pt x="120238" y="802636"/>
                  <a:pt x="303632" y="562975"/>
                </a:cubicBezTo>
                <a:cubicBezTo>
                  <a:pt x="324124" y="536201"/>
                  <a:pt x="344370" y="509426"/>
                  <a:pt x="363924" y="483507"/>
                </a:cubicBezTo>
                <a:cubicBezTo>
                  <a:pt x="470040" y="343029"/>
                  <a:pt x="570281" y="210366"/>
                  <a:pt x="679113" y="122074"/>
                </a:cubicBezTo>
                <a:cubicBezTo>
                  <a:pt x="783155" y="37666"/>
                  <a:pt x="887542" y="0"/>
                  <a:pt x="101760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udúcnosť EÚ: Aké výhody môžeme mať z globalizácie? | Spravodajstvo |  Európsky parlament">
            <a:extLst>
              <a:ext uri="{FF2B5EF4-FFF2-40B4-BE49-F238E27FC236}">
                <a16:creationId xmlns:a16="http://schemas.microsoft.com/office/drawing/2014/main" id="{D0C96187-A794-ADC0-7207-A8D6B077B3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9" r="3296" b="5"/>
          <a:stretch/>
        </p:blipFill>
        <p:spPr bwMode="auto">
          <a:xfrm>
            <a:off x="9237306" y="2600139"/>
            <a:ext cx="2075470" cy="2331477"/>
          </a:xfrm>
          <a:custGeom>
            <a:avLst/>
            <a:gdLst/>
            <a:ahLst/>
            <a:cxnLst/>
            <a:rect l="l" t="t" r="r" b="b"/>
            <a:pathLst>
              <a:path w="2032624" h="2270234">
                <a:moveTo>
                  <a:pt x="1042023" y="1394"/>
                </a:moveTo>
                <a:cubicBezTo>
                  <a:pt x="1116189" y="4748"/>
                  <a:pt x="1192106" y="14167"/>
                  <a:pt x="1268930" y="29755"/>
                </a:cubicBezTo>
                <a:cubicBezTo>
                  <a:pt x="1391535" y="54633"/>
                  <a:pt x="1483561" y="110372"/>
                  <a:pt x="1567353" y="210433"/>
                </a:cubicBezTo>
                <a:cubicBezTo>
                  <a:pt x="1655005" y="315100"/>
                  <a:pt x="1727050" y="460263"/>
                  <a:pt x="1803312" y="613972"/>
                </a:cubicBezTo>
                <a:cubicBezTo>
                  <a:pt x="1817359" y="642327"/>
                  <a:pt x="1831914" y="671628"/>
                  <a:pt x="1846700" y="700973"/>
                </a:cubicBezTo>
                <a:cubicBezTo>
                  <a:pt x="1979027" y="963656"/>
                  <a:pt x="2062774" y="1152776"/>
                  <a:pt x="2022440" y="1379185"/>
                </a:cubicBezTo>
                <a:cubicBezTo>
                  <a:pt x="1960984" y="1724161"/>
                  <a:pt x="1778332" y="1940248"/>
                  <a:pt x="1411680" y="2101685"/>
                </a:cubicBezTo>
                <a:cubicBezTo>
                  <a:pt x="1363691" y="2122808"/>
                  <a:pt x="1319685" y="2144048"/>
                  <a:pt x="1277151" y="2164592"/>
                </a:cubicBezTo>
                <a:cubicBezTo>
                  <a:pt x="1100803" y="2249728"/>
                  <a:pt x="1009916" y="2289389"/>
                  <a:pt x="871393" y="2261281"/>
                </a:cubicBezTo>
                <a:cubicBezTo>
                  <a:pt x="733849" y="2233372"/>
                  <a:pt x="604240" y="2170653"/>
                  <a:pt x="486153" y="2074943"/>
                </a:cubicBezTo>
                <a:cubicBezTo>
                  <a:pt x="370639" y="1981296"/>
                  <a:pt x="271112" y="1860724"/>
                  <a:pt x="190435" y="1716637"/>
                </a:cubicBezTo>
                <a:cubicBezTo>
                  <a:pt x="111106" y="1575007"/>
                  <a:pt x="53516" y="1414221"/>
                  <a:pt x="23940" y="1251577"/>
                </a:cubicBezTo>
                <a:cubicBezTo>
                  <a:pt x="-6539" y="1084530"/>
                  <a:pt x="-7912" y="920860"/>
                  <a:pt x="19805" y="765277"/>
                </a:cubicBezTo>
                <a:cubicBezTo>
                  <a:pt x="45944" y="618551"/>
                  <a:pt x="97417" y="489074"/>
                  <a:pt x="172729" y="380360"/>
                </a:cubicBezTo>
                <a:cubicBezTo>
                  <a:pt x="243351" y="278485"/>
                  <a:pt x="334814" y="194980"/>
                  <a:pt x="444540" y="132150"/>
                </a:cubicBezTo>
                <a:cubicBezTo>
                  <a:pt x="612784" y="35855"/>
                  <a:pt x="819525" y="-8668"/>
                  <a:pt x="1042023" y="139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01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032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71D4808-BF1E-ADB2-49B7-04DA54C20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1133" y="146040"/>
            <a:ext cx="12192000" cy="1225650"/>
          </a:xfrm>
          <a:solidFill>
            <a:schemeClr val="accent2">
              <a:lumMod val="40000"/>
              <a:lumOff val="60000"/>
              <a:alpha val="65000"/>
            </a:schemeClr>
          </a:solidFill>
          <a:effectLst>
            <a:softEdge rad="127000"/>
          </a:effectLst>
        </p:spPr>
        <p:txBody>
          <a:bodyPr anchor="b">
            <a:normAutofit/>
          </a:bodyPr>
          <a:lstStyle/>
          <a:p>
            <a:pPr algn="ctr"/>
            <a:r>
              <a:rPr lang="sk-SK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Náboženská otázka v kontexte informačno-technologického rozmeru globalizácie</a:t>
            </a:r>
            <a:endParaRPr lang="sk-SK" sz="2800" dirty="0">
              <a:solidFill>
                <a:schemeClr val="bg1"/>
              </a:solidFill>
            </a:endParaRPr>
          </a:p>
        </p:txBody>
      </p:sp>
      <p:cxnSp>
        <p:nvCxnSpPr>
          <p:cNvPr id="1040" name="Straight Connector 1034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B2DE1D5-E3AA-5526-7F04-FE2468D68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 fontScale="70000" lnSpcReduction="20000"/>
          </a:bodyPr>
          <a:lstStyle/>
          <a:p>
            <a:pPr indent="0">
              <a:buNone/>
            </a:pPr>
            <a:endParaRPr lang="sk-SK" sz="41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>
              <a:buNone/>
            </a:pPr>
            <a:r>
              <a:rPr lang="sk-SK" sz="41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„Prvým predpokladom riešenia problémov medzi ľuďmi s rozdielnou hodnotovou orientáciou je vzájomná tolerancia.“</a:t>
            </a:r>
          </a:p>
          <a:p>
            <a:pPr indent="0">
              <a:buNone/>
            </a:pPr>
            <a:endParaRPr lang="sk-SK" sz="2000" b="1" i="1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>
              <a:buNone/>
            </a:pPr>
            <a:endParaRPr lang="sk-SK" sz="20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>
              <a:buNone/>
            </a:pPr>
            <a:endParaRPr lang="sk-SK" sz="2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k-SK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DUPKALA, Rudolf. </a:t>
            </a:r>
            <a:r>
              <a:rPr lang="sk-SK" sz="2000" i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OZVENY DAIMONIA</a:t>
            </a:r>
            <a:r>
              <a:rPr lang="sk-SK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Prešov: COFIN, 2022. ISBN 978-80-974300-1-6., s. 43</a:t>
            </a:r>
            <a:endParaRPr lang="sk-SK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041" name="Straight Connector 1036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6 major World Religions. - ppt video online download">
            <a:extLst>
              <a:ext uri="{FF2B5EF4-FFF2-40B4-BE49-F238E27FC236}">
                <a16:creationId xmlns:a16="http://schemas.microsoft.com/office/drawing/2014/main" id="{EFF0ED50-B757-BB77-37CF-DAB39AFBD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04867" y="1608092"/>
            <a:ext cx="5666547" cy="424991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073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Kovové figúrky na piškvorky">
            <a:extLst>
              <a:ext uri="{FF2B5EF4-FFF2-40B4-BE49-F238E27FC236}">
                <a16:creationId xmlns:a16="http://schemas.microsoft.com/office/drawing/2014/main" id="{308DEF96-6DC9-1359-365F-24C398E588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9239" b="576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DA504E6F-2078-414D-592B-325FDD031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b="1">
                <a:solidFill>
                  <a:srgbClr val="FFFFFF"/>
                </a:solidFill>
              </a:rPr>
              <a:t>Zdroje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9471221-E20B-73A0-53C9-B8178760C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sk-SK" sz="15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BECK, </a:t>
            </a:r>
            <a:r>
              <a:rPr lang="sk-SK" sz="15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Ulrich</a:t>
            </a:r>
            <a:r>
              <a:rPr lang="sk-SK" sz="15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2004.Čo je globalizácia? 1.vyd. Bratislava: Vydavateľstvo slovenských spisovateľov, </a:t>
            </a:r>
            <a:r>
              <a:rPr lang="sk-SK" sz="15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spol.s.r.o</a:t>
            </a:r>
            <a:r>
              <a:rPr lang="sk-SK" sz="15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2004.ISBN 80-8061-190-4</a:t>
            </a:r>
          </a:p>
          <a:p>
            <a:r>
              <a:rPr lang="sk-SK" sz="15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DUPKALA, Rudolf. </a:t>
            </a:r>
            <a:r>
              <a:rPr lang="sk-SK" sz="1500" b="1" i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Fantóm imigrácie: Konflikt alebo dialóg kultúr v kontextoch </a:t>
            </a:r>
            <a:r>
              <a:rPr lang="sk-SK" sz="1500" b="1" i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axiologického</a:t>
            </a:r>
            <a:r>
              <a:rPr lang="sk-SK" sz="1500" b="1" i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pluralizmu</a:t>
            </a:r>
            <a:r>
              <a:rPr lang="sk-SK" sz="15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Prešov: EXPRES PRINT Prešov, 2018. ISBN 978-80-89353-15-6.</a:t>
            </a:r>
          </a:p>
          <a:p>
            <a:r>
              <a:rPr lang="sk-SK" sz="15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DUDINSKÁ, Irina, Vladislav DUDINSKÝ a Anna POLAČKOVÁ, </a:t>
            </a:r>
            <a:r>
              <a:rPr lang="sk-SK" sz="15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ed</a:t>
            </a:r>
            <a:r>
              <a:rPr lang="sk-SK" sz="15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 </a:t>
            </a:r>
            <a:r>
              <a:rPr lang="sk-SK" sz="1500" b="1" i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Extrémizmus a radikalizmus: Staré fenomény v nových kontextoch</a:t>
            </a:r>
            <a:r>
              <a:rPr lang="sk-SK" sz="15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Prešov: Vydavateľstvo Prešovskej univerzity, 2016. ISBN 987-80-555-1765-0.</a:t>
            </a:r>
          </a:p>
          <a:p>
            <a:r>
              <a:rPr lang="sk-SK" sz="15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HUBINKOVÁ, Zuzana.2008.Psychologie a </a:t>
            </a:r>
            <a:r>
              <a:rPr lang="sk-SK" sz="15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sociologie</a:t>
            </a:r>
            <a:r>
              <a:rPr lang="sk-SK" sz="15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ekonomické </a:t>
            </a:r>
            <a:r>
              <a:rPr lang="sk-SK" sz="15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chování</a:t>
            </a:r>
            <a:r>
              <a:rPr lang="sk-SK" sz="15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3.vyd. Praha: </a:t>
            </a:r>
            <a:r>
              <a:rPr lang="sk-SK" sz="15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Grada</a:t>
            </a:r>
            <a:r>
              <a:rPr lang="sk-SK" sz="15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2008. ISBN 978-80-247-1593-3.</a:t>
            </a:r>
          </a:p>
          <a:p>
            <a:r>
              <a:rPr lang="sk-SK" sz="15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MEZŘICÝ, Václav (</a:t>
            </a:r>
            <a:r>
              <a:rPr lang="sk-SK" sz="15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ed</a:t>
            </a:r>
            <a:r>
              <a:rPr lang="sk-SK" sz="15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.). </a:t>
            </a:r>
            <a:r>
              <a:rPr lang="sk-SK" sz="15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Globalizace</a:t>
            </a:r>
            <a:r>
              <a:rPr lang="sk-SK" sz="15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1.vyd.Praha: Portál, 2003. 152 s. ISBN 80-7178-748-5.</a:t>
            </a:r>
          </a:p>
          <a:p>
            <a:r>
              <a:rPr lang="sk-SK" sz="15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NOVOTNÝ, Adolf.2004: Slovník medzinárodných vzťahov.1.vyd. Bratislava: Magnet press, 2004.ISBN 80-89169-01-5.</a:t>
            </a:r>
          </a:p>
          <a:p>
            <a:r>
              <a:rPr lang="sk-SK" sz="15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ŠVAŇA, Lukáš. </a:t>
            </a:r>
            <a:r>
              <a:rPr lang="sk-SK" sz="1500" b="1" i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Globálna etika</a:t>
            </a:r>
            <a:r>
              <a:rPr lang="sk-SK" sz="15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Prešov: Prešovská univerzita v Prešove, 2019. ISBN 978-80-555-22352-1.</a:t>
            </a:r>
          </a:p>
          <a:p>
            <a:r>
              <a:rPr lang="sk-SK" sz="15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Online:</a:t>
            </a:r>
          </a:p>
          <a:p>
            <a:r>
              <a:rPr lang="sk-SK" sz="1500" b="1" u="sng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https://www.mfsr.sk/sk/medzinarodne-vztahy/medzinarodne-institucie/medzinarodne-financne-institucie/medzinarodny-menovy-fond-mmf/medzinarodny-menovy-fond-mmf.html</a:t>
            </a:r>
            <a:endParaRPr lang="sk-SK" sz="1500" b="1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sk-SK" sz="1500" b="1" u="sng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https://yolkki.ru/sk/krasota/kursovaya-rabota-globalizaciya-ekonomiki-ee-sushchnost-i-osnovnye/</a:t>
            </a:r>
            <a:endParaRPr lang="sk-SK" sz="1500" b="1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949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3" name="Rectangle 4102">
            <a:extLst>
              <a:ext uri="{FF2B5EF4-FFF2-40B4-BE49-F238E27FC236}">
                <a16:creationId xmlns:a16="http://schemas.microsoft.com/office/drawing/2014/main" id="{D0581B61-EB9C-4FED-8E62-AE74FB0BC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4105" name="Group 4104">
            <a:extLst>
              <a:ext uri="{FF2B5EF4-FFF2-40B4-BE49-F238E27FC236}">
                <a16:creationId xmlns:a16="http://schemas.microsoft.com/office/drawing/2014/main" id="{39198901-5716-4C59-8560-9B4B17388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1765" y="0"/>
            <a:ext cx="10950698" cy="6858000"/>
            <a:chOff x="591765" y="0"/>
            <a:chExt cx="10950698" cy="6858000"/>
          </a:xfrm>
        </p:grpSpPr>
        <p:sp>
          <p:nvSpPr>
            <p:cNvPr id="4106" name="Freeform: Shape 4105">
              <a:extLst>
                <a:ext uri="{FF2B5EF4-FFF2-40B4-BE49-F238E27FC236}">
                  <a16:creationId xmlns:a16="http://schemas.microsoft.com/office/drawing/2014/main" id="{A1D91B2F-0B68-466B-871D-2350F92FA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07574" y="0"/>
              <a:ext cx="10399454" cy="6858000"/>
            </a:xfrm>
            <a:custGeom>
              <a:avLst/>
              <a:gdLst>
                <a:gd name="connsiteX0" fmla="*/ 7551973 w 9174595"/>
                <a:gd name="connsiteY0" fmla="*/ 0 h 6858000"/>
                <a:gd name="connsiteX1" fmla="*/ 5634635 w 9174595"/>
                <a:gd name="connsiteY1" fmla="*/ 0 h 6858000"/>
                <a:gd name="connsiteX2" fmla="*/ 5550590 w 9174595"/>
                <a:gd name="connsiteY2" fmla="*/ 0 h 6858000"/>
                <a:gd name="connsiteX3" fmla="*/ 5480986 w 9174595"/>
                <a:gd name="connsiteY3" fmla="*/ 0 h 6858000"/>
                <a:gd name="connsiteX4" fmla="*/ 4886240 w 9174595"/>
                <a:gd name="connsiteY4" fmla="*/ 0 h 6858000"/>
                <a:gd name="connsiteX5" fmla="*/ 4816638 w 9174595"/>
                <a:gd name="connsiteY5" fmla="*/ 0 h 6858000"/>
                <a:gd name="connsiteX6" fmla="*/ 4357958 w 9174595"/>
                <a:gd name="connsiteY6" fmla="*/ 0 h 6858000"/>
                <a:gd name="connsiteX7" fmla="*/ 4288354 w 9174595"/>
                <a:gd name="connsiteY7" fmla="*/ 0 h 6858000"/>
                <a:gd name="connsiteX8" fmla="*/ 3693608 w 9174595"/>
                <a:gd name="connsiteY8" fmla="*/ 0 h 6858000"/>
                <a:gd name="connsiteX9" fmla="*/ 3624006 w 9174595"/>
                <a:gd name="connsiteY9" fmla="*/ 0 h 6858000"/>
                <a:gd name="connsiteX10" fmla="*/ 3276448 w 9174595"/>
                <a:gd name="connsiteY10" fmla="*/ 0 h 6858000"/>
                <a:gd name="connsiteX11" fmla="*/ 1622622 w 9174595"/>
                <a:gd name="connsiteY11" fmla="*/ 0 h 6858000"/>
                <a:gd name="connsiteX12" fmla="*/ 1600504 w 9174595"/>
                <a:gd name="connsiteY12" fmla="*/ 14997 h 6858000"/>
                <a:gd name="connsiteX13" fmla="*/ 0 w 9174595"/>
                <a:gd name="connsiteY13" fmla="*/ 3621656 h 6858000"/>
                <a:gd name="connsiteX14" fmla="*/ 1873886 w 9174595"/>
                <a:gd name="connsiteY14" fmla="*/ 6374814 h 6858000"/>
                <a:gd name="connsiteX15" fmla="*/ 2390406 w 9174595"/>
                <a:gd name="connsiteY15" fmla="*/ 6780599 h 6858000"/>
                <a:gd name="connsiteX16" fmla="*/ 2502136 w 9174595"/>
                <a:gd name="connsiteY16" fmla="*/ 6858000 h 6858000"/>
                <a:gd name="connsiteX17" fmla="*/ 3276448 w 9174595"/>
                <a:gd name="connsiteY17" fmla="*/ 6858000 h 6858000"/>
                <a:gd name="connsiteX18" fmla="*/ 3624006 w 9174595"/>
                <a:gd name="connsiteY18" fmla="*/ 6858000 h 6858000"/>
                <a:gd name="connsiteX19" fmla="*/ 3693608 w 9174595"/>
                <a:gd name="connsiteY19" fmla="*/ 6858000 h 6858000"/>
                <a:gd name="connsiteX20" fmla="*/ 4288354 w 9174595"/>
                <a:gd name="connsiteY20" fmla="*/ 6858000 h 6858000"/>
                <a:gd name="connsiteX21" fmla="*/ 4357958 w 9174595"/>
                <a:gd name="connsiteY21" fmla="*/ 6858000 h 6858000"/>
                <a:gd name="connsiteX22" fmla="*/ 4816638 w 9174595"/>
                <a:gd name="connsiteY22" fmla="*/ 6858000 h 6858000"/>
                <a:gd name="connsiteX23" fmla="*/ 4886240 w 9174595"/>
                <a:gd name="connsiteY23" fmla="*/ 6858000 h 6858000"/>
                <a:gd name="connsiteX24" fmla="*/ 5480986 w 9174595"/>
                <a:gd name="connsiteY24" fmla="*/ 6858000 h 6858000"/>
                <a:gd name="connsiteX25" fmla="*/ 5550590 w 9174595"/>
                <a:gd name="connsiteY25" fmla="*/ 6858000 h 6858000"/>
                <a:gd name="connsiteX26" fmla="*/ 5634635 w 9174595"/>
                <a:gd name="connsiteY26" fmla="*/ 6858000 h 6858000"/>
                <a:gd name="connsiteX27" fmla="*/ 6672460 w 9174595"/>
                <a:gd name="connsiteY27" fmla="*/ 6858000 h 6858000"/>
                <a:gd name="connsiteX28" fmla="*/ 6784188 w 9174595"/>
                <a:gd name="connsiteY28" fmla="*/ 6780599 h 6858000"/>
                <a:gd name="connsiteX29" fmla="*/ 7300708 w 9174595"/>
                <a:gd name="connsiteY29" fmla="*/ 6374814 h 6858000"/>
                <a:gd name="connsiteX30" fmla="*/ 9174595 w 9174595"/>
                <a:gd name="connsiteY30" fmla="*/ 3621656 h 6858000"/>
                <a:gd name="connsiteX31" fmla="*/ 7574092 w 9174595"/>
                <a:gd name="connsiteY3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74595" h="6858000">
                  <a:moveTo>
                    <a:pt x="7551973" y="0"/>
                  </a:moveTo>
                  <a:lnTo>
                    <a:pt x="5634635" y="0"/>
                  </a:lnTo>
                  <a:lnTo>
                    <a:pt x="5550590" y="0"/>
                  </a:lnTo>
                  <a:lnTo>
                    <a:pt x="5480986" y="0"/>
                  </a:lnTo>
                  <a:lnTo>
                    <a:pt x="4886240" y="0"/>
                  </a:lnTo>
                  <a:lnTo>
                    <a:pt x="4816638" y="0"/>
                  </a:lnTo>
                  <a:lnTo>
                    <a:pt x="4357958" y="0"/>
                  </a:lnTo>
                  <a:lnTo>
                    <a:pt x="4288354" y="0"/>
                  </a:lnTo>
                  <a:lnTo>
                    <a:pt x="3693608" y="0"/>
                  </a:lnTo>
                  <a:lnTo>
                    <a:pt x="3624006" y="0"/>
                  </a:lnTo>
                  <a:lnTo>
                    <a:pt x="3276448" y="0"/>
                  </a:lnTo>
                  <a:lnTo>
                    <a:pt x="1622622" y="0"/>
                  </a:lnTo>
                  <a:lnTo>
                    <a:pt x="1600504" y="14997"/>
                  </a:lnTo>
                  <a:cubicBezTo>
                    <a:pt x="573594" y="754641"/>
                    <a:pt x="0" y="2093192"/>
                    <a:pt x="0" y="3621656"/>
                  </a:cubicBezTo>
                  <a:cubicBezTo>
                    <a:pt x="0" y="4969131"/>
                    <a:pt x="928496" y="5602839"/>
                    <a:pt x="1873886" y="6374814"/>
                  </a:cubicBezTo>
                  <a:cubicBezTo>
                    <a:pt x="2046046" y="6515397"/>
                    <a:pt x="2216632" y="6653108"/>
                    <a:pt x="2390406" y="6780599"/>
                  </a:cubicBezTo>
                  <a:lnTo>
                    <a:pt x="2502136" y="6858000"/>
                  </a:lnTo>
                  <a:lnTo>
                    <a:pt x="3276448" y="6858000"/>
                  </a:lnTo>
                  <a:lnTo>
                    <a:pt x="3624006" y="6858000"/>
                  </a:lnTo>
                  <a:lnTo>
                    <a:pt x="3693608" y="6858000"/>
                  </a:lnTo>
                  <a:lnTo>
                    <a:pt x="4288354" y="6858000"/>
                  </a:lnTo>
                  <a:lnTo>
                    <a:pt x="4357958" y="6858000"/>
                  </a:lnTo>
                  <a:lnTo>
                    <a:pt x="4816638" y="6858000"/>
                  </a:lnTo>
                  <a:lnTo>
                    <a:pt x="4886240" y="6858000"/>
                  </a:lnTo>
                  <a:lnTo>
                    <a:pt x="5480986" y="6858000"/>
                  </a:lnTo>
                  <a:lnTo>
                    <a:pt x="5550590" y="6858000"/>
                  </a:lnTo>
                  <a:lnTo>
                    <a:pt x="5634635" y="6858000"/>
                  </a:lnTo>
                  <a:lnTo>
                    <a:pt x="6672460" y="6858000"/>
                  </a:lnTo>
                  <a:lnTo>
                    <a:pt x="6784188" y="6780599"/>
                  </a:lnTo>
                  <a:cubicBezTo>
                    <a:pt x="6957963" y="6653108"/>
                    <a:pt x="7128548" y="6515397"/>
                    <a:pt x="7300708" y="6374814"/>
                  </a:cubicBezTo>
                  <a:cubicBezTo>
                    <a:pt x="8246100" y="5602839"/>
                    <a:pt x="9174595" y="4969131"/>
                    <a:pt x="9174595" y="3621656"/>
                  </a:cubicBezTo>
                  <a:cubicBezTo>
                    <a:pt x="9174595" y="2093192"/>
                    <a:pt x="8601001" y="754641"/>
                    <a:pt x="7574092" y="14997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07" name="Freeform: Shape 4106">
              <a:extLst>
                <a:ext uri="{FF2B5EF4-FFF2-40B4-BE49-F238E27FC236}">
                  <a16:creationId xmlns:a16="http://schemas.microsoft.com/office/drawing/2014/main" id="{4FF7C94E-23C0-4A3B-8021-55058EF02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52814" y="0"/>
              <a:ext cx="2778659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4108" name="Freeform: Shape 4107">
              <a:extLst>
                <a:ext uri="{FF2B5EF4-FFF2-40B4-BE49-F238E27FC236}">
                  <a16:creationId xmlns:a16="http://schemas.microsoft.com/office/drawing/2014/main" id="{B0516DB1-0E43-4D56-A51D-F8C67939D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46711" y="0"/>
              <a:ext cx="2664398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4124" name="Freeform: Shape 4108">
              <a:extLst>
                <a:ext uri="{FF2B5EF4-FFF2-40B4-BE49-F238E27FC236}">
                  <a16:creationId xmlns:a16="http://schemas.microsoft.com/office/drawing/2014/main" id="{B7958EA7-5F20-4E68-8089-D99DC0CC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91765" y="0"/>
              <a:ext cx="2590095" cy="6858000"/>
            </a:xfrm>
            <a:custGeom>
              <a:avLst/>
              <a:gdLst>
                <a:gd name="connsiteX0" fmla="*/ 955085 w 2209181"/>
                <a:gd name="connsiteY0" fmla="*/ 0 h 6858000"/>
                <a:gd name="connsiteX1" fmla="*/ 937727 w 2209181"/>
                <a:gd name="connsiteY1" fmla="*/ 0 h 6858000"/>
                <a:gd name="connsiteX2" fmla="*/ 963738 w 2209181"/>
                <a:gd name="connsiteY2" fmla="*/ 24346 h 6858000"/>
                <a:gd name="connsiteX3" fmla="*/ 2184004 w 2209181"/>
                <a:gd name="connsiteY3" fmla="*/ 3809420 h 6858000"/>
                <a:gd name="connsiteX4" fmla="*/ 218679 w 2209181"/>
                <a:gd name="connsiteY4" fmla="*/ 6681644 h 6858000"/>
                <a:gd name="connsiteX5" fmla="*/ 0 w 2209181"/>
                <a:gd name="connsiteY5" fmla="*/ 6858000 h 6858000"/>
                <a:gd name="connsiteX6" fmla="*/ 19349 w 2209181"/>
                <a:gd name="connsiteY6" fmla="*/ 6858000 h 6858000"/>
                <a:gd name="connsiteX7" fmla="*/ 236958 w 2209181"/>
                <a:gd name="connsiteY7" fmla="*/ 6682507 h 6858000"/>
                <a:gd name="connsiteX8" fmla="*/ 2202283 w 2209181"/>
                <a:gd name="connsiteY8" fmla="*/ 3810283 h 6858000"/>
                <a:gd name="connsiteX9" fmla="*/ 982018 w 2209181"/>
                <a:gd name="connsiteY9" fmla="*/ 2521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181" h="6858000">
                  <a:moveTo>
                    <a:pt x="955085" y="0"/>
                  </a:moveTo>
                  <a:lnTo>
                    <a:pt x="937727" y="0"/>
                  </a:lnTo>
                  <a:lnTo>
                    <a:pt x="963738" y="24346"/>
                  </a:lnTo>
                  <a:cubicBezTo>
                    <a:pt x="1818009" y="885455"/>
                    <a:pt x="2251801" y="2269402"/>
                    <a:pt x="2184004" y="3809420"/>
                  </a:cubicBezTo>
                  <a:cubicBezTo>
                    <a:pt x="2120250" y="5257592"/>
                    <a:pt x="1181008" y="5895709"/>
                    <a:pt x="218679" y="6681644"/>
                  </a:cubicBezTo>
                  <a:lnTo>
                    <a:pt x="0" y="6858000"/>
                  </a:lnTo>
                  <a:lnTo>
                    <a:pt x="19349" y="6858000"/>
                  </a:lnTo>
                  <a:lnTo>
                    <a:pt x="236958" y="6682507"/>
                  </a:lnTo>
                  <a:cubicBezTo>
                    <a:pt x="1199288" y="5896573"/>
                    <a:pt x="2138530" y="5258455"/>
                    <a:pt x="2202283" y="3810283"/>
                  </a:cubicBezTo>
                  <a:cubicBezTo>
                    <a:pt x="2270080" y="2270266"/>
                    <a:pt x="1836289" y="886318"/>
                    <a:pt x="982018" y="2521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4110" name="Freeform: Shape 4109">
              <a:extLst>
                <a:ext uri="{FF2B5EF4-FFF2-40B4-BE49-F238E27FC236}">
                  <a16:creationId xmlns:a16="http://schemas.microsoft.com/office/drawing/2014/main" id="{29DFFEF3-1EED-4606-884B-6908880F6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86345" y="0"/>
              <a:ext cx="2556118" cy="6858000"/>
            </a:xfrm>
            <a:custGeom>
              <a:avLst/>
              <a:gdLst>
                <a:gd name="connsiteX0" fmla="*/ 955085 w 2209181"/>
                <a:gd name="connsiteY0" fmla="*/ 0 h 6858000"/>
                <a:gd name="connsiteX1" fmla="*/ 937727 w 2209181"/>
                <a:gd name="connsiteY1" fmla="*/ 0 h 6858000"/>
                <a:gd name="connsiteX2" fmla="*/ 963738 w 2209181"/>
                <a:gd name="connsiteY2" fmla="*/ 24346 h 6858000"/>
                <a:gd name="connsiteX3" fmla="*/ 2184004 w 2209181"/>
                <a:gd name="connsiteY3" fmla="*/ 3809420 h 6858000"/>
                <a:gd name="connsiteX4" fmla="*/ 218679 w 2209181"/>
                <a:gd name="connsiteY4" fmla="*/ 6681644 h 6858000"/>
                <a:gd name="connsiteX5" fmla="*/ 0 w 2209181"/>
                <a:gd name="connsiteY5" fmla="*/ 6858000 h 6858000"/>
                <a:gd name="connsiteX6" fmla="*/ 19349 w 2209181"/>
                <a:gd name="connsiteY6" fmla="*/ 6858000 h 6858000"/>
                <a:gd name="connsiteX7" fmla="*/ 236958 w 2209181"/>
                <a:gd name="connsiteY7" fmla="*/ 6682507 h 6858000"/>
                <a:gd name="connsiteX8" fmla="*/ 2202283 w 2209181"/>
                <a:gd name="connsiteY8" fmla="*/ 3810283 h 6858000"/>
                <a:gd name="connsiteX9" fmla="*/ 982018 w 2209181"/>
                <a:gd name="connsiteY9" fmla="*/ 2521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181" h="6858000">
                  <a:moveTo>
                    <a:pt x="955085" y="0"/>
                  </a:moveTo>
                  <a:lnTo>
                    <a:pt x="937727" y="0"/>
                  </a:lnTo>
                  <a:lnTo>
                    <a:pt x="963738" y="24346"/>
                  </a:lnTo>
                  <a:cubicBezTo>
                    <a:pt x="1818009" y="885455"/>
                    <a:pt x="2251801" y="2269402"/>
                    <a:pt x="2184004" y="3809420"/>
                  </a:cubicBezTo>
                  <a:cubicBezTo>
                    <a:pt x="2120250" y="5257592"/>
                    <a:pt x="1181008" y="5895709"/>
                    <a:pt x="218679" y="6681644"/>
                  </a:cubicBezTo>
                  <a:lnTo>
                    <a:pt x="0" y="6858000"/>
                  </a:lnTo>
                  <a:lnTo>
                    <a:pt x="19349" y="6858000"/>
                  </a:lnTo>
                  <a:lnTo>
                    <a:pt x="236958" y="6682507"/>
                  </a:lnTo>
                  <a:cubicBezTo>
                    <a:pt x="1199288" y="5896573"/>
                    <a:pt x="2138530" y="5258455"/>
                    <a:pt x="2202283" y="3810283"/>
                  </a:cubicBezTo>
                  <a:cubicBezTo>
                    <a:pt x="2270080" y="2270266"/>
                    <a:pt x="1836289" y="886318"/>
                    <a:pt x="982018" y="2521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57296F59-7431-D968-BC67-B6F3FDAC2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8847" y="3912041"/>
            <a:ext cx="8394306" cy="13960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ĎAKUJEM ZA POZORNOSŤ</a:t>
            </a:r>
          </a:p>
        </p:txBody>
      </p:sp>
      <p:pic>
        <p:nvPicPr>
          <p:cNvPr id="4098" name="Picture 2" descr="Korene globalizácie » UnitedLife">
            <a:extLst>
              <a:ext uri="{FF2B5EF4-FFF2-40B4-BE49-F238E27FC236}">
                <a16:creationId xmlns:a16="http://schemas.microsoft.com/office/drawing/2014/main" id="{16E054DD-468D-48DB-D68D-69DE56024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14942" y="687511"/>
            <a:ext cx="6162116" cy="3081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562008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321</Words>
  <Application>Microsoft Office PowerPoint</Application>
  <PresentationFormat>Širokouhlá</PresentationFormat>
  <Paragraphs>28</Paragraphs>
  <Slides>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13" baseType="lpstr">
      <vt:lpstr>Meiryo</vt:lpstr>
      <vt:lpstr>Arial</vt:lpstr>
      <vt:lpstr>Calibri</vt:lpstr>
      <vt:lpstr>Calibri Light</vt:lpstr>
      <vt:lpstr>Times New Roman</vt:lpstr>
      <vt:lpstr>Wingdings</vt:lpstr>
      <vt:lpstr>Motív Office</vt:lpstr>
      <vt:lpstr>Ekonomický a informačno-technologický rozmer globalizácie  </vt:lpstr>
      <vt:lpstr>Ekonomický rozmer </vt:lpstr>
      <vt:lpstr>Informačno-technologický rozmer globalizácie</vt:lpstr>
      <vt:lpstr>Náboženská otázka v kontexte informačno-technologického rozmeru globalizácie</vt:lpstr>
      <vt:lpstr>Zdroje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Ekonomický a informačno-technologický rozmer globalizácie  </dc:title>
  <dc:creator>Dominik Valeš</dc:creator>
  <cp:lastModifiedBy>Dominik Valeš</cp:lastModifiedBy>
  <cp:revision>3</cp:revision>
  <dcterms:created xsi:type="dcterms:W3CDTF">2023-04-06T21:30:20Z</dcterms:created>
  <dcterms:modified xsi:type="dcterms:W3CDTF">2023-04-07T08:48:14Z</dcterms:modified>
</cp:coreProperties>
</file>