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68C0EE-12C7-4F38-4D6A-0B8B6FC6F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C77B912-195E-D3D5-3702-C5B3F599F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E1B33C3-1E7F-45D2-84FB-69E6983F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C7B-7B1E-4774-AA78-FB2D44C003ED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2F35EF5-21FA-339A-0843-77B0C04F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2F64166-A061-69F3-8905-1CF235F9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5AF5-CB1F-4BD6-B770-D8E7D03E548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3342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01355E-E608-EA96-748F-89CCA9F0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6F602D95-2A8D-2258-D4D4-9D7E0AEF6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3096F6B-C7C8-BDCC-EA90-F20B3BF4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C7B-7B1E-4774-AA78-FB2D44C003ED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853D4CA-24B2-C939-0FC2-CB13E5DD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9F694F4-423C-3EE4-4338-59CE2B5C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5AF5-CB1F-4BD6-B770-D8E7D03E548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646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64F62460-8C0F-C158-08A4-F7CB83189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478D204A-7913-F592-930F-654856499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699472B-E126-0508-251E-B51E44E2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C7B-7B1E-4774-AA78-FB2D44C003ED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CD7ECD2-A2A4-8FDF-AADE-A78C2A19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5883ED9-6DBA-6FF2-A50E-07B78911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5AF5-CB1F-4BD6-B770-D8E7D03E548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7023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9C5E58-7779-6688-AFD7-6AF0A43B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DA2CEE-EFC3-F58A-7112-70A4BF46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750B9CD-D276-0226-A4CE-6257A03E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C7B-7B1E-4774-AA78-FB2D44C003ED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FBECD3E-08EB-E7CA-ECA8-A24E5A0F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5B425BE-2687-4C2C-703A-9A4A1B7D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5AF5-CB1F-4BD6-B770-D8E7D03E548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242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A4BA34-1CB9-6427-DD2D-E10A2127E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4B8997B-689D-C523-A903-4C4D3B33E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253F0A2-B762-B7B7-86BA-DBF8F965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C7B-7B1E-4774-AA78-FB2D44C003ED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3082BB4-6D75-0A7D-6312-D60BBAD7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7198B71-77B8-C531-5C85-D0E9E0BF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5AF5-CB1F-4BD6-B770-D8E7D03E548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4018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C336F1-5BCE-FB3C-B9A4-4488DE52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FF0524-6644-FB25-F2B8-2B382086E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D476773-12A6-E4FF-BA33-FDF3D4100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DC31C152-BEE6-5EB1-8897-F1797C7B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C7B-7B1E-4774-AA78-FB2D44C003ED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AFE535A-0A47-4730-0FBE-02FE3875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3B00976-9054-E2F0-DC7C-35FA26DD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5AF5-CB1F-4BD6-B770-D8E7D03E548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878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0724E2-B0C0-9B7E-1A36-A0A5D86B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A64E42C-D100-2586-06F6-13293E25B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598C25A-E8CA-60DD-32C0-B3D107E46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707E8FF-D3BB-2D94-E36A-FA7CF6A55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1664E460-BF51-2472-A99A-1280B5AE4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852F4A06-3EE7-8716-D5F0-895CDE65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C7B-7B1E-4774-AA78-FB2D44C003ED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C2DD1B9D-34C1-D6B4-6624-2536474D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B98BCDBE-267B-F626-C274-E89606F9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5AF5-CB1F-4BD6-B770-D8E7D03E548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934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2FB610-97F6-09B7-82BC-8110AB70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B9F3F527-DE11-FF01-DBA9-EFA4949A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C7B-7B1E-4774-AA78-FB2D44C003ED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E3FCB936-6F31-EA07-47F2-08ACFF71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CF29733-5A4D-BA7C-7844-8D39099A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5AF5-CB1F-4BD6-B770-D8E7D03E548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3405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3E14EF2-7696-A6E2-2A2A-5C284533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C7B-7B1E-4774-AA78-FB2D44C003ED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E179615A-4CE7-AE9C-3B4C-DA61281B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BC39B65-1BF6-1DC0-1129-9CE3DA84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5AF5-CB1F-4BD6-B770-D8E7D03E548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2073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19F37F-A8A9-FCAB-76EE-FDD791BD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CBA956-F718-8E7D-13FC-2F624B06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3FEED6A-B8CB-17F9-B4E2-D6A42A1FD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77D48CAF-2C9D-8FD9-9E85-B6B484F8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C7B-7B1E-4774-AA78-FB2D44C003ED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68DD9AE-2B5F-37BC-8DAE-878A1A7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0126C91-C5F5-64EB-E504-F8A7B072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5AF5-CB1F-4BD6-B770-D8E7D03E548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7120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5B2CE0-593C-877D-2441-D9A0BCD3F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97180708-8036-011A-9C12-3CEA3DB72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680BFB9-D78A-AC1C-B0D8-32B8B9DA9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7F3AFBC-6F46-E1C7-4260-546BE2F1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FC7B-7B1E-4774-AA78-FB2D44C003ED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E7691BE-325F-20E1-E2C7-1AF206C1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BA3CA95-5542-7DCF-955E-63151B45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5AF5-CB1F-4BD6-B770-D8E7D03E548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4581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396C758D-F5CA-B740-C69E-CB83B904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7625C6D-99DC-3E0A-D2C6-9331242E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C8EEB22-2AA8-8DE6-D0EA-67F412EE4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7FC7B-7B1E-4774-AA78-FB2D44C003ED}" type="datetimeFigureOut">
              <a:rPr lang="sk-SK" smtClean="0"/>
              <a:t>11. 4. 2023</a:t>
            </a:fld>
            <a:endParaRPr lang="sk-SK" dirty="0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DB6B93B-04A0-CE2C-5E13-424D5EDA6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4C7BB56-E41B-4AC1-59B3-893A71015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E5AF5-CB1F-4BD6-B770-D8E7D03E548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6328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k.wikipedia.org/wiki/Ideol%C3%B3gi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.wikipedia.org/wiki/N%C3%A1ro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ovensky.eu/zasah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ovensky.eu/akcia/" TargetMode="External"/><Relationship Id="rId4" Type="http://schemas.openxmlformats.org/officeDocument/2006/relationships/hyperlink" Target="https://www.slovensky.eu/zakrok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chives.gov/files/topics/da-sc-90-05858.jpeg" TargetMode="External"/><Relationship Id="rId2" Type="http://schemas.openxmlformats.org/officeDocument/2006/relationships/hyperlink" Target="https://imgs.sector.sk/files/novinky/0/2022/5-4-19-56-26/najlepsie-hry-umiestnene-do-dr-image-349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r-s3-cdn-cf.behance.net/project_modules/max_1200/88bb1543107919.5cf3b793d1eda.jpg" TargetMode="External"/><Relationship Id="rId5" Type="http://schemas.openxmlformats.org/officeDocument/2006/relationships/hyperlink" Target="https://i.redd.it/nw0o2wsbgwu31.jpg" TargetMode="External"/><Relationship Id="rId4" Type="http://schemas.openxmlformats.org/officeDocument/2006/relationships/hyperlink" Target="https://www.conserve-energy-future.com/wp-content/uploads/2018/03/earth-globe-water-fire-flame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Najlepšie hry umiestnené do druhej svetovej vojny | Sector.sk">
            <a:extLst>
              <a:ext uri="{FF2B5EF4-FFF2-40B4-BE49-F238E27FC236}">
                <a16:creationId xmlns:a16="http://schemas.microsoft.com/office/drawing/2014/main" id="{7AEE1D52-2440-6B52-D1A4-B77844133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49" y="0"/>
            <a:ext cx="12191977" cy="6858022"/>
          </a:xfrm>
          <a:prstGeom prst="rect">
            <a:avLst/>
          </a:prstGeom>
          <a:ln>
            <a:noFill/>
          </a:ln>
          <a:effectLst>
            <a:glow rad="127000">
              <a:schemeClr val="bg1">
                <a:alpha val="63000"/>
              </a:schemeClr>
            </a:glo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CB8D1F9-7F58-1751-21EB-83C0CBEF7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94" y="2559849"/>
            <a:ext cx="11903301" cy="1578054"/>
          </a:xfrm>
          <a:solidFill>
            <a:schemeClr val="bg1">
              <a:alpha val="60000"/>
            </a:schemeClr>
          </a:solidFill>
          <a:effectLst>
            <a:softEdge rad="431800"/>
          </a:effectLst>
        </p:spPr>
        <p:txBody>
          <a:bodyPr anchor="t">
            <a:normAutofit/>
          </a:bodyPr>
          <a:lstStyle/>
          <a:p>
            <a:r>
              <a:rPr lang="sk-SK" sz="5200" dirty="0">
                <a:effectLst>
                  <a:glow rad="596900">
                    <a:schemeClr val="accent1">
                      <a:lumMod val="50000"/>
                      <a:alpha val="40000"/>
                    </a:schemeClr>
                  </a:glow>
                </a:effectLst>
                <a:latin typeface="Amasis MT Pro Black" panose="02040A04050005020304" pitchFamily="18" charset="-18"/>
              </a:rPr>
              <a:t>Kozmopolitizmus a Humanitárna vojenská intervencia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0D1BB5A-7C94-77E1-5C44-9DCA72B15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2077" y="3931339"/>
            <a:ext cx="5449479" cy="571017"/>
          </a:xfrm>
        </p:spPr>
        <p:txBody>
          <a:bodyPr anchor="b">
            <a:normAutofit/>
          </a:bodyPr>
          <a:lstStyle/>
          <a:p>
            <a:pPr algn="l"/>
            <a:r>
              <a:rPr lang="sk-SK" dirty="0">
                <a:latin typeface="Amasis MT Pro Black" panose="02040A04050005020304" pitchFamily="18" charset="-18"/>
                <a:cs typeface="Aharoni" panose="02010803020104030203" pitchFamily="2" charset="-79"/>
              </a:rPr>
              <a:t>Vojna, mier a ľudské práva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797E510-5D05-EC4A-7B51-DF507A588D81}"/>
              </a:ext>
            </a:extLst>
          </p:cNvPr>
          <p:cNvSpPr txBox="1"/>
          <p:nvPr/>
        </p:nvSpPr>
        <p:spPr>
          <a:xfrm>
            <a:off x="6323307" y="5667426"/>
            <a:ext cx="5721287" cy="461665"/>
          </a:xfrm>
          <a:prstGeom prst="rect">
            <a:avLst/>
          </a:prstGeom>
          <a:solidFill>
            <a:schemeClr val="bg1">
              <a:alpha val="30000"/>
            </a:schemeClr>
          </a:solidFill>
          <a:effectLst>
            <a:softEdge rad="177800"/>
          </a:effectLst>
        </p:spPr>
        <p:txBody>
          <a:bodyPr wrap="square" rtlCol="0">
            <a:spAutoFit/>
          </a:bodyPr>
          <a:lstStyle/>
          <a:p>
            <a:r>
              <a:rPr lang="sk-SK" sz="2400" dirty="0">
                <a:effectLst>
                  <a:glow rad="609600">
                    <a:schemeClr val="accent1">
                      <a:alpha val="40000"/>
                    </a:schemeClr>
                  </a:glow>
                </a:effectLst>
                <a:latin typeface="Amasis MT Pro Black" panose="02040A04050005020304" pitchFamily="18" charset="-18"/>
              </a:rPr>
              <a:t>Bc. Dominik Valeš (</a:t>
            </a:r>
            <a:r>
              <a:rPr lang="sk-SK" sz="2400" dirty="0" err="1">
                <a:effectLst>
                  <a:glow rad="609600">
                    <a:schemeClr val="accent1">
                      <a:alpha val="40000"/>
                    </a:schemeClr>
                  </a:glow>
                </a:effectLst>
                <a:latin typeface="Amasis MT Pro Black" panose="02040A04050005020304" pitchFamily="18" charset="-18"/>
              </a:rPr>
              <a:t>DeVoM</a:t>
            </a:r>
            <a:r>
              <a:rPr lang="sk-SK" sz="2400" dirty="0">
                <a:effectLst>
                  <a:glow rad="609600">
                    <a:schemeClr val="accent1">
                      <a:alpha val="40000"/>
                    </a:schemeClr>
                  </a:glow>
                </a:effectLst>
                <a:latin typeface="Amasis MT Pro Black" panose="02040A04050005020304" pitchFamily="18" charset="-18"/>
              </a:rPr>
              <a:t> / FILM)</a:t>
            </a:r>
          </a:p>
        </p:txBody>
      </p:sp>
    </p:spTree>
    <p:extLst>
      <p:ext uri="{BB962C8B-B14F-4D97-AF65-F5344CB8AC3E}">
        <p14:creationId xmlns:p14="http://schemas.microsoft.com/office/powerpoint/2010/main" val="357048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54B218-D450-A811-9303-D451ABBC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814" y="600471"/>
            <a:ext cx="5727286" cy="1067209"/>
          </a:xfrm>
        </p:spPr>
        <p:txBody>
          <a:bodyPr>
            <a:normAutofit fontScale="90000"/>
          </a:bodyPr>
          <a:lstStyle/>
          <a:p>
            <a:r>
              <a:rPr lang="sk-SK" dirty="0">
                <a:solidFill>
                  <a:schemeClr val="bg1"/>
                </a:solidFill>
                <a:latin typeface="Amasis MT Pro Black" panose="02040A04050005020304" pitchFamily="18" charset="-18"/>
              </a:rPr>
              <a:t>KOZMOPOLITIZMUS</a:t>
            </a:r>
          </a:p>
        </p:txBody>
      </p:sp>
      <p:pic>
        <p:nvPicPr>
          <p:cNvPr id="3074" name="Picture 2" descr="Natural and Man-Made Causes of Global Warming - Conserve Energy Future">
            <a:extLst>
              <a:ext uri="{FF2B5EF4-FFF2-40B4-BE49-F238E27FC236}">
                <a16:creationId xmlns:a16="http://schemas.microsoft.com/office/drawing/2014/main" id="{CC52C079-118C-76A9-791B-7061215F68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2" r="11748"/>
          <a:stretch/>
        </p:blipFill>
        <p:spPr bwMode="auto"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83" name="Freeform: Shape 308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AD43C7-A5BA-0A5E-BF1C-99C4D61CF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Kozmopolitizmus</a:t>
            </a:r>
            <a:r>
              <a:rPr lang="sk-SK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v niektorých kontextoch a </a:t>
            </a:r>
            <a:r>
              <a:rPr lang="sk-SK" sz="20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kozmopolitná</a:t>
            </a:r>
            <a:r>
              <a:rPr lang="sk-SK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kultúra</a:t>
            </a:r>
            <a:r>
              <a:rPr lang="sk-SK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v zmysle globálne zdieľaných identít a hodnôt, je </a:t>
            </a:r>
            <a:r>
              <a:rPr lang="sk-SK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 tooltip="Ideológ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ideológia</a:t>
            </a:r>
            <a:r>
              <a:rPr lang="sk-SK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ktorá hovorí, že všetky ľudské bytosti, odhliadnuc od ich politickej príslušnosti, patria do jednej spoločnosti. </a:t>
            </a:r>
          </a:p>
          <a:p>
            <a:pPr marL="0" indent="0">
              <a:buNone/>
            </a:pPr>
            <a:r>
              <a:rPr lang="sk-SK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Charakterizuje sa aj ako svetoobčianstvo, popieranie významu národného vedomia a príslušnosti v záujme svetového príslušenstva, zdôrazňovanie príslušnosti jedinca i celého </a:t>
            </a:r>
            <a:r>
              <a:rPr lang="sk-SK" sz="2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 tooltip="Náro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národa</a:t>
            </a:r>
            <a:r>
              <a:rPr lang="sk-SK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k ľudstvu. Osoba, ktorá vyznáva ideu kozmopolitizmu, čiže stúpenec kozmopolitizmu, sa nazýva </a:t>
            </a:r>
            <a:r>
              <a:rPr lang="sk-SK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kozmopolita</a:t>
            </a:r>
            <a:r>
              <a:rPr lang="sk-SK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sk-SK" sz="2000" dirty="0">
              <a:solidFill>
                <a:schemeClr val="bg1"/>
              </a:solidFill>
            </a:endParaRPr>
          </a:p>
        </p:txBody>
      </p:sp>
      <p:grpSp>
        <p:nvGrpSpPr>
          <p:cNvPr id="3085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8" name="Freeform: Shape 3087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9" name="Freeform: Shape 3088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737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Combat Artists Share War Experience | National Archives">
            <a:extLst>
              <a:ext uri="{FF2B5EF4-FFF2-40B4-BE49-F238E27FC236}">
                <a16:creationId xmlns:a16="http://schemas.microsoft.com/office/drawing/2014/main" id="{F8E8ADF3-8861-3D30-9368-1FD0681FC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2" r="10319" b="2"/>
          <a:stretch/>
        </p:blipFill>
        <p:spPr bwMode="auto"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AD43C7-A5BA-0A5E-BF1C-99C4D61CF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sk-SK" sz="18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intervencia</a:t>
            </a:r>
            <a:r>
              <a:rPr lang="sk-SK" sz="1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je </a:t>
            </a:r>
            <a:r>
              <a:rPr lang="sk-SK" sz="1800" b="0" i="0" strike="noStrike" dirty="0">
                <a:solidFill>
                  <a:schemeClr val="bg1"/>
                </a:solidFill>
                <a:effectLst/>
                <a:latin typeface="Verdana" panose="020B0604030504040204" pitchFamily="34" charset="0"/>
                <a:hlinkClick r:id="rId3" tooltip="Výklad a význam slova zása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zásah</a:t>
            </a:r>
            <a:r>
              <a:rPr lang="sk-SK" sz="1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s cieľom pomôcť riešiť krízovú situáciu;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k-SK" sz="18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intervencia za, intervencia proti</a:t>
            </a:r>
            <a:r>
              <a:rPr lang="sk-SK" sz="1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- </a:t>
            </a:r>
            <a:r>
              <a:rPr lang="sk-SK" sz="1800" b="0" i="0" strike="noStrike" dirty="0">
                <a:solidFill>
                  <a:schemeClr val="bg1"/>
                </a:solidFill>
                <a:effectLst/>
                <a:latin typeface="Verdana" panose="020B0604030504040204" pitchFamily="34" charset="0"/>
                <a:hlinkClick r:id="rId4" tooltip="Výklad a význam slova zákro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zákrok</a:t>
            </a:r>
            <a:r>
              <a:rPr lang="sk-SK" sz="1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v niečí prospech; </a:t>
            </a:r>
            <a:r>
              <a:rPr lang="sk-SK" sz="1800" b="0" i="0" strike="noStrike" dirty="0">
                <a:solidFill>
                  <a:schemeClr val="bg1"/>
                </a:solidFill>
                <a:effectLst/>
                <a:latin typeface="Verdana" panose="020B0604030504040204" pitchFamily="34" charset="0"/>
                <a:hlinkClick r:id="rId5" tooltip="Výklad a význam slova akc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akcia</a:t>
            </a:r>
            <a:r>
              <a:rPr lang="sk-SK" sz="1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v prospech (zriedkavo v neprospech) niekoho či niečoho, prihovorenie sa v niečí prospech, intervenovanie: </a:t>
            </a:r>
            <a:r>
              <a:rPr lang="sk-SK" sz="1800" b="0" i="1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pápežova intervencia; osobná intervencia; požiadať niekoho o intervenciu</a:t>
            </a:r>
            <a:endParaRPr lang="sk-SK" sz="18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sk-SK" sz="1800" b="1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intervencia do, intervencia voči</a:t>
            </a:r>
            <a:r>
              <a:rPr lang="sk-SK" sz="18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 - násilné, najmä vojenské zasahovanie do vnútorných záležitostí iného štátu; násilné obsadenie územia jedného štátu: </a:t>
            </a:r>
            <a:r>
              <a:rPr lang="sk-SK" sz="1800" b="0" i="1" dirty="0"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ozbrojená intervencia, vojenská intervencia</a:t>
            </a:r>
            <a:endParaRPr lang="sk-SK" sz="1800" b="0" i="0" dirty="0">
              <a:solidFill>
                <a:schemeClr val="bg1"/>
              </a:solidFill>
              <a:effectLst/>
              <a:latin typeface="Verdana" panose="020B0604030504040204" pitchFamily="34" charset="0"/>
            </a:endParaRPr>
          </a:p>
          <a:p>
            <a:endParaRPr lang="sk-SK" sz="1800" dirty="0">
              <a:solidFill>
                <a:schemeClr val="bg1"/>
              </a:solidFill>
            </a:endParaRPr>
          </a:p>
        </p:txBody>
      </p:sp>
      <p:grpSp>
        <p:nvGrpSpPr>
          <p:cNvPr id="2061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4" name="Freeform: Shape 2063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5" name="Freeform: Shape 2064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BlokTextu 3">
            <a:extLst>
              <a:ext uri="{FF2B5EF4-FFF2-40B4-BE49-F238E27FC236}">
                <a16:creationId xmlns:a16="http://schemas.microsoft.com/office/drawing/2014/main" id="{DA715331-84B3-1E9A-F0F9-8DA300BFFD87}"/>
              </a:ext>
            </a:extLst>
          </p:cNvPr>
          <p:cNvSpPr txBox="1"/>
          <p:nvPr/>
        </p:nvSpPr>
        <p:spPr>
          <a:xfrm>
            <a:off x="6096000" y="655672"/>
            <a:ext cx="5559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4000" dirty="0">
                <a:solidFill>
                  <a:schemeClr val="bg1"/>
                </a:solidFill>
                <a:latin typeface="Amasis MT Pro Black" panose="02040A04050005020304" pitchFamily="18" charset="-18"/>
              </a:rPr>
              <a:t>INTERVENCIA</a:t>
            </a:r>
          </a:p>
        </p:txBody>
      </p:sp>
    </p:spTree>
    <p:extLst>
      <p:ext uri="{BB962C8B-B14F-4D97-AF65-F5344CB8AC3E}">
        <p14:creationId xmlns:p14="http://schemas.microsoft.com/office/powerpoint/2010/main" val="234436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2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oldat und Tod (Soldier and Death), painting by Hans Larwin from WW1  (1917), Museum of Military History, Vienna [1860 x 1836] : r/MilitaryPorn">
            <a:extLst>
              <a:ext uri="{FF2B5EF4-FFF2-40B4-BE49-F238E27FC236}">
                <a16:creationId xmlns:a16="http://schemas.microsoft.com/office/drawing/2014/main" id="{A69AA53A-F2AB-475F-2B5E-AF9C5D4D4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3" b="30335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4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1EAA837C-98F5-ADDB-C473-4B4EB5CC0020}"/>
              </a:ext>
            </a:extLst>
          </p:cNvPr>
          <p:cNvSpPr txBox="1"/>
          <p:nvPr/>
        </p:nvSpPr>
        <p:spPr>
          <a:xfrm>
            <a:off x="217567" y="645910"/>
            <a:ext cx="58769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0" i="0" dirty="0">
                <a:solidFill>
                  <a:schemeClr val="bg1"/>
                </a:solidFill>
                <a:effectLst/>
                <a:latin typeface="Amasis MT Pro Black" panose="02040A04050005020304" pitchFamily="18" charset="-18"/>
              </a:rPr>
              <a:t>„Vojna nie je dobrodružstvo, vojna je choroba. Je ako týfus.“</a:t>
            </a:r>
            <a:endParaRPr lang="sk-SK" sz="2800" dirty="0">
              <a:solidFill>
                <a:schemeClr val="bg1"/>
              </a:solidFill>
              <a:latin typeface="Amasis MT Pro Black" panose="02040A04050005020304" pitchFamily="18" charset="-18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98295C13-BF32-777A-E7E0-05DA5254578D}"/>
              </a:ext>
            </a:extLst>
          </p:cNvPr>
          <p:cNvSpPr txBox="1"/>
          <p:nvPr/>
        </p:nvSpPr>
        <p:spPr>
          <a:xfrm>
            <a:off x="4571107" y="6027424"/>
            <a:ext cx="747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chemeClr val="bg1"/>
                </a:solidFill>
                <a:effectLst/>
                <a:latin typeface="Amasis MT Pro Black" panose="02040A04050005020304" pitchFamily="18" charset="-18"/>
              </a:rPr>
              <a:t>Soldat</a:t>
            </a:r>
            <a:r>
              <a:rPr lang="en-US" b="1" i="0" dirty="0">
                <a:solidFill>
                  <a:schemeClr val="bg1"/>
                </a:solidFill>
                <a:effectLst/>
                <a:latin typeface="Amasis MT Pro Black" panose="02040A04050005020304" pitchFamily="18" charset="-18"/>
              </a:rPr>
              <a:t> und Tod (Soldier and Death), painting by Hans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Amasis MT Pro Black" panose="02040A04050005020304" pitchFamily="18" charset="-18"/>
              </a:rPr>
              <a:t>Larwin</a:t>
            </a:r>
            <a:endParaRPr lang="sk-SK" dirty="0">
              <a:solidFill>
                <a:schemeClr val="bg1"/>
              </a:solidFill>
              <a:latin typeface="Amasis MT Pro Black" panose="02040A04050005020304" pitchFamily="18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8248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Zahrada pozemských rozkoší – Wikipedie">
            <a:extLst>
              <a:ext uri="{FF2B5EF4-FFF2-40B4-BE49-F238E27FC236}">
                <a16:creationId xmlns:a16="http://schemas.microsoft.com/office/drawing/2014/main" id="{12B91924-EC21-8FA1-FD8B-6AF4A6899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50" y="0"/>
            <a:ext cx="12195049" cy="59668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6B84D0AD-8318-24D9-B4A6-161EA689AF2C}"/>
              </a:ext>
            </a:extLst>
          </p:cNvPr>
          <p:cNvSpPr txBox="1"/>
          <p:nvPr/>
        </p:nvSpPr>
        <p:spPr>
          <a:xfrm>
            <a:off x="3039115" y="6102559"/>
            <a:ext cx="611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  <a:latin typeface="Amasis MT Pro Black" panose="02040A04050005020304" pitchFamily="18" charset="-18"/>
              </a:rPr>
              <a:t>Záhrada pozemských rozkoší - </a:t>
            </a:r>
            <a:r>
              <a:rPr lang="sk-SK" b="0" i="0" dirty="0" err="1">
                <a:solidFill>
                  <a:schemeClr val="bg1"/>
                </a:solidFill>
                <a:effectLst/>
                <a:latin typeface="Amasis MT Pro Black" panose="02040A04050005020304" pitchFamily="18" charset="-18"/>
              </a:rPr>
              <a:t>Hieronymus</a:t>
            </a:r>
            <a:r>
              <a:rPr lang="sk-SK" b="0" i="0" dirty="0">
                <a:solidFill>
                  <a:schemeClr val="bg1"/>
                </a:solidFill>
                <a:effectLst/>
                <a:latin typeface="Amasis MT Pro Black" panose="02040A04050005020304" pitchFamily="18" charset="-18"/>
              </a:rPr>
              <a:t> Bosch</a:t>
            </a:r>
            <a:endParaRPr lang="sk-SK" dirty="0">
              <a:solidFill>
                <a:schemeClr val="bg1"/>
              </a:solidFill>
              <a:latin typeface="Amasis MT Pro Black" panose="02040A04050005020304" pitchFamily="18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65405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Modern war art on Behance">
            <a:extLst>
              <a:ext uri="{FF2B5EF4-FFF2-40B4-BE49-F238E27FC236}">
                <a16:creationId xmlns:a16="http://schemas.microsoft.com/office/drawing/2014/main" id="{C559C714-6509-2DD0-E968-8A7F863C6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4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Rectangle 615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1D08C89-0A3D-72BD-AD9C-6E57752B53FE}"/>
              </a:ext>
            </a:extLst>
          </p:cNvPr>
          <p:cNvSpPr txBox="1"/>
          <p:nvPr/>
        </p:nvSpPr>
        <p:spPr>
          <a:xfrm>
            <a:off x="644578" y="5744542"/>
            <a:ext cx="664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0" dirty="0">
                <a:effectLst/>
                <a:latin typeface="Amasis MT Pro Black" panose="02040A04050005020304" pitchFamily="18" charset="-18"/>
              </a:rPr>
              <a:t>„Tak dlho, ako tu bude ľudstvo, tu budú aj vojny.“</a:t>
            </a:r>
            <a:endParaRPr lang="sk-SK" b="1" dirty="0">
              <a:latin typeface="Amasis MT Pro Black" panose="02040A04050005020304" pitchFamily="18" charset="-18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34899958-71F8-32D5-A7BC-E5F133C6125B}"/>
              </a:ext>
            </a:extLst>
          </p:cNvPr>
          <p:cNvSpPr txBox="1"/>
          <p:nvPr/>
        </p:nvSpPr>
        <p:spPr>
          <a:xfrm>
            <a:off x="8709286" y="919135"/>
            <a:ext cx="308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0" dirty="0">
                <a:effectLst/>
                <a:latin typeface="Amasis MT Pro Black" panose="02040A04050005020304" pitchFamily="18" charset="-18"/>
              </a:rPr>
              <a:t>„Vojna je druh politiky.“</a:t>
            </a:r>
            <a:endParaRPr lang="sk-SK" b="1" dirty="0">
              <a:latin typeface="Amasis MT Pro Black" panose="02040A04050005020304" pitchFamily="18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9011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54B218-D450-A811-9303-D451ABBC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80" y="1450655"/>
            <a:ext cx="4502240" cy="3956690"/>
          </a:xfrm>
        </p:spPr>
        <p:txBody>
          <a:bodyPr anchor="ctr">
            <a:normAutofit/>
          </a:bodyPr>
          <a:lstStyle/>
          <a:p>
            <a:r>
              <a:rPr lang="sk-SK" sz="3600" dirty="0">
                <a:solidFill>
                  <a:schemeClr val="bg1"/>
                </a:solidFill>
                <a:latin typeface="Amasis MT Pro Black" panose="02040A04050005020304" pitchFamily="18" charset="-18"/>
              </a:rPr>
              <a:t>Zdroje obrázkov: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EAD43C7-A5BA-0A5E-BF1C-99C4D61CF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sk-SK" sz="2000" dirty="0">
                <a:solidFill>
                  <a:schemeClr val="bg1"/>
                </a:solidFill>
                <a:hlinkClick r:id="rId2"/>
              </a:rPr>
              <a:t>https://imgs.sector.sk/files/novinky/0/2022/5-4-19-56-26/najlepsie-hry-umiestnene-do-dr-image-349.jpg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  <a:hlinkClick r:id="rId3"/>
              </a:rPr>
              <a:t>https://www.archives.gov/files/topics/da-sc-90-05858.jpeg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  <a:hlinkClick r:id="rId4"/>
              </a:rPr>
              <a:t>https://www.conserve-energy-future.com/wp-content/uploads/2018/03/earth-globe-water-fire-flame.jpg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  <a:hlinkClick r:id="rId5"/>
              </a:rPr>
              <a:t>https://i.redd.it/nw0o2wsbgwu31.jpg</a:t>
            </a:r>
            <a:endParaRPr lang="sk-SK" sz="2000" dirty="0">
              <a:solidFill>
                <a:schemeClr val="bg1"/>
              </a:solidFill>
            </a:endParaRPr>
          </a:p>
          <a:p>
            <a:r>
              <a:rPr lang="sk-SK" sz="2000" dirty="0">
                <a:solidFill>
                  <a:schemeClr val="bg1"/>
                </a:solidFill>
                <a:hlinkClick r:id="rId6"/>
              </a:rPr>
              <a:t>https://mir-s3-cdn-cf.behance.net/project_modules/max_1200/88bb1543107919.5cf3b793d1eda.jpg</a:t>
            </a:r>
            <a:endParaRPr lang="sk-SK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9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OPINION | What is Humanity and how to keep it Alive? - The Real Kashmir News">
            <a:extLst>
              <a:ext uri="{FF2B5EF4-FFF2-40B4-BE49-F238E27FC236}">
                <a16:creationId xmlns:a16="http://schemas.microsoft.com/office/drawing/2014/main" id="{29A4FB58-6F49-0D51-311F-6327EB8D8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glow rad="127000">
              <a:schemeClr val="tx1"/>
            </a:glo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" name="Nadpis 1">
            <a:extLst>
              <a:ext uri="{FF2B5EF4-FFF2-40B4-BE49-F238E27FC236}">
                <a16:creationId xmlns:a16="http://schemas.microsoft.com/office/drawing/2014/main" id="{3049FF6E-1E72-624D-E2B2-35A3866E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30" y="5253926"/>
            <a:ext cx="5717584" cy="1194742"/>
          </a:xfrm>
          <a:effectLst>
            <a:softEdge rad="1270000"/>
          </a:effectLst>
        </p:spPr>
        <p:txBody>
          <a:bodyPr/>
          <a:lstStyle/>
          <a:p>
            <a:r>
              <a:rPr lang="sk-SK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guet Script" panose="00000500000000000000" pitchFamily="2" charset="-18"/>
              </a:rPr>
              <a:t>Ď</a:t>
            </a:r>
            <a:r>
              <a:rPr lang="sk-SK" b="1" dirty="0"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guet Script" panose="00000500000000000000" pitchFamily="2" charset="-18"/>
              </a:rPr>
              <a:t>a</a:t>
            </a:r>
            <a:r>
              <a:rPr lang="sk-SK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guet Script" panose="00000500000000000000" pitchFamily="2" charset="-18"/>
              </a:rPr>
              <a:t>k</a:t>
            </a:r>
            <a:r>
              <a:rPr lang="sk-SK" b="1" dirty="0"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guet Script" panose="00000500000000000000" pitchFamily="2" charset="-18"/>
              </a:rPr>
              <a:t>u</a:t>
            </a:r>
            <a:r>
              <a:rPr lang="sk-SK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guet Script" panose="00000500000000000000" pitchFamily="2" charset="-18"/>
              </a:rPr>
              <a:t>j</a:t>
            </a:r>
            <a:r>
              <a:rPr lang="sk-SK" b="1" dirty="0"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guet Script" panose="00000500000000000000" pitchFamily="2" charset="-18"/>
              </a:rPr>
              <a:t>e</a:t>
            </a:r>
            <a:r>
              <a:rPr lang="sk-SK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guet Script" panose="00000500000000000000" pitchFamily="2" charset="-18"/>
              </a:rPr>
              <a:t>m </a:t>
            </a:r>
            <a:r>
              <a:rPr lang="sk-SK" b="1" dirty="0"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guet Script" panose="00000500000000000000" pitchFamily="2" charset="-18"/>
              </a:rPr>
              <a:t>z</a:t>
            </a:r>
            <a:r>
              <a:rPr lang="sk-SK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guet Script" panose="00000500000000000000" pitchFamily="2" charset="-18"/>
              </a:rPr>
              <a:t>a </a:t>
            </a:r>
            <a:r>
              <a:rPr lang="sk-SK" b="1" dirty="0"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guet Script" panose="00000500000000000000" pitchFamily="2" charset="-18"/>
              </a:rPr>
              <a:t>p</a:t>
            </a:r>
            <a:r>
              <a:rPr lang="sk-SK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guet Script" panose="00000500000000000000" pitchFamily="2" charset="-18"/>
              </a:rPr>
              <a:t>o</a:t>
            </a:r>
            <a:r>
              <a:rPr lang="sk-SK" b="1" dirty="0"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guet Script" panose="00000500000000000000" pitchFamily="2" charset="-18"/>
              </a:rPr>
              <a:t>z</a:t>
            </a:r>
            <a:r>
              <a:rPr lang="sk-SK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guet Script" panose="00000500000000000000" pitchFamily="2" charset="-18"/>
              </a:rPr>
              <a:t>o</a:t>
            </a:r>
            <a:r>
              <a:rPr lang="sk-SK" b="1" dirty="0"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guet Script" panose="00000500000000000000" pitchFamily="2" charset="-18"/>
              </a:rPr>
              <a:t>r</a:t>
            </a:r>
            <a:r>
              <a:rPr lang="sk-SK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guet Script" panose="00000500000000000000" pitchFamily="2" charset="-18"/>
              </a:rPr>
              <a:t>n</a:t>
            </a:r>
            <a:r>
              <a:rPr lang="sk-SK" b="1" dirty="0"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guet Script" panose="00000500000000000000" pitchFamily="2" charset="-18"/>
              </a:rPr>
              <a:t>o</a:t>
            </a:r>
            <a:r>
              <a:rPr lang="sk-SK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guet Script" panose="00000500000000000000" pitchFamily="2" charset="-18"/>
              </a:rPr>
              <a:t>s</a:t>
            </a:r>
            <a:r>
              <a:rPr lang="sk-SK" b="1" dirty="0"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guet Script" panose="00000500000000000000" pitchFamily="2" charset="-18"/>
              </a:rPr>
              <a:t>ť</a:t>
            </a:r>
            <a:r>
              <a:rPr lang="sk-SK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Baguet Script" panose="00000500000000000000" pitchFamily="2" charset="-1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928311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315</Words>
  <Application>Microsoft Office PowerPoint</Application>
  <PresentationFormat>Širokouhlá</PresentationFormat>
  <Paragraphs>22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6" baseType="lpstr">
      <vt:lpstr>Amasis MT Pro Black</vt:lpstr>
      <vt:lpstr>Arial</vt:lpstr>
      <vt:lpstr>Baguet Script</vt:lpstr>
      <vt:lpstr>Calibri</vt:lpstr>
      <vt:lpstr>Calibri Light</vt:lpstr>
      <vt:lpstr>Verdana</vt:lpstr>
      <vt:lpstr>Wingdings</vt:lpstr>
      <vt:lpstr>Motív Office</vt:lpstr>
      <vt:lpstr>Kozmopolitizmus a Humanitárna vojenská intervencia</vt:lpstr>
      <vt:lpstr>KOZMOPOLITIZMUS</vt:lpstr>
      <vt:lpstr>Prezentácia programu PowerPoint</vt:lpstr>
      <vt:lpstr>Prezentácia programu PowerPoint</vt:lpstr>
      <vt:lpstr>Prezentácia programu PowerPoint</vt:lpstr>
      <vt:lpstr>Prezentácia programu PowerPoint</vt:lpstr>
      <vt:lpstr>Zdroje obrázkov:</vt:lpstr>
      <vt:lpstr>Ďakujem za pozornosť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Kozmopolitizmus a Humanitárna vojenská intervencia</dc:title>
  <dc:creator>Dominik Valeš</dc:creator>
  <cp:lastModifiedBy>Dominik Valeš</cp:lastModifiedBy>
  <cp:revision>2</cp:revision>
  <dcterms:created xsi:type="dcterms:W3CDTF">2023-04-11T15:34:31Z</dcterms:created>
  <dcterms:modified xsi:type="dcterms:W3CDTF">2023-04-11T16:51:11Z</dcterms:modified>
</cp:coreProperties>
</file>