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75" r:id="rId13"/>
    <p:sldId id="266" r:id="rId14"/>
    <p:sldId id="290" r:id="rId15"/>
    <p:sldId id="267" r:id="rId16"/>
    <p:sldId id="268" r:id="rId17"/>
    <p:sldId id="271" r:id="rId18"/>
    <p:sldId id="273" r:id="rId19"/>
    <p:sldId id="274" r:id="rId20"/>
    <p:sldId id="293" r:id="rId21"/>
    <p:sldId id="292" r:id="rId22"/>
    <p:sldId id="294" r:id="rId23"/>
    <p:sldId id="295" r:id="rId24"/>
    <p:sldId id="297" r:id="rId25"/>
    <p:sldId id="272" r:id="rId26"/>
    <p:sldId id="279" r:id="rId27"/>
    <p:sldId id="291" r:id="rId28"/>
    <p:sldId id="285" r:id="rId29"/>
    <p:sldId id="288" r:id="rId30"/>
    <p:sldId id="284" r:id="rId31"/>
    <p:sldId id="300" r:id="rId32"/>
    <p:sldId id="276" r:id="rId33"/>
    <p:sldId id="281" r:id="rId34"/>
    <p:sldId id="296" r:id="rId35"/>
    <p:sldId id="286" r:id="rId36"/>
    <p:sldId id="287" r:id="rId37"/>
    <p:sldId id="298" r:id="rId38"/>
    <p:sldId id="278" r:id="rId39"/>
    <p:sldId id="301" r:id="rId40"/>
    <p:sldId id="299" r:id="rId41"/>
    <p:sldId id="282" r:id="rId42"/>
    <p:sldId id="303" r:id="rId43"/>
    <p:sldId id="280" r:id="rId44"/>
    <p:sldId id="302" r:id="rId45"/>
    <p:sldId id="304" r:id="rId46"/>
    <p:sldId id="283" r:id="rId47"/>
    <p:sldId id="277" r:id="rId4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3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8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kekule.science.upjs.sk/chemia/ucebtext/KUCH4/sigma%20a%20pi.htm" TargetMode="External"/><Relationship Id="rId7" Type="http://schemas.openxmlformats.org/officeDocument/2006/relationships/hyperlink" Target="http://kekule.science.upjs.sk/chemia/ucebtext/KUCH4/ionova%20vazba.htm" TargetMode="External"/><Relationship Id="rId2" Type="http://schemas.openxmlformats.org/officeDocument/2006/relationships/hyperlink" Target="http://www.oskole.sk/?id_cat=53&amp;clanok=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hyperlink" Target="http://kekule.science.upjs.sk/chemia/ucebtext/KUCH4/definicia.htm" TargetMode="External"/><Relationship Id="rId4" Type="http://schemas.openxmlformats.org/officeDocument/2006/relationships/hyperlink" Target="http://kekule.science.upjs.sk/chemia/ucebtext/KUCH4/vodikova%20vazba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362200" y="4343400"/>
            <a:ext cx="37939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/>
              <a:t>RNDr. Lenka </a:t>
            </a:r>
            <a:r>
              <a:rPr lang="sk-SK" sz="2800" b="1" dirty="0" err="1" smtClean="0"/>
              <a:t>Škarbeková</a:t>
            </a:r>
            <a:endParaRPr lang="sk-SK" sz="2800" b="1" dirty="0" smtClean="0"/>
          </a:p>
          <a:p>
            <a:pPr algn="ctr"/>
            <a:r>
              <a:rPr lang="sk-SK" sz="2800" b="1" dirty="0" smtClean="0"/>
              <a:t>GEL-ŠKA-CHE-IA-07</a:t>
            </a:r>
          </a:p>
          <a:p>
            <a:pPr algn="ctr"/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685800" y="12954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685800" y="21336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>
            <a:hlinkClick r:id="rId4" action="ppaction://hlinksldjump"/>
          </p:cNvPr>
          <p:cNvSpPr txBox="1"/>
          <p:nvPr/>
        </p:nvSpPr>
        <p:spPr>
          <a:xfrm>
            <a:off x="685800" y="304800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>
            <a:hlinkClick r:id="rId5" action="ppaction://hlinksldjump"/>
          </p:cNvPr>
          <p:cNvSpPr txBox="1"/>
          <p:nvPr/>
        </p:nvSpPr>
        <p:spPr>
          <a:xfrm>
            <a:off x="685800" y="38862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>
            <a:hlinkClick r:id="rId6" action="ppaction://hlinksldjump"/>
          </p:cNvPr>
          <p:cNvSpPr txBox="1"/>
          <p:nvPr/>
        </p:nvSpPr>
        <p:spPr>
          <a:xfrm>
            <a:off x="685800" y="4724400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hlinkClick r:id="rId7" action="ppaction://hlinksldjump"/>
          </p:cNvPr>
          <p:cNvSpPr txBox="1"/>
          <p:nvPr/>
        </p:nvSpPr>
        <p:spPr>
          <a:xfrm>
            <a:off x="685800" y="5638800"/>
            <a:ext cx="338906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KOVALENTNÁ VÄZBA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sk-SK" dirty="0" smtClean="0"/>
              <a:t>Najsilnejšia</a:t>
            </a:r>
          </a:p>
          <a:p>
            <a:r>
              <a:rPr lang="sk-SK" dirty="0" smtClean="0"/>
              <a:t>väzbová energia – 150-300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 – ZRAZILI SA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 valenčných vrstiev,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</a:t>
            </a:r>
            <a:r>
              <a:rPr lang="sk-SK" b="1" dirty="0" smtClean="0"/>
              <a:t>zvýšeniu elektrónovej hustoty medzi jadrami</a:t>
            </a:r>
            <a:r>
              <a:rPr lang="sk-SK" dirty="0" smtClean="0"/>
              <a:t>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(0,074 nm)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rgbClr val="FFFF00"/>
                </a:solidFill>
              </a:rPr>
              <a:t>PRINCÍP: </a:t>
            </a:r>
            <a:r>
              <a:rPr lang="sk-SK" dirty="0" err="1" smtClean="0">
                <a:solidFill>
                  <a:srgbClr val="FFFF00"/>
                </a:solidFill>
              </a:rPr>
              <a:t>spoluzdieľanie</a:t>
            </a:r>
            <a:r>
              <a:rPr lang="sk-SK" dirty="0" smtClean="0">
                <a:solidFill>
                  <a:srgbClr val="FFFF00"/>
                </a:solidFill>
              </a:rPr>
              <a:t> väzbových elektrónov ( el. párov)  (</a:t>
            </a:r>
            <a:r>
              <a:rPr lang="sk-SK" dirty="0">
                <a:solidFill>
                  <a:srgbClr val="FFFF00"/>
                </a:solidFill>
              </a:rPr>
              <a:t>predpona </a:t>
            </a:r>
            <a:r>
              <a:rPr lang="sk-SK" b="1" dirty="0">
                <a:solidFill>
                  <a:srgbClr val="FFFF00"/>
                </a:solidFill>
              </a:rPr>
              <a:t>,,</a:t>
            </a:r>
            <a:r>
              <a:rPr lang="sk-SK" b="1" dirty="0" err="1">
                <a:solidFill>
                  <a:srgbClr val="FFFF00"/>
                </a:solidFill>
              </a:rPr>
              <a:t>ko</a:t>
            </a:r>
            <a:r>
              <a:rPr lang="sk-SK" b="1" dirty="0" smtClean="0">
                <a:solidFill>
                  <a:srgbClr val="FFFF00"/>
                </a:solidFill>
              </a:rPr>
              <a:t>“ = </a:t>
            </a:r>
            <a:r>
              <a:rPr lang="sk-SK" b="1" dirty="0" err="1" smtClean="0">
                <a:solidFill>
                  <a:srgbClr val="FFFF00"/>
                </a:solidFill>
              </a:rPr>
              <a:t>spoluzdieľanie</a:t>
            </a:r>
            <a:r>
              <a:rPr lang="sk-SK" dirty="0" smtClean="0">
                <a:solidFill>
                  <a:srgbClr val="FFFF00"/>
                </a:solidFill>
              </a:rPr>
              <a:t>) </a:t>
            </a:r>
          </a:p>
          <a:p>
            <a:pPr algn="just"/>
            <a:r>
              <a:rPr lang="sk-SK" dirty="0" smtClean="0"/>
              <a:t>PODMIENKA: atómy musia mať </a:t>
            </a:r>
            <a:r>
              <a:rPr lang="sk-SK" b="1" u="sng" dirty="0" smtClean="0"/>
              <a:t>nespárené </a:t>
            </a:r>
            <a:r>
              <a:rPr lang="sk-SK" dirty="0" smtClean="0"/>
              <a:t>elektróny, a majú </a:t>
            </a:r>
            <a:r>
              <a:rPr lang="sk-SK" sz="3600" b="1" u="sng" dirty="0" smtClean="0"/>
              <a:t>opačné </a:t>
            </a:r>
            <a:r>
              <a:rPr lang="sk-SK" sz="3600" b="1" u="sng" dirty="0" err="1" smtClean="0"/>
              <a:t>spiny</a:t>
            </a:r>
            <a:r>
              <a:rPr lang="sk-SK" sz="3600" b="1" u="sng" dirty="0" smtClean="0"/>
              <a:t> </a:t>
            </a:r>
            <a:endParaRPr lang="sk-SK" b="1" u="sng" dirty="0" smtClean="0"/>
          </a:p>
          <a:p>
            <a:pPr algn="just"/>
            <a:r>
              <a:rPr lang="sk-SK" dirty="0" smtClean="0"/>
              <a:t>má </a:t>
            </a:r>
            <a:r>
              <a:rPr lang="sk-SK" b="1" dirty="0" smtClean="0"/>
              <a:t>smerový</a:t>
            </a:r>
            <a:r>
              <a:rPr lang="sk-SK" dirty="0" smtClean="0"/>
              <a:t> charakter</a:t>
            </a:r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67600" y="41148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vyššia hodnota </a:t>
            </a:r>
            <a:r>
              <a:rPr lang="sk-SK" dirty="0" err="1"/>
              <a:t>elektronegativity</a:t>
            </a:r>
            <a:r>
              <a:rPr lang="sk-SK" dirty="0"/>
              <a:t>, tým </a:t>
            </a:r>
            <a:r>
              <a:rPr lang="sk-SK" dirty="0" smtClean="0"/>
              <a:t> vyššia </a:t>
            </a:r>
            <a:r>
              <a:rPr lang="sk-SK" dirty="0"/>
              <a:t>schopnosť </a:t>
            </a:r>
            <a:r>
              <a:rPr lang="sk-SK" dirty="0" smtClean="0"/>
              <a:t>priťahovať si </a:t>
            </a:r>
            <a:r>
              <a:rPr lang="sk-SK" dirty="0"/>
              <a:t>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448890" y="5204346"/>
            <a:ext cx="7932760" cy="1143000"/>
          </a:xfrm>
        </p:spPr>
        <p:txBody>
          <a:bodyPr/>
          <a:lstStyle/>
          <a:p>
            <a:r>
              <a:rPr lang="sk-SK" dirty="0" smtClean="0"/>
              <a:t>0                   0,4                1,7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8337" y="578682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4410679" y="3612882"/>
            <a:ext cx="793193" cy="3241126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77114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566811" y="3693521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0178" name="Picture 2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905000"/>
            <a:ext cx="2914650" cy="3162301"/>
          </a:xfrm>
          <a:prstGeom prst="rect">
            <a:avLst/>
          </a:prstGeom>
          <a:noFill/>
        </p:spPr>
      </p:pic>
      <p:pic>
        <p:nvPicPr>
          <p:cNvPr id="50180" name="Picture 4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"/>
            <a:ext cx="3600450" cy="2476501"/>
          </a:xfrm>
          <a:prstGeom prst="rect">
            <a:avLst/>
          </a:prstGeom>
          <a:noFill/>
        </p:spPr>
      </p:pic>
      <p:pic>
        <p:nvPicPr>
          <p:cNvPr id="50182" name="Picture 6" descr="Výsledok vyh&amp;lcaron;adávania obrázkov pre dopyt chemicka vazb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895600"/>
            <a:ext cx="4425885" cy="1371600"/>
          </a:xfrm>
          <a:prstGeom prst="rect">
            <a:avLst/>
          </a:prstGeom>
          <a:noFill/>
        </p:spPr>
      </p:pic>
      <p:sp>
        <p:nvSpPr>
          <p:cNvPr id="50184" name="AutoShape 8" descr="Výsledok vyh&amp;lcaron;adávania obrázkov pre dopyt hcl struktura"/>
          <p:cNvSpPr>
            <a:spLocks noChangeAspect="1" noChangeArrowheads="1"/>
          </p:cNvSpPr>
          <p:nvPr/>
        </p:nvSpPr>
        <p:spPr bwMode="auto">
          <a:xfrm>
            <a:off x="155575" y="-738188"/>
            <a:ext cx="1447800" cy="1543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0186" name="Picture 10" descr="Výsledok vyh&amp;lcaron;adávania obrázkov pre dopyt hcl struktu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421604"/>
            <a:ext cx="2286000" cy="2436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</a:t>
            </a:r>
            <a:r>
              <a:rPr lang="sk-SK" sz="2800" dirty="0" smtClean="0"/>
              <a:t>molekule H</a:t>
            </a:r>
            <a:r>
              <a:rPr lang="sk-SK" sz="2800" baseline="-25000" dirty="0" smtClean="0"/>
              <a:t>2,</a:t>
            </a:r>
            <a:r>
              <a:rPr lang="sk-SK" sz="2800" dirty="0" smtClean="0"/>
              <a:t> </a:t>
            </a:r>
            <a:r>
              <a:rPr lang="sk-SK" sz="2800" dirty="0"/>
              <a:t>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/>
              <a:t>  </a:t>
            </a:r>
          </a:p>
          <a:p>
            <a:pPr marL="0" indent="0">
              <a:buNone/>
            </a:pPr>
            <a:endParaRPr lang="sk-SK" sz="2800" dirty="0" smtClean="0"/>
          </a:p>
          <a:p>
            <a:pPr marL="0" indent="0">
              <a:buNone/>
            </a:pPr>
            <a:r>
              <a:rPr lang="sk-SK" sz="2800" dirty="0" smtClean="0"/>
              <a:t>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= počet </a:t>
            </a:r>
            <a:r>
              <a:rPr lang="sk-SK" sz="2800" dirty="0" err="1" smtClean="0"/>
              <a:t>kovalentných</a:t>
            </a:r>
            <a:r>
              <a:rPr lang="sk-SK" sz="2800" dirty="0" smtClean="0"/>
              <a:t> väzieb prvku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8138597" y="3200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26" name="AutoShape 2" descr="Výsledok vyh&amp;lcaron;adávania obrázkov pre dopyt molekula dusíka"/>
          <p:cNvSpPr>
            <a:spLocks noChangeAspect="1" noChangeArrowheads="1"/>
          </p:cNvSpPr>
          <p:nvPr/>
        </p:nvSpPr>
        <p:spPr bwMode="auto">
          <a:xfrm>
            <a:off x="155575" y="-1355725"/>
            <a:ext cx="5314950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Výsledok vyh&amp;lcaron;adávania obrázkov pre dopyt molekula dusíka"/>
          <p:cNvSpPr>
            <a:spLocks noChangeAspect="1" noChangeArrowheads="1"/>
          </p:cNvSpPr>
          <p:nvPr/>
        </p:nvSpPr>
        <p:spPr bwMode="auto">
          <a:xfrm>
            <a:off x="155575" y="-1355725"/>
            <a:ext cx="5314950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45856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&amp;lcaron;adávania obrázkov pre dopyt 4 vazbovost uhli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3851692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02" name="Picture 2" descr="Výsledok vyh&amp;lcaron;adávania obrázkov pre dopyt molekula dusí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05150"/>
            <a:ext cx="6340219" cy="3752850"/>
          </a:xfrm>
          <a:prstGeom prst="rect">
            <a:avLst/>
          </a:prstGeom>
          <a:noFill/>
        </p:spPr>
      </p:pic>
      <p:sp>
        <p:nvSpPr>
          <p:cNvPr id="6" name="Zaoblený obdĺžnik 5"/>
          <p:cNvSpPr/>
          <p:nvPr/>
        </p:nvSpPr>
        <p:spPr>
          <a:xfrm>
            <a:off x="2971800" y="1752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2s</a:t>
            </a:r>
            <a:r>
              <a:rPr lang="sk-SK" baseline="30000" dirty="0" smtClean="0"/>
              <a:t>2</a:t>
            </a:r>
            <a:endParaRPr lang="sk-SK" baseline="30000" dirty="0"/>
          </a:p>
        </p:txBody>
      </p:sp>
      <p:sp>
        <p:nvSpPr>
          <p:cNvPr id="8" name="Zaoblený obdĺžnik 7"/>
          <p:cNvSpPr/>
          <p:nvPr/>
        </p:nvSpPr>
        <p:spPr>
          <a:xfrm>
            <a:off x="3886200" y="17526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2p</a:t>
            </a:r>
            <a:r>
              <a:rPr lang="sk-SK" baseline="30000" dirty="0" smtClean="0"/>
              <a:t>3</a:t>
            </a:r>
            <a:endParaRPr lang="sk-SK" baseline="30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6449" t="47141" r="52026" b="29464"/>
          <a:stretch>
            <a:fillRect/>
          </a:stretch>
        </p:blipFill>
        <p:spPr bwMode="auto">
          <a:xfrm>
            <a:off x="0" y="228600"/>
            <a:ext cx="74194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5-cípa hviezda 9"/>
          <p:cNvSpPr/>
          <p:nvPr/>
        </p:nvSpPr>
        <p:spPr>
          <a:xfrm>
            <a:off x="6553200" y="4800600"/>
            <a:ext cx="2133600" cy="152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5-cípa hviezda 10"/>
          <p:cNvSpPr/>
          <p:nvPr/>
        </p:nvSpPr>
        <p:spPr>
          <a:xfrm>
            <a:off x="6705600" y="2514600"/>
            <a:ext cx="2133600" cy="152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7391400" y="1524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väzbovosť</a:t>
            </a:r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Väzbovosť</a:t>
            </a:r>
            <a:r>
              <a:rPr lang="sk-SK" dirty="0" smtClean="0"/>
              <a:t> 2. periódy – OKTETOVÉ PRAVIDLO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 – 7 val. el. – jednoväzbový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O - ____ val. el. -  ____________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N - ____ val. e. - _____________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3250" name="AutoShape 2" descr="Výsledok vyh&amp;lcaron;adávania obrázkov pre dopyt 4 vazbovost uhlika"/>
          <p:cNvSpPr>
            <a:spLocks noChangeAspect="1" noChangeArrowheads="1"/>
          </p:cNvSpPr>
          <p:nvPr/>
        </p:nvSpPr>
        <p:spPr bwMode="auto">
          <a:xfrm>
            <a:off x="155575" y="-1317625"/>
            <a:ext cx="4200525" cy="2752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3252" name="AutoShape 4" descr="Výsledok vyh&amp;lcaron;adávania obrázkov pre dopyt excitovany stav uhlika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3254" name="Picture 6" descr="Výsledok vyh&amp;lcaron;adávania obrázkov pre dopyt excitovany stav uhli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38200"/>
            <a:ext cx="5486400" cy="4851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err="1" smtClean="0"/>
              <a:t>Jednoduchá=sigma</a:t>
            </a:r>
            <a:r>
              <a:rPr lang="sk-SK" b="1" dirty="0" smtClean="0"/>
              <a:t>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sk-SK" dirty="0" smtClean="0"/>
              <a:t>Najväčšia elektrónová hustota je medzi jadrami atómov</a:t>
            </a:r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http://www.oskole.sk/userfiles/image/ch%C3%A9mia/MO/alkany/alkany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5346290" y="4173178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Násobná = </a:t>
            </a:r>
            <a:r>
              <a:rPr lang="el-GR" b="1" dirty="0" smtClean="0"/>
              <a:t>π</a:t>
            </a:r>
            <a:r>
              <a:rPr lang="sk-SK" b="1" dirty="0" smtClean="0"/>
              <a:t>-väzba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Najväčšia elektrónová hustota je nad a </a:t>
            </a:r>
            <a:r>
              <a:rPr lang="sk-SK" dirty="0" err="1" smtClean="0"/>
              <a:t>podspojnicou</a:t>
            </a:r>
            <a:r>
              <a:rPr lang="sk-SK" dirty="0" smtClean="0"/>
              <a:t> jadier </a:t>
            </a:r>
          </a:p>
          <a:p>
            <a:r>
              <a:rPr lang="sk-SK" dirty="0" smtClean="0"/>
              <a:t>Je reaktívnejšia ako sigma</a:t>
            </a:r>
            <a:endParaRPr lang="sk-SK" dirty="0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Prečo zlúčeniny tvoria chemické väzby?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47800" y="1905000"/>
            <a:ext cx="4191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Zníži sa tak energia systému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3543300" y="4191000"/>
            <a:ext cx="4191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</a:t>
            </a:r>
            <a:endParaRPr lang="sk-S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dirty="0" smtClean="0"/>
              <a:t> </a:t>
            </a:r>
          </a:p>
          <a:p>
            <a:pPr algn="just">
              <a:buFontTx/>
              <a:buChar char="-"/>
            </a:pPr>
            <a:r>
              <a:rPr lang="sk-SK" dirty="0" smtClean="0"/>
              <a:t>v molekule metánu CH</a:t>
            </a:r>
            <a:r>
              <a:rPr lang="sk-SK" baseline="-25000" dirty="0" smtClean="0"/>
              <a:t>4</a:t>
            </a:r>
            <a:r>
              <a:rPr lang="sk-SK" dirty="0" smtClean="0"/>
              <a:t> je uhlík _____väzbový, pretože sa viaže ________väzbami a  vodík je _____väzbový</a:t>
            </a:r>
          </a:p>
          <a:p>
            <a:endParaRPr lang="sk-SK" dirty="0"/>
          </a:p>
        </p:txBody>
      </p:sp>
      <p:pic>
        <p:nvPicPr>
          <p:cNvPr id="40962" name="Picture 2" descr="A metánmolekula konstitúció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29000"/>
            <a:ext cx="3657600" cy="3160891"/>
          </a:xfrm>
          <a:prstGeom prst="rect">
            <a:avLst/>
          </a:prstGeom>
          <a:noFill/>
        </p:spPr>
      </p:pic>
      <p:sp>
        <p:nvSpPr>
          <p:cNvPr id="40964" name="AutoShape 4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6" name="AutoShape 6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8" name="AutoShape 8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" name="Tlačidlo akcie: Domov 8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</a:t>
            </a:r>
            <a:r>
              <a:rPr lang="sk-SK" sz="2800" b="1" dirty="0" err="1" smtClean="0"/>
              <a:t>donorno-akceptorná</a:t>
            </a:r>
            <a:r>
              <a:rPr lang="sk-SK" sz="2800" b="1" dirty="0" smtClean="0"/>
              <a:t> väzba</a:t>
            </a:r>
          </a:p>
          <a:p>
            <a:pPr>
              <a:buNone/>
            </a:pPr>
            <a:r>
              <a:rPr lang="sk-SK" b="1" dirty="0" smtClean="0"/>
              <a:t>sú zložené z dvoch častí: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a.)</a:t>
            </a:r>
            <a:r>
              <a:rPr lang="sk-SK" b="1" dirty="0" smtClean="0"/>
              <a:t> </a:t>
            </a:r>
            <a:r>
              <a:rPr lang="sk-SK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u="sng" dirty="0" smtClean="0"/>
              <a:t> </a:t>
            </a:r>
            <a:r>
              <a:rPr lang="sk-SK" dirty="0" smtClean="0"/>
              <a:t>– príjemca - </a:t>
            </a:r>
            <a:r>
              <a:rPr lang="sk-SK" b="1" dirty="0" err="1" smtClean="0"/>
              <a:t>akceptor</a:t>
            </a:r>
            <a:r>
              <a:rPr lang="sk-SK" dirty="0" smtClean="0"/>
              <a:t>, má voľný </a:t>
            </a:r>
            <a:r>
              <a:rPr lang="sk-SK" dirty="0" err="1" smtClean="0"/>
              <a:t>orbitál</a:t>
            </a:r>
            <a:r>
              <a:rPr lang="sk-SK" dirty="0" smtClean="0"/>
              <a:t>  (najčastejšie atóm prechodného kovu)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b.) </a:t>
            </a:r>
            <a:r>
              <a:rPr lang="sk-SK" b="1" u="sng" dirty="0" err="1" smtClean="0">
                <a:solidFill>
                  <a:srgbClr val="00B050"/>
                </a:solidFill>
              </a:rPr>
              <a:t>ligand</a:t>
            </a:r>
            <a:r>
              <a:rPr lang="sk-SK" b="1" dirty="0" smtClean="0"/>
              <a:t> </a:t>
            </a:r>
            <a:r>
              <a:rPr lang="sk-SK" dirty="0" smtClean="0"/>
              <a:t>– darca – </a:t>
            </a:r>
            <a:r>
              <a:rPr lang="sk-SK" b="1" dirty="0" err="1" smtClean="0"/>
              <a:t>donor</a:t>
            </a:r>
            <a:r>
              <a:rPr lang="sk-SK" b="1" dirty="0" smtClean="0"/>
              <a:t>, </a:t>
            </a:r>
            <a:r>
              <a:rPr lang="sk-SK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Koordinačná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Princíp:</a:t>
            </a:r>
          </a:p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81400"/>
            <a:ext cx="2689101" cy="306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Koordinačné číslo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počet </a:t>
            </a:r>
            <a:r>
              <a:rPr lang="sk-SK" dirty="0" err="1" smtClean="0"/>
              <a:t>ligandov</a:t>
            </a:r>
            <a:r>
              <a:rPr lang="sk-SK" dirty="0" smtClean="0"/>
              <a:t> naviazaných na centrálny atóm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160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Iónová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Extrémny (krajný)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elektrostatické sily</a:t>
            </a:r>
          </a:p>
          <a:p>
            <a:r>
              <a:rPr lang="sk-SK" b="1" u="sng" dirty="0" smtClean="0"/>
              <a:t>nemá</a:t>
            </a:r>
            <a:r>
              <a:rPr lang="sk-SK" dirty="0" smtClean="0"/>
              <a:t> </a:t>
            </a:r>
            <a:r>
              <a:rPr lang="sk-SK" dirty="0"/>
              <a:t>smerový </a:t>
            </a:r>
            <a:r>
              <a:rPr lang="sk-SK" dirty="0" smtClean="0"/>
              <a:t>charakter</a:t>
            </a:r>
          </a:p>
          <a:p>
            <a:r>
              <a:rPr lang="sk-SK" dirty="0" err="1" smtClean="0"/>
              <a:t>KCl</a:t>
            </a:r>
            <a:r>
              <a:rPr lang="sk-SK" dirty="0" smtClean="0"/>
              <a:t>, 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NaF</a:t>
            </a:r>
            <a:r>
              <a:rPr lang="sk-SK" dirty="0" smtClean="0"/>
              <a:t>, </a:t>
            </a:r>
            <a:r>
              <a:rPr lang="sk-SK" dirty="0" err="1" smtClean="0"/>
              <a:t>KBr</a:t>
            </a:r>
            <a:r>
              <a:rPr lang="sk-SK" dirty="0" smtClean="0"/>
              <a:t>,</a:t>
            </a:r>
            <a:endParaRPr lang="sk-SK" dirty="0"/>
          </a:p>
          <a:p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85800" y="1752600"/>
            <a:ext cx="8077200" cy="320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3200" dirty="0" smtClean="0"/>
          </a:p>
          <a:p>
            <a:r>
              <a:rPr lang="sk-SK" sz="3200" b="1" dirty="0" smtClean="0">
                <a:solidFill>
                  <a:srgbClr val="00B050"/>
                </a:solidFill>
              </a:rPr>
              <a:t>Princíp: 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Rozdiel </a:t>
            </a:r>
            <a:r>
              <a:rPr lang="sk-SK" sz="3200" b="1" dirty="0" err="1" smtClean="0">
                <a:solidFill>
                  <a:srgbClr val="00B050"/>
                </a:solidFill>
              </a:rPr>
              <a:t>elektronegativít</a:t>
            </a:r>
            <a:r>
              <a:rPr lang="sk-SK" sz="3200" b="1" dirty="0" smtClean="0">
                <a:solidFill>
                  <a:srgbClr val="00B050"/>
                </a:solidFill>
              </a:rPr>
              <a:t> prvkov je &gt; 1,7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výrazný posun väzbového el. páru k prvku s vyššou X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vznikajú nabité častice: katióny  +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                                                 </a:t>
            </a:r>
            <a:r>
              <a:rPr lang="sk-SK" sz="3200" b="1" dirty="0" smtClean="0">
                <a:solidFill>
                  <a:srgbClr val="00B050"/>
                </a:solidFill>
              </a:rPr>
              <a:t>anióny  -</a:t>
            </a:r>
            <a:endParaRPr lang="sk-SK" sz="2800" b="1" dirty="0" smtClean="0">
              <a:solidFill>
                <a:srgbClr val="00B05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/>
          <a:lstStyle/>
          <a:p>
            <a:r>
              <a:rPr lang="sk-SK" dirty="0" smtClean="0"/>
              <a:t>Tvrdé, krehké, vysoké teploty topenia</a:t>
            </a:r>
          </a:p>
          <a:p>
            <a:r>
              <a:rPr lang="sk-SK" dirty="0" smtClean="0"/>
              <a:t>Rozpustné v polárnych rozpúšťadlách </a:t>
            </a:r>
          </a:p>
          <a:p>
            <a:r>
              <a:rPr lang="sk-SK" dirty="0" smtClean="0"/>
              <a:t>Tuhé nevodivé, taveniny vedú elektrický prúd – disociujú</a:t>
            </a:r>
          </a:p>
          <a:p>
            <a:r>
              <a:rPr lang="sk-SK" dirty="0" smtClean="0"/>
              <a:t>Mriežka – okolo 6 </a:t>
            </a:r>
            <a:r>
              <a:rPr lang="sk-SK" dirty="0" err="1" smtClean="0"/>
              <a:t>Cl</a:t>
            </a:r>
            <a:r>
              <a:rPr lang="sk-SK" dirty="0" smtClean="0"/>
              <a:t>- sa nachádza 6 Na+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4274" name="Picture 2" descr="Výsledok vyh&amp;lcaron;adávania obrázkov pre dopyt strukturan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14675"/>
            <a:ext cx="3219450" cy="3743325"/>
          </a:xfrm>
          <a:prstGeom prst="rect">
            <a:avLst/>
          </a:prstGeom>
          <a:noFill/>
        </p:spPr>
      </p:pic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3733800" y="4495800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Väzba v kovoch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Väzbu v kryštálovej štruktúre kovu si možno predstaviť ako pohyblivé elektróny = </a:t>
            </a:r>
            <a:r>
              <a:rPr lang="sk-SK" b="1" u="sng" dirty="0" smtClean="0">
                <a:solidFill>
                  <a:srgbClr val="FFFF00"/>
                </a:solidFill>
              </a:rPr>
              <a:t>elektrónový plyn</a:t>
            </a:r>
            <a:r>
              <a:rPr lang="sk-SK" dirty="0" smtClean="0">
                <a:solidFill>
                  <a:srgbClr val="FFFF00"/>
                </a:solidFill>
              </a:rPr>
              <a:t>, ktoré sa nachádzajú okolo kladne nabitých iónov.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Nemá smerový charakter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3010" name="Picture 2" descr="http://kekule.science.upjs.sk/chemia/ucebtext/KUCH4/images/kovova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143374"/>
            <a:ext cx="4162425" cy="2714626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najtesnejšie usporiadanie častíc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 kryštáli kovu je jeden atóm obklopený 8 alebo 12 ďalšími atómami kovu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fyzikálne vlastnosti kovov (lesk, tepelná a elektrická vodivosť – presun e- v mriežke, kujnosť, ťažnosť...)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81000" y="1600200"/>
            <a:ext cx="8229600" cy="3810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/>
              <a:t>Medzimolekulové</a:t>
            </a:r>
            <a:r>
              <a:rPr lang="sk-SK" sz="4400" b="1" dirty="0" smtClean="0"/>
              <a:t> sily</a:t>
            </a:r>
            <a:endParaRPr lang="sk-SK" sz="44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vodíkové mostíky, 10-30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stredne silné</a:t>
            </a:r>
            <a:endParaRPr lang="sk-SK" dirty="0"/>
          </a:p>
          <a:p>
            <a:r>
              <a:rPr lang="sk-SK" dirty="0" smtClean="0"/>
              <a:t>označuje sa bodkovaním: H – F ......H – F.....H – F</a:t>
            </a: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85800" y="3124200"/>
            <a:ext cx="7772400" cy="175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70C0"/>
                </a:solidFill>
              </a:rPr>
              <a:t>PRINCÍP: väzba medzi silne </a:t>
            </a:r>
            <a:r>
              <a:rPr lang="sk-SK" sz="2800" dirty="0" err="1" smtClean="0">
                <a:solidFill>
                  <a:srgbClr val="0070C0"/>
                </a:solidFill>
              </a:rPr>
              <a:t>elektronegatívnym</a:t>
            </a:r>
            <a:r>
              <a:rPr lang="sk-SK" sz="2800" dirty="0" smtClean="0">
                <a:solidFill>
                  <a:srgbClr val="0070C0"/>
                </a:solidFill>
              </a:rPr>
              <a:t> prvkom </a:t>
            </a:r>
            <a:r>
              <a:rPr lang="sk-SK" sz="2800" b="1" u="sng" dirty="0" smtClean="0">
                <a:solidFill>
                  <a:srgbClr val="0070C0"/>
                </a:solidFill>
              </a:rPr>
              <a:t>F,O,N</a:t>
            </a:r>
            <a:r>
              <a:rPr lang="sk-SK" sz="2800" dirty="0" smtClean="0">
                <a:solidFill>
                  <a:srgbClr val="0070C0"/>
                </a:solidFill>
              </a:rPr>
              <a:t> a </a:t>
            </a:r>
            <a:r>
              <a:rPr lang="sk-SK" sz="2800" b="1" u="sng" dirty="0" smtClean="0">
                <a:solidFill>
                  <a:srgbClr val="0070C0"/>
                </a:solidFill>
              </a:rPr>
              <a:t>vodíkom</a:t>
            </a: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dôsledkom je </a:t>
            </a:r>
            <a:r>
              <a:rPr lang="sk-SK" b="1" dirty="0" smtClean="0"/>
              <a:t>zvýšenie teploty </a:t>
            </a:r>
            <a:r>
              <a:rPr lang="sk-SK" dirty="0" smtClean="0"/>
              <a:t>topenia a varu</a:t>
            </a:r>
          </a:p>
          <a:p>
            <a:r>
              <a:rPr lang="sk-SK" dirty="0" smtClean="0"/>
              <a:t>voda je v bežných podmienkach kvapalná </a:t>
            </a:r>
          </a:p>
          <a:p>
            <a:endParaRPr lang="sk-SK" dirty="0" smtClean="0"/>
          </a:p>
          <a:p>
            <a:r>
              <a:rPr lang="sk-SK" dirty="0" smtClean="0"/>
              <a:t>sú v ľade, NH</a:t>
            </a:r>
            <a:r>
              <a:rPr lang="sk-SK" baseline="-25000" dirty="0" smtClean="0"/>
              <a:t>3</a:t>
            </a:r>
            <a:r>
              <a:rPr lang="sk-SK" dirty="0" smtClean="0"/>
              <a:t>, DNA – medzi dusíkatými bázami A-T (2), C-G (3), HF,  KK, stabilizujú sekundárnu štruktúru bielkovín, sú v </a:t>
            </a:r>
            <a:r>
              <a:rPr lang="sk-SK" dirty="0" err="1" smtClean="0"/>
              <a:t>amínoch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!!!     </a:t>
            </a:r>
            <a:r>
              <a:rPr lang="sk-SK" u="sng" dirty="0" smtClean="0"/>
              <a:t>nie sú vo vodnej pare, </a:t>
            </a:r>
            <a:r>
              <a:rPr lang="sk-SK" u="sng" dirty="0" err="1" smtClean="0"/>
              <a:t>HCl</a:t>
            </a:r>
            <a:r>
              <a:rPr lang="sk-SK" u="sng" dirty="0" smtClean="0"/>
              <a:t> </a:t>
            </a:r>
            <a:r>
              <a:rPr lang="sk-SK" dirty="0" smtClean="0"/>
              <a:t>!!!</a:t>
            </a:r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5298" name="AutoShape 2" descr="Výsledok vyh&amp;lcaron;adávania obrázkov pre dopyt dna structure"/>
          <p:cNvSpPr>
            <a:spLocks noChangeAspect="1" noChangeArrowheads="1"/>
          </p:cNvSpPr>
          <p:nvPr/>
        </p:nvSpPr>
        <p:spPr bwMode="auto">
          <a:xfrm>
            <a:off x="155575" y="-1195388"/>
            <a:ext cx="2162175" cy="2505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5300" name="AutoShape 4" descr="Výsledok vyh&amp;lcaron;adávania obrázkov pre dopyt dna structure"/>
          <p:cNvSpPr>
            <a:spLocks noChangeAspect="1" noChangeArrowheads="1"/>
          </p:cNvSpPr>
          <p:nvPr/>
        </p:nvSpPr>
        <p:spPr bwMode="auto">
          <a:xfrm>
            <a:off x="155575" y="-1195388"/>
            <a:ext cx="2162175" cy="2505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5302" name="Picture 6" descr="Výsledok vyh&amp;lcaron;adávania obrázkov pre dopyt dna structure"/>
          <p:cNvPicPr>
            <a:picLocks noChangeAspect="1" noChangeArrowheads="1"/>
          </p:cNvPicPr>
          <p:nvPr/>
        </p:nvPicPr>
        <p:blipFill>
          <a:blip r:embed="rId2" cstate="print"/>
          <a:srcRect t="3846"/>
          <a:stretch>
            <a:fillRect/>
          </a:stretch>
        </p:blipFill>
        <p:spPr bwMode="auto">
          <a:xfrm>
            <a:off x="0" y="3048000"/>
            <a:ext cx="4212550" cy="3810000"/>
          </a:xfrm>
          <a:prstGeom prst="rect">
            <a:avLst/>
          </a:prstGeom>
          <a:noFill/>
        </p:spPr>
      </p:pic>
      <p:pic>
        <p:nvPicPr>
          <p:cNvPr id="6146" name="Picture 2" descr="Výsledok vyh&amp;lcaron;adávania obrázkov pre dopyt komplementarita"/>
          <p:cNvPicPr>
            <a:picLocks noChangeAspect="1" noChangeArrowheads="1"/>
          </p:cNvPicPr>
          <p:nvPr/>
        </p:nvPicPr>
        <p:blipFill>
          <a:blip r:embed="rId3" cstate="print"/>
          <a:srcRect l="29155"/>
          <a:stretch>
            <a:fillRect/>
          </a:stretch>
        </p:blipFill>
        <p:spPr bwMode="auto">
          <a:xfrm>
            <a:off x="3200400" y="228599"/>
            <a:ext cx="5943600" cy="4606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Stredné postavenie medzi väzbami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Prítomnosť vodíkovej väzby je príčinou anomálnych vlastností zlúčenín, zvyšuje teplotu varu</a:t>
            </a:r>
            <a:endParaRPr lang="sk-SK" dirty="0"/>
          </a:p>
        </p:txBody>
      </p:sp>
      <p:sp>
        <p:nvSpPr>
          <p:cNvPr id="1026" name="AutoShape 2" descr="data:image/jpeg;base64,/9j/4AAQSkZJRgABAQAAAQABAAD/2wCEAAkGBhQSEBQUEBMWEhUVGRgZFBIXFhUSGxogGhQXHBscFxoYGyYeHBwjGhsXIjEiIzMvLCwwGB4xNTAqNig3LSkBCQoKDgwOGg8PGiwkHSQsLTA0NC0sNSw1KS8sKS41NTQuLjQsNSwsKiw1LDAvLSwsKSwsLCw0LCksLC8vKiksKf/AABEIAI0AqQMBIgACEQEDEQH/xAAcAAEAAwADAQEAAAAAAAAAAAAABQYHAgQIAwH/xAA4EAACAQIEBAUBBgYCAwEAAAABAgMAEQQSITEFBkFRBxMiYXGBFDJCkaHwIzNSkrHBF9EVFuEI/8QAGwEBAAIDAQEAAAAAAAAAAAAAAAQFAgMGAQf/xAAqEQACAgEDAwIFBQAAAAAAAAAAAQIDEQQFEiExURNBFCJhcaEGMoHR8f/aAAwDAQACEQMRAD8A3GlKUApSlAKUpQClKUApSlAKUpQCurxHikUC555FjXuxAv8AHf6V0uZ+ZI8FAZZNTsiA2LN0Hx3PSscY4jiU5kmJa50XUKovso6DT56mo11/D5V1ZdbbtT1Sdtj41r38/Rf2aFjPF/BobIJZdTqqhRp19bDevzB+MOCc2cSxXNrsgI+SUJsKqk/IBSO5HTe19vrVK4xw/wAtrbfn+/eozvuj3LyG1bdcsVt585PSHD+JxTpngkWVdsykMPjTrXZrzDy9zXNgJhJAxtf1xEnK47MP8HcV6J5Z5jix2GSeHZtCptdWG6tbqP1BB61MqtVi+pzm4bfLSS6PMfJK0pStxWClKUApSlAKUpQClKUApSlAKUpQClKUBi/izxgy49YfwwqBve5cBmv20sLex71L8jTxxqM1v9f57WqkeIoKcVxOYWuwI+Ci2Iro4LmIxjT/AD7Df9aqXLFrkz6DGhWaCuqD9l+TSeM8+gzywuVIuwiYC6NZFJXOBpKDnDIb39NuorLeN8TkdznWMd8sjN0tp6AK6UuLbIqZgVSUyKbktcszWPT7zHWunNiCdzWyyfNkTRaZ6aLy8HCZ60jwF40VxU2HP3ZUzi5tZkIGg63Vj/bWXyPVz8HMKx4rBJlORPMDN0BaGQAfP+r1nUsNEXcZqdcsnpClfN5bdCa6p4ugOVzlPvt+dTzkzvUoDSgFKUoBSlKAUpVUbxKwvoA8xne1ognqDHEGAIbkLmMwdd7egm4FiQLXSqdxvxFiTBtLh1aSVosS8cZT7pwwIkMvqFlR7A5Tc/hvvUQfFIpiIhM0MUI8oYjMkmYGTByThkfPYhiqqqBWY33uQABpFKrH/IWHEywssqMTCjZo7eW+IUtFHJrcOwHS4Fxcjpx/5GwpTMpY2j8xgckWUeeYLM0rqmbzQ62B/Ae4uBaaVD8q8b+1YOOfOj5812RWRbh2UqAzMTlIy3vZiLiwNqlHFAY944cvFJY8XGps4yTHsV0QkdLjS+3pG3XKjNXpLjpFiCAwIK5XGYEEWYEHoQR+xXn/AI/y28eIKQozg3KBQzaDe25Nu24qJbTl8kdDt+5cYKmft2Ilpq+DSVxNFUkgAXJ2A1rSo4LGdzkflehvCTApHglYKATcBgBc2IzEka6tcewUCs/5D8IZ8TIsuMRoIAblWBSR7dApF1B7n6VqOOdMI4iQBIwBkUdB1t+u/c71Kqjjqyh19yliEX9yeXjMTs6KblCysQDYFcpYX7jMt799L1SuLcfR5JYxvFlBNxY51vcVTzxt2mSa5GIkmePFxD7phBkC5k2IVBGQ51N7XN7V1JcJDHLI8ccalsuXKirkyrY5SB1+lbyrNU8P+OmVZInNzHYqepB+exq31mvhPhGMk0p2yhPqSD/r9a0qgFKVXubeY/s6qi/fkvb2A3PzQE88oG5ArkrA7VUeC4zMwubk66m9+h6fNWaOZbhSwDWzZLi9hYEgbkAkC/uKA7NVafw5wrPK6+ZHJLLFN5iuCUaJ86+WrKUC5y7FSCCXN+lrMj3qr85c6PgGUeR5wlRvJCsQzTCRFWK2XUsHuMt29D+nSgOOK8N4HgWISzJlXEI0imLM64o3mDZoygzHX0gW6WFcf+MMIZfMkzyg+XmjcxsjeXhGw4BGS+qMSdfvAEW2qFwXNUi4hQHYxhcayYiafLC5imQS+b/DzZYyWVG0sB+K9x2sVzFjZG4e6xrCZZ5wsZeULLGuFkZWkHlh1uQWCkXFlva9gBIYbwyw6SpJ5s7ZXgcozRkM2GDLAWIjD+hSo0IzZBmzEkt9J/DbClpHUyRu88eIDq4JjeJiy+WrqyBc7SMVIIJkb2tE4fxWEj4XJBmWY4RJvVrC+LBMYuRZ9Mp06HodK0EUBXeH4FMDFHh0Z3UGR87lMxMkru18qqv3mPTtVd5l5uMU7SQ5pEwqI2KjzeXlDEuGiP4nyAlkYWK2sQd7FzlA3lCRBcpfMAL6fHtWV8SeORpWuw85QkqqQA4FwL3BINjluLG2lAd/mbiOIkxkcsckfl5JsreS5sreWQHIlALEDQjLsdO3a5L4kf8AyMYH4syn+0n89P1quYnHFtBoBoPpV08L+AsZGxLiyqCEv1J3I9gKAvOO5ZwsxvNhoZDcm7RqTc7m9utcsBy5hoP5OHijN73WNQb972vUjSvMIy5yxjIqE5o5c+1R+lski/dbp8N7VN0r0xMT4ry/jIjaSJ2HQrdwff0/vWufB+RsViGF4zGp3dxl79NzW00oCP4HwVMLCsUfTdupPUmpClKAVlPiZMy45Sb5fLXL+Zvb61q1VTn/AJYOKiDxayR3sP6h1Hz2+tAZUvMjRSviE1TDlFmRr3IGpaK2qlRJqCbN20Bq4QtM2OWX7XKFWJ1uI8JYXmiPl28q+UgE3OvpHq11oUvDwsjZ0IYkZ0OYXK2tmW9jbTftUtFxsqNT8m9qA1vhfEc81h2JP7/e9d3ijYcZWxJiHlkOjSlBkOoDAtsdSL1j/wD76kOHkMZb7S/pjI2QdW/In6gdjVMV5J3vI7Ox0zMWcnfqai3aj03hLLLzbtolq485S4x+3c3gcO4RO72GDlaQHOA0T3BZWa4v1YKx9wDUk3KeEaNUMCMgYuoNzZmUKWBve5XSsQwvKzutwD+n/fz9Kk+FcwYzhzizF4xoYnLFbe39PyP12rUtW1++PQsLf09CSa09qcvD6fk15uUsIXjkOGizx5PLbIBl8v8Al2t/T07VIz4hY1zOyotwMzEKLkgAXPckD61HcF5mhxWH8+IkgAl0sWZSBcgqtyT2tv0qr4SCHmGBJMTh54YIpi0SM+VZ1W4BdB0/+gNvU5NNZRy1lcq5OE1holeC4jiMvEMQcTGkGDQeXDHo7yG9/NDA6KQdj7C1wTTi/h3hpyWAMTHcpt/adKs6IAABoBoBXKvTAp3DvDDDRm7l5bHQGyjpuBvVuiiCqFUBQNgBYCudKAUpSgFKUoBSlKAUpSgFKUoDoY/gUE/86JH9yNfzGtZ74u4TCYThwWOFFklkAjsDcW1Y3vsB0OlztWo1i/8A+hJ2z4RL+m0rW97oL/kTWE3iJJ0sFO1J9jLIpL6mpzgsozC/71/f51W43r7PiLAAGxYix7Ea37EabdarZRyztqrlGvB6G5RxEZUXt3sfcafNfHnXhkTISLX6fQfqf38ZBwTj5KhWeRDGSP4ckkQO2voYdLb7a1Py8z/w8md331d3mb4zPcgb/FbZTjx4sr6tJb8QroPodnkHjpwnEFUkiOU5HHTW+Q/Rra+7VuYHavL5xpEqupsQwIPaxFj86V6gQ6CstG3hxNH6krj6sLV3a6/x/p+0pSpxy4pSlAKUpQClKUApSlAKUpQClKUArMvHjgxkwUc62/gP6tNcr2XfsGt+dabXXx+HjkjeOYKyOCrK1iCCNd6xksrBtps9Oal4PH4rne++tXLnDw0mwsz+QGlg0KSkW0PQt90kd9O9hVMdCpsQQRuDpUOUWu50lV8LF8rydmGS22l6+4xB71HBq7OCw0krrHEjSOxsqqCSb+1anDJYw1XBFk5J4Y2Kx8ES/wBYZiRcBU9TX+gtr1I716aFUnw08Phw6IvKQ2IlAzkWIQb5FPX3PUj2q7VMpr4I5jctZ8TbldkKUpW8rBSlKAUpSgFKUoBSlKAUpSgFKUoCH5n46MLEGGrucqD37moDhPEM5DSNcm253O9vmo/xYZg+HOuWzfF7j9bVRpuJNJIkcRCyqjSZnGZCCQpRl3OY9QQVtcUBubOgCrIVHmHIAbeokE5RfckAm3tVN454Q4PFSFrvFddFQ7G+4zX0tcZdtdLVBpxSTHJgp0nmiGdJGiX7PaO0UqllzxklrkDUnQnTteOG8RJeNMxc7FjYFvc5QBf4A+K8ayuplGTi8x7lTw3gFg1a7zTuLfduifW4WrtwDlDC4IWw0KobAF7ZnPyx1NTNK8UUuxsnfZNYkxSlKyNIpSlAKUpQClKUApSlAKUpQClKUApSlAQXOHL32vDlBo6+pD79j8/9ViuP4W0clpUKOtxuyGx3FwQbGvQ9dXHcLimFpY1ce4B/XegMPwXEigVVAAAACi4tbYadNBWl8kcJlF5pgUuLIp3t3I6VO4HlzDQm8UKKe9r/AJX2qSoBSlKAUpSgFKUoBSlKAUpSgFKUoBSlKAUpSgP/2Q=="/>
          <p:cNvSpPr>
            <a:spLocks noChangeAspect="1" noChangeArrowheads="1"/>
          </p:cNvSpPr>
          <p:nvPr/>
        </p:nvSpPr>
        <p:spPr bwMode="auto">
          <a:xfrm>
            <a:off x="155575" y="-639763"/>
            <a:ext cx="16097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Zdroj: http://www.infovek.sk/predmety/biologia/diplomky/biologia_bunky/Obrazky%20diplomovky/molekula_vod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3657600" cy="3053753"/>
          </a:xfrm>
          <a:prstGeom prst="rect">
            <a:avLst/>
          </a:prstGeom>
          <a:noFill/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5473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85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sk-SK" b="1" dirty="0" err="1" smtClean="0"/>
              <a:t>Medzimolekulové</a:t>
            </a:r>
            <a:r>
              <a:rPr lang="sk-SK" b="1" dirty="0" smtClean="0"/>
              <a:t> sily</a:t>
            </a:r>
            <a:br>
              <a:rPr lang="sk-SK" b="1" dirty="0" smtClean="0"/>
            </a:br>
            <a:r>
              <a:rPr lang="sk-SK" sz="4000" dirty="0" smtClean="0"/>
              <a:t>- sú dôvodom vyššieho varu vody </a:t>
            </a:r>
            <a:br>
              <a:rPr lang="sk-SK" sz="4000" dirty="0" smtClean="0"/>
            </a:br>
            <a:r>
              <a:rPr lang="sk-SK" sz="4000" dirty="0" smtClean="0"/>
              <a:t>- nižšej sily HF oproti </a:t>
            </a:r>
            <a:r>
              <a:rPr lang="sk-SK" sz="4000" dirty="0" err="1" smtClean="0"/>
              <a:t>HCl</a:t>
            </a:r>
            <a:r>
              <a:rPr lang="sk-SK" sz="4000" dirty="0" smtClean="0"/>
              <a:t>, </a:t>
            </a:r>
            <a:r>
              <a:rPr lang="sk-SK" sz="4000" dirty="0" err="1" smtClean="0"/>
              <a:t>HBr</a:t>
            </a:r>
            <a:r>
              <a:rPr lang="sk-SK" sz="4000" dirty="0" smtClean="0"/>
              <a:t>, HI</a:t>
            </a:r>
            <a:br>
              <a:rPr lang="sk-SK" sz="4000" dirty="0" smtClean="0"/>
            </a:br>
            <a:r>
              <a:rPr lang="sk-SK" sz="4000" dirty="0" smtClean="0"/>
              <a:t>vyššie teploty varu alkoholov ako éterov rovnakého zloženia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9394" name="Picture 2" descr="Výsledok vyh&amp;lcaron;adávania obrázkov pre dopyt van der Waalsove sily"/>
          <p:cNvPicPr>
            <a:picLocks noChangeAspect="1" noChangeArrowheads="1"/>
          </p:cNvPicPr>
          <p:nvPr/>
        </p:nvPicPr>
        <p:blipFill rotWithShape="1">
          <a:blip r:embed="rId2" cstate="print"/>
          <a:srcRect t="34835"/>
          <a:stretch/>
        </p:blipFill>
        <p:spPr bwMode="auto">
          <a:xfrm>
            <a:off x="563880" y="2590800"/>
            <a:ext cx="8229600" cy="4022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najslabšie sily</a:t>
            </a:r>
          </a:p>
          <a:p>
            <a:r>
              <a:rPr lang="sk-SK" dirty="0" smtClean="0"/>
              <a:t>vzájomné pôsobenie medzi čiastkovými nábojmi na atómoch v molekulách</a:t>
            </a:r>
          </a:p>
          <a:p>
            <a:r>
              <a:rPr lang="sk-SK" dirty="0" smtClean="0"/>
              <a:t>tvoria sa dočasné </a:t>
            </a:r>
            <a:r>
              <a:rPr lang="sk-SK" dirty="0" smtClean="0"/>
              <a:t>alebo indukované dipóly</a:t>
            </a:r>
            <a:endParaRPr lang="sk-SK" dirty="0" smtClean="0"/>
          </a:p>
          <a:p>
            <a:r>
              <a:rPr lang="sk-SK" dirty="0" smtClean="0"/>
              <a:t>látky sú prchavé, niekedy sublimujú </a:t>
            </a:r>
          </a:p>
          <a:p>
            <a:r>
              <a:rPr lang="sk-SK" dirty="0" smtClean="0"/>
              <a:t>napríklad </a:t>
            </a:r>
            <a:r>
              <a:rPr lang="sk-SK" dirty="0" err="1" smtClean="0"/>
              <a:t>naftalén</a:t>
            </a:r>
            <a:r>
              <a:rPr lang="sk-SK" dirty="0" smtClean="0"/>
              <a:t>, </a:t>
            </a:r>
            <a:r>
              <a:rPr lang="sk-SK" dirty="0" smtClean="0"/>
              <a:t>jód I</a:t>
            </a:r>
            <a:r>
              <a:rPr lang="sk-SK" baseline="-25000" dirty="0" smtClean="0"/>
              <a:t>2</a:t>
            </a:r>
            <a:r>
              <a:rPr lang="sk-SK" dirty="0" smtClean="0"/>
              <a:t>, </a:t>
            </a:r>
            <a:r>
              <a:rPr lang="sk-SK" dirty="0" smtClean="0"/>
              <a:t>bróm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8370" name="Picture 2" descr="Výsledok vyh&amp;lcaron;adávania obrázkov pre dopyt van der Waalsove si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953" y="1143000"/>
            <a:ext cx="9259953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si.openprof.com/ge/images/87/OrientacSile1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"/>
          <a:stretch/>
        </p:blipFill>
        <p:spPr bwMode="auto">
          <a:xfrm>
            <a:off x="0" y="2209800"/>
            <a:ext cx="9144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0" y="274320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priťahovanie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1828800" y="361569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odpudzovanie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477000" y="262890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priťahovanie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8705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Zdroj: http://www.geo.arizona.edu/xtal/nats101/9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7880"/>
            <a:ext cx="8174710" cy="4267200"/>
          </a:xfrm>
          <a:prstGeom prst="rect">
            <a:avLst/>
          </a:prstGeom>
          <a:noFill/>
        </p:spPr>
      </p:pic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id_cat=53&amp;clanok=9699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kekule.science.upjs.sk/chemia/ucebtext/KUCH4/sigma%20a%20pi.htm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kekule.science.upjs.sk/chemia/ucebtext/KUCH4/vodikova%20vazba.htm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kekule.science.upjs.sk/chemia/ucebtext/KUCH4/definicia.htm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kekule.science.upjs.sk/chemia/ucebtext/KUCH4/ionova%20vazba.htm</a:t>
            </a:r>
            <a:endParaRPr lang="sk-SK" dirty="0" smtClean="0"/>
          </a:p>
          <a:p>
            <a:endParaRPr lang="sk-SK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2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991</Words>
  <Application>Microsoft Office PowerPoint</Application>
  <PresentationFormat>Prezentácia na obrazovke (4:3)</PresentationFormat>
  <Paragraphs>230</Paragraphs>
  <Slides>47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48" baseType="lpstr">
      <vt:lpstr>Motív Office</vt:lpstr>
      <vt:lpstr>Typy chemických väzieb</vt:lpstr>
      <vt:lpstr>Prezentácia programu PowerPoint</vt:lpstr>
      <vt:lpstr>   Medzi látky patria: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Obsah</vt:lpstr>
      <vt:lpstr>Typy chemických väzieb</vt:lpstr>
      <vt:lpstr>1. KOVALENTNÁ VÄZBA </vt:lpstr>
      <vt:lpstr>Vznik chemickej väzby:</vt:lpstr>
      <vt:lpstr>Prezentácia programu PowerPoint</vt:lpstr>
      <vt:lpstr> KOVALENTNÁ VÄZBA</vt:lpstr>
      <vt:lpstr>Elektronegativita - X</vt:lpstr>
      <vt:lpstr>0                   0,4                1,7</vt:lpstr>
      <vt:lpstr>Prezentácia programu PowerPoint</vt:lpstr>
      <vt:lpstr> KOVALENTNÁ VÄZBA</vt:lpstr>
      <vt:lpstr>Prezentácia programu PowerPoint</vt:lpstr>
      <vt:lpstr>Väzbovosť 2. periódy – OKTETOVÉ PRAVIDLO</vt:lpstr>
      <vt:lpstr>Prezentácia programu PowerPoint</vt:lpstr>
      <vt:lpstr>Jednoduchá=sigma väzba – vzniká prekrytím orbitálov na spojnici jadier, je možná voľná rotácia</vt:lpstr>
      <vt:lpstr>Násobná = π-väzba – vzniká prekrytím orbitálov kolmo na spojnicu jadier, nie je možná voľná rotácia</vt:lpstr>
      <vt:lpstr>Prečo zlúčeniny tvoria chemické väzby?</vt:lpstr>
      <vt:lpstr>Prezentácia programu PowerPoint</vt:lpstr>
      <vt:lpstr>Koordinačné zlúčeniny =komplexy</vt:lpstr>
      <vt:lpstr>Koordinačná väzba</vt:lpstr>
      <vt:lpstr>Koordinačné číslo</vt:lpstr>
      <vt:lpstr>Iónová väzba</vt:lpstr>
      <vt:lpstr>Prezentácia programu PowerPoint</vt:lpstr>
      <vt:lpstr>Prezentácia programu PowerPoint</vt:lpstr>
      <vt:lpstr>Väzba v kovoch</vt:lpstr>
      <vt:lpstr>Prezentácia programu PowerPoint</vt:lpstr>
      <vt:lpstr>Prezentácia programu PowerPoint</vt:lpstr>
      <vt:lpstr> Vodíkové väzby</vt:lpstr>
      <vt:lpstr> Vodíkové väzby</vt:lpstr>
      <vt:lpstr>Prezentácia programu PowerPoint</vt:lpstr>
      <vt:lpstr>Stredné postavenie medzi väzbami</vt:lpstr>
      <vt:lpstr>Medzimolekulové sily - sú dôvodom vyššieho varu vody  - nižšej sily HF oproti HCl, HBr, HI vyššie teploty varu alkoholov ako éterov rovnakého zloženia</vt:lpstr>
      <vt:lpstr>Van der Waalsove sily</vt:lpstr>
      <vt:lpstr>Prezentácia programu PowerPoint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Guest</cp:lastModifiedBy>
  <cp:revision>74</cp:revision>
  <dcterms:modified xsi:type="dcterms:W3CDTF">2019-11-07T07:32:58Z</dcterms:modified>
</cp:coreProperties>
</file>