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7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93346-869B-4F76-BAEB-85C3E07E8A55}" type="datetimeFigureOut">
              <a:rPr lang="sk-SK" smtClean="0"/>
              <a:t>25.03.2020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E0DB8A-827F-4021-85B4-B4CFFB10FF4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62871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1./ </a:t>
            </a:r>
            <a:r>
              <a:rPr lang="sk-SK" dirty="0" err="1" smtClean="0"/>
              <a:t>Kleistenes</a:t>
            </a:r>
            <a:r>
              <a:rPr lang="sk-SK" dirty="0" smtClean="0"/>
              <a:t> </a:t>
            </a:r>
            <a:r>
              <a:rPr lang="sk-SK" dirty="0" smtClean="0">
                <a:sym typeface="Wingdings" pitchFamily="2" charset="2"/>
              </a:rPr>
              <a:t> 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E0DB8A-827F-4021-85B4-B4CFFB10FF46}" type="slidenum">
              <a:rPr lang="sk-SK" smtClean="0"/>
              <a:t>4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aoblený obdĺžnik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Zaoblený obdĺžnik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Nadpis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20" name="Podnadpis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Upravte štýl predlohy podnadpisov</a:t>
            </a:r>
            <a:endParaRPr kumimoji="0" lang="en-US"/>
          </a:p>
        </p:txBody>
      </p:sp>
      <p:sp>
        <p:nvSpPr>
          <p:cNvPr id="19" name="Zástupný symbol dátumu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4D1417-A9A7-4025-8652-720F66B2F2BA}" type="datetimeFigureOut">
              <a:rPr lang="sk-SK" smtClean="0"/>
              <a:t>25.03.2020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B9D93C-EE28-4473-9624-FEA7F8046C1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4D1417-A9A7-4025-8652-720F66B2F2BA}" type="datetimeFigureOut">
              <a:rPr lang="sk-SK" smtClean="0"/>
              <a:t>25.03.2020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B9D93C-EE28-4473-9624-FEA7F8046C1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4D1417-A9A7-4025-8652-720F66B2F2BA}" type="datetimeFigureOut">
              <a:rPr lang="sk-SK" smtClean="0"/>
              <a:t>25.03.2020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B9D93C-EE28-4473-9624-FEA7F8046C1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4D1417-A9A7-4025-8652-720F66B2F2BA}" type="datetimeFigureOut">
              <a:rPr lang="sk-SK" smtClean="0"/>
              <a:t>25.03.2020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B9D93C-EE28-4473-9624-FEA7F8046C1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aoblený obdĺžnik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Zaoblený obdĺžnik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4D1417-A9A7-4025-8652-720F66B2F2BA}" type="datetimeFigureOut">
              <a:rPr lang="sk-SK" smtClean="0"/>
              <a:t>25.03.2020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B9D93C-EE28-4473-9624-FEA7F8046C1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4D1417-A9A7-4025-8652-720F66B2F2BA}" type="datetimeFigureOut">
              <a:rPr lang="sk-SK" smtClean="0"/>
              <a:t>25.03.2020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B9D93C-EE28-4473-9624-FEA7F8046C1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4D1417-A9A7-4025-8652-720F66B2F2BA}" type="datetimeFigureOut">
              <a:rPr lang="sk-SK" smtClean="0"/>
              <a:t>25.03.2020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B9D93C-EE28-4473-9624-FEA7F8046C1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4D1417-A9A7-4025-8652-720F66B2F2BA}" type="datetimeFigureOut">
              <a:rPr lang="sk-SK" smtClean="0"/>
              <a:t>25.03.2020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B9D93C-EE28-4473-9624-FEA7F8046C1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aoblený obdĺžnik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4D1417-A9A7-4025-8652-720F66B2F2BA}" type="datetimeFigureOut">
              <a:rPr lang="sk-SK" smtClean="0"/>
              <a:t>25.03.2020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B9D93C-EE28-4473-9624-FEA7F8046C1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4D1417-A9A7-4025-8652-720F66B2F2BA}" type="datetimeFigureOut">
              <a:rPr lang="sk-SK" smtClean="0"/>
              <a:t>25.03.2020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B9D93C-EE28-4473-9624-FEA7F8046C1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aoblený obdĺžnik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s jedným zaobleným rohom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4D1417-A9A7-4025-8652-720F66B2F2BA}" type="datetimeFigureOut">
              <a:rPr lang="sk-SK" smtClean="0"/>
              <a:t>25.03.2020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B9D93C-EE28-4473-9624-FEA7F8046C1C}" type="slidenum">
              <a:rPr lang="sk-SK" smtClean="0"/>
              <a:t>‹#›</a:t>
            </a:fld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aoblený obdĺžnik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Zaoblený obdĺžnik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Zástupný symbol nadpisu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444D1417-A9A7-4025-8652-720F66B2F2BA}" type="datetimeFigureOut">
              <a:rPr lang="sk-SK" smtClean="0"/>
              <a:t>25.03.2020</a:t>
            </a:fld>
            <a:endParaRPr lang="sk-SK"/>
          </a:p>
        </p:txBody>
      </p:sp>
      <p:sp>
        <p:nvSpPr>
          <p:cNvPr id="18" name="Zástupný symbol päty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CB9D93C-EE28-4473-9624-FEA7F8046C1C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burcak.gymgl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Demokracia a jej princípy, predpoklad občianskej spoločnosti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7504" y="-4491880"/>
            <a:ext cx="8183880" cy="5630376"/>
          </a:xfrm>
        </p:spPr>
        <p:txBody>
          <a:bodyPr/>
          <a:lstStyle/>
          <a:p>
            <a:pPr algn="ctr"/>
            <a:r>
              <a:rPr lang="sk-SK" dirty="0" smtClean="0"/>
              <a:t>Štát a demokracia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1124744"/>
            <a:ext cx="8219256" cy="4752528"/>
          </a:xfrm>
        </p:spPr>
        <p:txBody>
          <a:bodyPr>
            <a:normAutofit/>
          </a:bodyPr>
          <a:lstStyle/>
          <a:p>
            <a:r>
              <a:rPr lang="sk-SK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Demokratický štát 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–</a:t>
            </a:r>
          </a:p>
          <a:p>
            <a:r>
              <a:rPr lang="sk-SK" sz="1800" dirty="0" smtClean="0">
                <a:latin typeface="Arial" pitchFamily="34" charset="0"/>
                <a:cs typeface="Arial" pitchFamily="34" charset="0"/>
              </a:rPr>
              <a:t> štát kde sú slobodné voľby ( u nás  každé 4 roky)</a:t>
            </a:r>
          </a:p>
          <a:p>
            <a:r>
              <a:rPr lang="sk-SK" sz="1800" dirty="0" smtClean="0">
                <a:latin typeface="Arial" pitchFamily="34" charset="0"/>
                <a:cs typeface="Arial" pitchFamily="34" charset="0"/>
              </a:rPr>
              <a:t>Kde je pluralizmus (viacero strán súťažia vo voľbách kto bude mať moc)</a:t>
            </a:r>
          </a:p>
          <a:p>
            <a:pPr>
              <a:buFont typeface="Arial" pitchFamily="34" charset="0"/>
              <a:buChar char="•"/>
            </a:pPr>
            <a:r>
              <a:rPr lang="sk-SK" sz="1800" dirty="0" smtClean="0">
                <a:latin typeface="Arial" pitchFamily="34" charset="0"/>
                <a:cs typeface="Arial" pitchFamily="34" charset="0"/>
              </a:rPr>
              <a:t>     Víťazi volieb vytvoria  koalíciu -  vládu a tí čo prehrali  voľby vytvoria      </a:t>
            </a:r>
            <a:br>
              <a:rPr lang="sk-SK" sz="1800" dirty="0" smtClean="0">
                <a:latin typeface="Arial" pitchFamily="34" charset="0"/>
                <a:cs typeface="Arial" pitchFamily="34" charset="0"/>
              </a:rPr>
            </a:br>
            <a:r>
              <a:rPr lang="sk-SK" sz="1800" dirty="0" smtClean="0">
                <a:latin typeface="Arial" pitchFamily="34" charset="0"/>
                <a:cs typeface="Arial" pitchFamily="34" charset="0"/>
              </a:rPr>
              <a:t>     opozíciu</a:t>
            </a:r>
          </a:p>
          <a:p>
            <a:pPr>
              <a:buFont typeface="Arial" pitchFamily="34" charset="0"/>
              <a:buChar char="•"/>
            </a:pPr>
            <a:r>
              <a:rPr lang="sk-SK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sk-SK" sz="1800" dirty="0" smtClean="0">
                <a:latin typeface="Arial" pitchFamily="34" charset="0"/>
                <a:cs typeface="Arial" pitchFamily="34" charset="0"/>
              </a:rPr>
              <a:t>Kde sa dodržujú ľudské práva</a:t>
            </a:r>
          </a:p>
          <a:p>
            <a:pPr>
              <a:buFont typeface="Arial" pitchFamily="34" charset="0"/>
              <a:buChar char="•"/>
            </a:pPr>
            <a:r>
              <a:rPr lang="sk-SK" sz="1800" dirty="0" smtClean="0">
                <a:latin typeface="Arial" pitchFamily="34" charset="0"/>
                <a:cs typeface="Arial" pitchFamily="34" charset="0"/>
              </a:rPr>
              <a:t>Kde vládna moc je  kontrolovaná (opozíciou, médiami, súdmi, nezávislými organizáciami)</a:t>
            </a:r>
          </a:p>
          <a:p>
            <a:pPr>
              <a:buFont typeface="Arial" pitchFamily="34" charset="0"/>
              <a:buChar char="•"/>
            </a:pPr>
            <a:r>
              <a:rPr lang="sk-SK" sz="1800" dirty="0" smtClean="0">
                <a:latin typeface="Arial" pitchFamily="34" charset="0"/>
                <a:cs typeface="Arial" pitchFamily="34" charset="0"/>
              </a:rPr>
              <a:t>Kde  sa  všetci riadia  zákonmi a najvyšším zákonom ústavou (právny štát)</a:t>
            </a:r>
          </a:p>
          <a:p>
            <a:pPr>
              <a:buFont typeface="Arial" pitchFamily="34" charset="0"/>
              <a:buChar char="•"/>
            </a:pPr>
            <a:r>
              <a:rPr lang="sk-SK" sz="1800" dirty="0" smtClean="0">
                <a:latin typeface="Arial" pitchFamily="34" charset="0"/>
                <a:cs typeface="Arial" pitchFamily="34" charset="0"/>
              </a:rPr>
              <a:t>Kde  sú slobodné a nezávislé média (  televízia, noviny, rozhlas)</a:t>
            </a:r>
          </a:p>
          <a:p>
            <a:pPr marL="0" indent="0">
              <a:buNone/>
            </a:pPr>
            <a:endParaRPr lang="sk-SK" sz="1800" dirty="0" smtClean="0">
              <a:latin typeface="Arial" pitchFamily="34" charset="0"/>
              <a:cs typeface="Arial" pitchFamily="34" charset="0"/>
            </a:endParaRPr>
          </a:p>
          <a:p>
            <a:r>
              <a:rPr lang="sk-SK" sz="1800" dirty="0" smtClean="0">
                <a:latin typeface="Arial" pitchFamily="34" charset="0"/>
                <a:cs typeface="Arial" pitchFamily="34" charset="0"/>
              </a:rPr>
              <a:t>Na základne práva združovať sa vzniká občianska spoločnosť</a:t>
            </a:r>
          </a:p>
          <a:p>
            <a:r>
              <a:rPr lang="sk-SK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Občania sa podieľajú na riadení štátu</a:t>
            </a:r>
            <a:r>
              <a:rPr lang="sk-SK" sz="1800" dirty="0" smtClean="0">
                <a:latin typeface="Arial" pitchFamily="34" charset="0"/>
                <a:cs typeface="Arial" pitchFamily="34" charset="0"/>
              </a:rPr>
              <a:t>...</a:t>
            </a:r>
            <a:endParaRPr lang="sk-SK" sz="1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19256" cy="576064"/>
          </a:xfrm>
        </p:spPr>
        <p:txBody>
          <a:bodyPr>
            <a:normAutofit fontScale="90000"/>
          </a:bodyPr>
          <a:lstStyle/>
          <a:p>
            <a:pPr algn="ctr"/>
            <a:r>
              <a:rPr lang="sk-SK" dirty="0" smtClean="0"/>
              <a:t>Občan a štát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83568" y="1052735"/>
            <a:ext cx="8003232" cy="3820441"/>
          </a:xfrm>
        </p:spPr>
        <p:txBody>
          <a:bodyPr>
            <a:normAutofit fontScale="85000" lnSpcReduction="20000"/>
          </a:bodyPr>
          <a:lstStyle/>
          <a:p>
            <a:r>
              <a:rPr lang="sk-SK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Primárna úloha občanov </a:t>
            </a:r>
            <a:r>
              <a:rPr lang="sk-SK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kontrola štátnej moci ako dodržiava ich ľudské a občianske práva. Ak štát  porušuje ich práva, majú občania právo obrátiť  na súdy, alebo ak vládne  všeobecná nespokojnosť majú právo štrajkovať, demonštrovať</a:t>
            </a:r>
          </a:p>
          <a:p>
            <a:r>
              <a:rPr lang="sk-SK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Občania sa na štátnej moci podieľajú:</a:t>
            </a:r>
          </a:p>
          <a:p>
            <a:pPr>
              <a:buNone/>
            </a:pPr>
            <a:r>
              <a:rPr lang="sk-SK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A./ </a:t>
            </a:r>
            <a:r>
              <a:rPr lang="sk-SK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Priamo</a:t>
            </a:r>
            <a:r>
              <a:rPr lang="sk-SK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=&gt; priama demokracia  referendum a voľba prezidenta</a:t>
            </a:r>
          </a:p>
          <a:p>
            <a:pPr>
              <a:buNone/>
            </a:pPr>
            <a:r>
              <a:rPr lang="sk-SK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B./ </a:t>
            </a:r>
            <a:r>
              <a:rPr lang="sk-SK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Nepriamo </a:t>
            </a:r>
            <a:r>
              <a:rPr lang="sk-SK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=&gt; nepriama demokracia -  voľby do parlamentu ( poslanci v parlamente nás  zastupujú a rozhodujú za  nás  - voličov)</a:t>
            </a:r>
          </a:p>
          <a:p>
            <a:endParaRPr lang="sk-SK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Obrázok 3" descr="multikult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64288" y="4873177"/>
            <a:ext cx="1403648" cy="134048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12899" y="476672"/>
            <a:ext cx="8073900" cy="936104"/>
          </a:xfrm>
        </p:spPr>
        <p:txBody>
          <a:bodyPr>
            <a:normAutofit fontScale="90000"/>
          </a:bodyPr>
          <a:lstStyle/>
          <a:p>
            <a:pPr algn="ctr"/>
            <a:r>
              <a:rPr lang="sk-SK" dirty="0" smtClean="0"/>
              <a:t>Priama demokracia – historický pohľad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12899" y="1628800"/>
            <a:ext cx="8073901" cy="3089504"/>
          </a:xfrm>
        </p:spPr>
        <p:txBody>
          <a:bodyPr>
            <a:normAutofit/>
          </a:bodyPr>
          <a:lstStyle/>
          <a:p>
            <a:r>
              <a:rPr lang="sk-SK" sz="2800" dirty="0" smtClean="0">
                <a:latin typeface="Arial" pitchFamily="34" charset="0"/>
                <a:cs typeface="Arial" pitchFamily="34" charset="0"/>
              </a:rPr>
              <a:t>Staroveké Grécko </a:t>
            </a:r>
            <a:r>
              <a:rPr lang="sk-SK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sk-SK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plnoprávni občania (muži)</a:t>
            </a:r>
            <a:r>
              <a:rPr lang="sk-SK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sa stretávali na </a:t>
            </a:r>
            <a:r>
              <a:rPr lang="sk-SK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ľudových zhromaždeniach </a:t>
            </a:r>
            <a:r>
              <a:rPr lang="sk-SK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=&gt; riadenie mestského štátu (</a:t>
            </a:r>
            <a:r>
              <a:rPr lang="sk-SK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Polis</a:t>
            </a:r>
            <a:r>
              <a:rPr lang="sk-SK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)</a:t>
            </a:r>
            <a:endParaRPr lang="sk-SK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Obrázok 3" descr="priama demokracia  greck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56591" y="4239394"/>
            <a:ext cx="2643614" cy="1781894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612899" y="3501008"/>
            <a:ext cx="5426241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dirty="0" smtClean="0"/>
              <a:t>Spomeniete si, kto bol zakladateľom priamej</a:t>
            </a:r>
          </a:p>
          <a:p>
            <a:pPr algn="ctr"/>
            <a:r>
              <a:rPr lang="sk-SK" dirty="0"/>
              <a:t>d</a:t>
            </a:r>
            <a:r>
              <a:rPr lang="sk-SK" dirty="0" smtClean="0"/>
              <a:t>emokracie v starovekom Grécku ?</a:t>
            </a:r>
            <a:endParaRPr lang="sk-SK" dirty="0"/>
          </a:p>
        </p:txBody>
      </p:sp>
      <p:pic>
        <p:nvPicPr>
          <p:cNvPr id="6" name="Obrázok 5" descr="otaznik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3528" y="3573016"/>
            <a:ext cx="578742" cy="66637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404664"/>
            <a:ext cx="8183880" cy="936104"/>
          </a:xfrm>
        </p:spPr>
        <p:txBody>
          <a:bodyPr>
            <a:normAutofit fontScale="90000"/>
          </a:bodyPr>
          <a:lstStyle/>
          <a:p>
            <a:pPr algn="ctr"/>
            <a:r>
              <a:rPr lang="sk-SK" dirty="0" smtClean="0"/>
              <a:t>Priama demokracia v súčasnosti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23528" y="1412775"/>
            <a:ext cx="8363272" cy="4198901"/>
          </a:xfrm>
        </p:spPr>
        <p:txBody>
          <a:bodyPr>
            <a:normAutofit lnSpcReduction="10000"/>
          </a:bodyPr>
          <a:lstStyle/>
          <a:p>
            <a:r>
              <a:rPr lang="sk-SK" sz="2800" dirty="0" smtClean="0">
                <a:latin typeface="Arial" pitchFamily="34" charset="0"/>
                <a:cs typeface="Arial" pitchFamily="34" charset="0"/>
              </a:rPr>
              <a:t>Jednou z hlavných a zachovaných foriem priamej demokracie je </a:t>
            </a:r>
            <a:r>
              <a:rPr lang="sk-SK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referendum</a:t>
            </a:r>
          </a:p>
          <a:p>
            <a:r>
              <a:rPr lang="sk-SK" sz="2800" dirty="0" smtClean="0">
                <a:latin typeface="Arial" pitchFamily="34" charset="0"/>
                <a:cs typeface="Arial" pitchFamily="34" charset="0"/>
              </a:rPr>
              <a:t>Referendum = </a:t>
            </a:r>
            <a:r>
              <a:rPr lang="sk-SK" sz="2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slobodné hlasovanie občanov o závažných politických a verejných záležitostiach</a:t>
            </a:r>
          </a:p>
          <a:p>
            <a:r>
              <a:rPr lang="sk-SK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Napríklad sa  vypíše  referendum o manželstve, otázka  na referende: </a:t>
            </a:r>
            <a:r>
              <a:rPr lang="sk-SK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Súhlasíte aby sa za manželstvo považovalo len spolužitie muža a ženy?    </a:t>
            </a:r>
            <a:r>
              <a:rPr lang="sk-SK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Občania zakrúžkujú   áno  alebo   nie</a:t>
            </a:r>
          </a:p>
          <a:p>
            <a:r>
              <a:rPr lang="sk-SK" sz="2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Ak väčšina občanov  zakrúžkuje  áno tak to bude  v zákone</a:t>
            </a:r>
            <a:endParaRPr lang="sk-SK" sz="28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Obrázok 3" descr="vykricni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2865" y="5693639"/>
            <a:ext cx="409575" cy="592076"/>
          </a:xfrm>
          <a:prstGeom prst="rect">
            <a:avLst/>
          </a:prstGeom>
        </p:spPr>
      </p:pic>
      <p:pic>
        <p:nvPicPr>
          <p:cNvPr id="5" name="Obrázok 4" descr="referendum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08304" y="5611677"/>
            <a:ext cx="903515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91264" cy="1512168"/>
          </a:xfrm>
        </p:spPr>
        <p:txBody>
          <a:bodyPr>
            <a:normAutofit/>
          </a:bodyPr>
          <a:lstStyle/>
          <a:p>
            <a:pPr algn="ctr"/>
            <a:r>
              <a:rPr lang="sk-SK" dirty="0" smtClean="0"/>
              <a:t>Nepriama demokracia = zastupiteľská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2060848"/>
            <a:ext cx="8147248" cy="3744416"/>
          </a:xfrm>
        </p:spPr>
        <p:txBody>
          <a:bodyPr>
            <a:normAutofit/>
          </a:bodyPr>
          <a:lstStyle/>
          <a:p>
            <a:r>
              <a:rPr lang="sk-SK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Občania si na riadenie štátu volia 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svojich zástupcov = </a:t>
            </a:r>
            <a:r>
              <a:rPr lang="sk-SK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poslancov</a:t>
            </a:r>
          </a:p>
          <a:p>
            <a:r>
              <a:rPr lang="sk-SK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Zdrojom moci 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sú </a:t>
            </a:r>
            <a:r>
              <a:rPr lang="sk-SK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občania</a:t>
            </a:r>
          </a:p>
          <a:p>
            <a:r>
              <a:rPr lang="sk-SK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Nositeľmi moci 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sú </a:t>
            </a:r>
            <a:r>
              <a:rPr lang="sk-SK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poslanci </a:t>
            </a:r>
          </a:p>
          <a:p>
            <a:r>
              <a:rPr lang="sk-SK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Občania už nemôžu  zasahovať do moci ( túto možnosť mali vo  voľbách) ale  môžu protestovať,  demonštrovať a kritizovať</a:t>
            </a:r>
          </a:p>
          <a:p>
            <a:endParaRPr lang="sk-SK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548680"/>
            <a:ext cx="8183880" cy="1512168"/>
          </a:xfrm>
        </p:spPr>
        <p:txBody>
          <a:bodyPr>
            <a:normAutofit/>
          </a:bodyPr>
          <a:lstStyle/>
          <a:p>
            <a:pPr algn="ctr"/>
            <a:r>
              <a:rPr lang="sk-SK" dirty="0" smtClean="0"/>
              <a:t>Základné princípy (piliere) demokracie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2492896"/>
            <a:ext cx="8064896" cy="3384376"/>
          </a:xfrm>
        </p:spPr>
        <p:txBody>
          <a:bodyPr>
            <a:normAutofit/>
          </a:bodyPr>
          <a:lstStyle/>
          <a:p>
            <a:r>
              <a:rPr lang="sk-SK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Medzi základné princípy demokracie 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a občianskej spoločnosti </a:t>
            </a:r>
            <a:r>
              <a:rPr lang="sk-SK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patria napr.:</a:t>
            </a:r>
          </a:p>
          <a:p>
            <a:pPr>
              <a:buFontTx/>
              <a:buChar char="-"/>
            </a:pPr>
            <a:r>
              <a:rPr lang="sk-SK" sz="28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Slobodné voľby 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=&gt; volebné právo</a:t>
            </a:r>
          </a:p>
          <a:p>
            <a:pPr>
              <a:buFontTx/>
              <a:buChar char="-"/>
            </a:pPr>
            <a:r>
              <a:rPr lang="sk-SK" sz="28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Rešpektovanie ľudských a občianskych práv</a:t>
            </a:r>
          </a:p>
          <a:p>
            <a:pPr>
              <a:buFontTx/>
              <a:buChar char="-"/>
            </a:pPr>
            <a:r>
              <a:rPr lang="sk-SK" sz="28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Deľba štátnej moci 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na 3 zložky</a:t>
            </a:r>
          </a:p>
          <a:p>
            <a:pPr>
              <a:buFontTx/>
              <a:buChar char="-"/>
            </a:pPr>
            <a:r>
              <a:rPr lang="sk-SK" sz="28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Občania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 ako zdroj moci</a:t>
            </a:r>
          </a:p>
          <a:p>
            <a:pPr>
              <a:buFontTx/>
              <a:buChar char="-"/>
            </a:pPr>
            <a:r>
              <a:rPr lang="sk-SK" sz="28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Vláda viacerých politických strán - pluralizmus</a:t>
            </a:r>
          </a:p>
          <a:p>
            <a:pPr>
              <a:buFontTx/>
              <a:buChar char="-"/>
            </a:pPr>
            <a:endParaRPr lang="sk-SK" sz="28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endParaRPr lang="sk-SK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331640" y="620688"/>
            <a:ext cx="5320680" cy="792088"/>
          </a:xfrm>
        </p:spPr>
        <p:txBody>
          <a:bodyPr>
            <a:normAutofit fontScale="90000"/>
          </a:bodyPr>
          <a:lstStyle/>
          <a:p>
            <a:pPr algn="ctr"/>
            <a:r>
              <a:rPr lang="sk-SK" dirty="0" smtClean="0">
                <a:latin typeface="Arial" pitchFamily="34" charset="0"/>
                <a:cs typeface="Arial" pitchFamily="34" charset="0"/>
              </a:rPr>
              <a:t>Koalícia a opozícia</a:t>
            </a:r>
            <a:br>
              <a:rPr lang="sk-SK" dirty="0" smtClean="0">
                <a:latin typeface="Arial" pitchFamily="34" charset="0"/>
                <a:cs typeface="Arial" pitchFamily="34" charset="0"/>
              </a:rPr>
            </a:br>
            <a:r>
              <a:rPr lang="sk-SK" dirty="0" smtClean="0">
                <a:latin typeface="Arial" pitchFamily="34" charset="0"/>
                <a:cs typeface="Arial" pitchFamily="34" charset="0"/>
              </a:rPr>
              <a:t>v parlamente </a:t>
            </a:r>
            <a:endParaRPr lang="sk-SK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83568" y="1700808"/>
            <a:ext cx="8003232" cy="3017496"/>
          </a:xfrm>
        </p:spPr>
        <p:txBody>
          <a:bodyPr>
            <a:normAutofit/>
          </a:bodyPr>
          <a:lstStyle/>
          <a:p>
            <a:r>
              <a:rPr lang="sk-SK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 demokratických štátoch 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vládnuca väčšina uplatňuje </a:t>
            </a:r>
            <a:r>
              <a:rPr lang="sk-SK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princíp rovnosti </a:t>
            </a:r>
          </a:p>
          <a:p>
            <a:r>
              <a:rPr lang="sk-SK" sz="2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Po voľbách 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vytvoria </a:t>
            </a:r>
            <a:r>
              <a:rPr lang="sk-SK" sz="2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politické strany, ktoré získali najväčší počet hlasov </a:t>
            </a:r>
            <a:r>
              <a:rPr lang="sk-SK" sz="2800" b="1" u="sng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vládnu koalíciu </a:t>
            </a:r>
            <a:endParaRPr lang="sk-SK" sz="2800" b="1" u="sng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683568" y="3861048"/>
            <a:ext cx="7776864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dirty="0" smtClean="0"/>
              <a:t>Politické strany, ktoré sa dostali do parlamentu, ale nevládnu</a:t>
            </a:r>
          </a:p>
          <a:p>
            <a:pPr algn="ctr"/>
            <a:r>
              <a:rPr lang="sk-SK" dirty="0"/>
              <a:t>t</a:t>
            </a:r>
            <a:r>
              <a:rPr lang="sk-SK" dirty="0" smtClean="0"/>
              <a:t>voria tzv. </a:t>
            </a:r>
            <a:r>
              <a:rPr lang="sk-SK" b="1" dirty="0" smtClean="0"/>
              <a:t>opozíciu</a:t>
            </a:r>
            <a:r>
              <a:rPr lang="sk-SK" dirty="0" smtClean="0"/>
              <a:t>, ktorá </a:t>
            </a:r>
            <a:r>
              <a:rPr lang="sk-SK" b="1" dirty="0" smtClean="0"/>
              <a:t>kontroluje a pripomienkuje vládnu </a:t>
            </a:r>
          </a:p>
          <a:p>
            <a:pPr algn="ctr"/>
            <a:r>
              <a:rPr lang="sk-SK" b="1" dirty="0"/>
              <a:t>k</a:t>
            </a:r>
            <a:r>
              <a:rPr lang="sk-SK" b="1" dirty="0" smtClean="0"/>
              <a:t>oalíciu </a:t>
            </a:r>
            <a:endParaRPr lang="sk-SK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530352"/>
            <a:ext cx="8219256" cy="5562944"/>
          </a:xfrm>
        </p:spPr>
        <p:txBody>
          <a:bodyPr>
            <a:normAutofit/>
          </a:bodyPr>
          <a:lstStyle/>
          <a:p>
            <a:r>
              <a:rPr lang="sk-SK" b="1" dirty="0" smtClean="0">
                <a:solidFill>
                  <a:srgbClr val="FF0000"/>
                </a:solidFill>
              </a:rPr>
              <a:t>Domáca  úloha </a:t>
            </a:r>
            <a:endParaRPr lang="sk-SK" dirty="0"/>
          </a:p>
          <a:p>
            <a:r>
              <a:rPr lang="sk-SK" sz="2400" dirty="0" smtClean="0"/>
              <a:t>Nedávno sa uskutočnili u nás  voľby do Národnej  rady (parlamentu)</a:t>
            </a:r>
          </a:p>
          <a:p>
            <a:r>
              <a:rPr lang="sk-SK" sz="2400" dirty="0" smtClean="0"/>
              <a:t>Zistite a napíšte kto vyhral  voľby, ktoré  strany sa  dostali do parlamentu, ktoré  vytvorili koalíciu a ktoré opozíciu</a:t>
            </a:r>
          </a:p>
          <a:p>
            <a:r>
              <a:rPr lang="sk-SK" sz="2400" dirty="0" smtClean="0"/>
              <a:t>Ďalej napíšte meno nového premiéra (predsedu vlády)</a:t>
            </a:r>
          </a:p>
          <a:p>
            <a:r>
              <a:rPr lang="sk-SK" sz="2400" dirty="0" smtClean="0"/>
              <a:t>Napíšte koľko poslancov je  v Národnej rade, koľko poslancov má koalícia a koľko opozícia</a:t>
            </a:r>
          </a:p>
          <a:p>
            <a:endParaRPr lang="sk-SK" sz="2400" dirty="0"/>
          </a:p>
          <a:p>
            <a:pPr marL="0" indent="0">
              <a:buNone/>
            </a:pPr>
            <a:r>
              <a:rPr lang="sk-SK" sz="2400" dirty="0" smtClean="0"/>
              <a:t>Odpovede napíšte  na  </a:t>
            </a:r>
            <a:r>
              <a:rPr lang="sk-SK" sz="2400" dirty="0" err="1" smtClean="0"/>
              <a:t>edupage</a:t>
            </a:r>
            <a:r>
              <a:rPr lang="sk-SK" sz="2400" dirty="0" smtClean="0"/>
              <a:t> alebo na moju  </a:t>
            </a:r>
            <a:r>
              <a:rPr lang="sk-SK" sz="2400" dirty="0" err="1" smtClean="0"/>
              <a:t>emailovu</a:t>
            </a:r>
            <a:r>
              <a:rPr lang="sk-SK" sz="2400" dirty="0" smtClean="0"/>
              <a:t>  adresu </a:t>
            </a:r>
            <a:r>
              <a:rPr lang="sk-SK" sz="2400" dirty="0" err="1" smtClean="0">
                <a:hlinkClick r:id="rId2"/>
              </a:rPr>
              <a:t>burcak.gymgl@gmail.com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35829138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kt">
  <a:themeElements>
    <a:clrScheme name="Aspek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k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k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134</TotalTime>
  <Words>438</Words>
  <Application>Microsoft Office PowerPoint</Application>
  <PresentationFormat>Prezentácia na obrazovke (4:3)</PresentationFormat>
  <Paragraphs>54</Paragraphs>
  <Slides>9</Slides>
  <Notes>1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0" baseType="lpstr">
      <vt:lpstr>Aspekt</vt:lpstr>
      <vt:lpstr>Demokracia a jej princípy, predpoklad občianskej spoločnosti</vt:lpstr>
      <vt:lpstr>Štát a demokracia</vt:lpstr>
      <vt:lpstr>Občan a štát </vt:lpstr>
      <vt:lpstr>Priama demokracia – historický pohľad</vt:lpstr>
      <vt:lpstr>Priama demokracia v súčasnosti </vt:lpstr>
      <vt:lpstr>Nepriama demokracia = zastupiteľská</vt:lpstr>
      <vt:lpstr>Základné princípy (piliere) demokracie</vt:lpstr>
      <vt:lpstr>Koalícia a opozícia v parlamente 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Demokracia a jej princípy, predpoklad občianskej spoločnosti</dc:title>
  <dc:creator>Brano</dc:creator>
  <cp:lastModifiedBy>Raduz</cp:lastModifiedBy>
  <cp:revision>20</cp:revision>
  <dcterms:created xsi:type="dcterms:W3CDTF">2016-03-01T17:04:36Z</dcterms:created>
  <dcterms:modified xsi:type="dcterms:W3CDTF">2020-03-25T14:52:02Z</dcterms:modified>
</cp:coreProperties>
</file>