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70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5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17.9.2018</a:t>
            </a:fld>
            <a:endParaRPr lang="sk-SK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Zástupný symbol päty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17.9.2018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17.9.2018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17.9.2018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17.9.2018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17.9.2018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17.9.2018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17.9.2018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17.9.2018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9" name="Zástupný symbol dátumu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17.9.2018</a:t>
            </a:fld>
            <a:endParaRPr lang="sk-SK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sk-SK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Ak chcete pridať obrázok, kliknite na ikonu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17.9.2018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17.9.2018</a:t>
            </a:fld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 descr="http://www.freeinfosociety.com/media.php?id=125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0"/>
            <a:ext cx="7583502" cy="6553200"/>
          </a:xfrm>
          <a:prstGeom prst="rect">
            <a:avLst/>
          </a:prstGeom>
          <a:noFill/>
        </p:spPr>
      </p:pic>
      <p:sp>
        <p:nvSpPr>
          <p:cNvPr id="5" name="Obdĺžnik 4"/>
          <p:cNvSpPr/>
          <p:nvPr/>
        </p:nvSpPr>
        <p:spPr>
          <a:xfrm>
            <a:off x="4572000" y="304800"/>
            <a:ext cx="1828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rgbClr val="FFFF00"/>
                </a:solidFill>
              </a:rPr>
              <a:t>1.</a:t>
            </a:r>
            <a:endParaRPr lang="sk-SK" sz="2800" b="1" dirty="0">
              <a:solidFill>
                <a:srgbClr val="FFFF00"/>
              </a:solidFill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5867400" y="1676400"/>
            <a:ext cx="2286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rgbClr val="FFFF00"/>
                </a:solidFill>
              </a:rPr>
              <a:t>2</a:t>
            </a:r>
            <a:r>
              <a:rPr lang="sk-SK" sz="2800" b="1" dirty="0" smtClean="0">
                <a:solidFill>
                  <a:srgbClr val="FFFF00"/>
                </a:solidFill>
              </a:rPr>
              <a:t>.</a:t>
            </a:r>
            <a:endParaRPr lang="sk-SK" sz="2800" b="1" dirty="0">
              <a:solidFill>
                <a:srgbClr val="FFFF00"/>
              </a:solidFill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6172200" y="2514600"/>
            <a:ext cx="2209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rgbClr val="FFFF00"/>
                </a:solidFill>
              </a:rPr>
              <a:t>3</a:t>
            </a:r>
            <a:r>
              <a:rPr lang="sk-SK" sz="2800" b="1" dirty="0" smtClean="0">
                <a:solidFill>
                  <a:srgbClr val="FFFF00"/>
                </a:solidFill>
              </a:rPr>
              <a:t>.</a:t>
            </a:r>
            <a:endParaRPr lang="sk-SK" sz="2800" b="1" dirty="0">
              <a:solidFill>
                <a:srgbClr val="FFFF00"/>
              </a:solidFill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6096000" y="3352800"/>
            <a:ext cx="2133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rgbClr val="FFFF00"/>
                </a:solidFill>
              </a:rPr>
              <a:t>4</a:t>
            </a:r>
            <a:r>
              <a:rPr lang="sk-SK" sz="2800" b="1" dirty="0" smtClean="0">
                <a:solidFill>
                  <a:srgbClr val="FFFF00"/>
                </a:solidFill>
              </a:rPr>
              <a:t>.</a:t>
            </a:r>
            <a:endParaRPr lang="sk-SK" sz="2800" b="1" dirty="0">
              <a:solidFill>
                <a:srgbClr val="FFFF00"/>
              </a:solidFill>
            </a:endParaRPr>
          </a:p>
        </p:txBody>
      </p:sp>
      <p:sp>
        <p:nvSpPr>
          <p:cNvPr id="9" name="Obdĺžnik 8"/>
          <p:cNvSpPr/>
          <p:nvPr/>
        </p:nvSpPr>
        <p:spPr>
          <a:xfrm>
            <a:off x="6248400" y="4800600"/>
            <a:ext cx="1981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rgbClr val="FFFF00"/>
                </a:solidFill>
              </a:rPr>
              <a:t>5</a:t>
            </a:r>
            <a:r>
              <a:rPr lang="sk-SK" sz="2800" b="1" dirty="0" smtClean="0">
                <a:solidFill>
                  <a:srgbClr val="FFFF00"/>
                </a:solidFill>
              </a:rPr>
              <a:t>.</a:t>
            </a:r>
            <a:endParaRPr lang="sk-SK" sz="2800" b="1" dirty="0">
              <a:solidFill>
                <a:srgbClr val="FFFF00"/>
              </a:solidFill>
            </a:endParaRPr>
          </a:p>
        </p:txBody>
      </p:sp>
      <p:sp>
        <p:nvSpPr>
          <p:cNvPr id="10" name="Obdĺžnik 9"/>
          <p:cNvSpPr/>
          <p:nvPr/>
        </p:nvSpPr>
        <p:spPr>
          <a:xfrm>
            <a:off x="1752600" y="1905000"/>
            <a:ext cx="1828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rgbClr val="FFFF00"/>
                </a:solidFill>
              </a:rPr>
              <a:t>6</a:t>
            </a:r>
            <a:r>
              <a:rPr lang="sk-SK" sz="2800" b="1" dirty="0" smtClean="0">
                <a:solidFill>
                  <a:srgbClr val="FFFF00"/>
                </a:solidFill>
              </a:rPr>
              <a:t>.</a:t>
            </a:r>
            <a:endParaRPr lang="sk-SK" sz="2800" b="1" dirty="0">
              <a:solidFill>
                <a:srgbClr val="FFFF00"/>
              </a:solidFill>
            </a:endParaRPr>
          </a:p>
        </p:txBody>
      </p:sp>
      <p:sp>
        <p:nvSpPr>
          <p:cNvPr id="11" name="Obdĺžnik 10"/>
          <p:cNvSpPr/>
          <p:nvPr/>
        </p:nvSpPr>
        <p:spPr>
          <a:xfrm>
            <a:off x="1219200" y="3505200"/>
            <a:ext cx="2133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rgbClr val="FFFF00"/>
                </a:solidFill>
              </a:rPr>
              <a:t>7</a:t>
            </a:r>
            <a:r>
              <a:rPr lang="sk-SK" sz="2800" b="1" dirty="0" smtClean="0">
                <a:solidFill>
                  <a:srgbClr val="FFFF00"/>
                </a:solidFill>
              </a:rPr>
              <a:t>.</a:t>
            </a:r>
            <a:endParaRPr lang="sk-SK" sz="2800" b="1" dirty="0">
              <a:solidFill>
                <a:srgbClr val="FFFF00"/>
              </a:solidFill>
            </a:endParaRPr>
          </a:p>
        </p:txBody>
      </p:sp>
      <p:sp>
        <p:nvSpPr>
          <p:cNvPr id="12" name="Obdĺžnik 11"/>
          <p:cNvSpPr/>
          <p:nvPr/>
        </p:nvSpPr>
        <p:spPr>
          <a:xfrm>
            <a:off x="1295400" y="4343400"/>
            <a:ext cx="2209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rgbClr val="FFFF00"/>
                </a:solidFill>
              </a:rPr>
              <a:t>8</a:t>
            </a:r>
            <a:r>
              <a:rPr lang="sk-SK" sz="2800" b="1" dirty="0" smtClean="0">
                <a:solidFill>
                  <a:srgbClr val="FFFF00"/>
                </a:solidFill>
              </a:rPr>
              <a:t>.</a:t>
            </a:r>
            <a:endParaRPr lang="sk-SK" sz="28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304800" y="228600"/>
            <a:ext cx="8229600" cy="8894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3.Voda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2770" name="Picture 2" descr="VÃ½sledok vyhÄ¾adÃ¡vania obrÃ¡zkov pre dopyt vod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1" y="1219199"/>
            <a:ext cx="8165920" cy="54354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304800" y="228600"/>
            <a:ext cx="8229600" cy="8894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4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.Pôda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3794" name="Picture 2" descr="VÃ½sledok vyhÄ¾adÃ¡vania obrÃ¡zkov pre dopyt pÃ´d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0999" y="1371600"/>
            <a:ext cx="8261873" cy="548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5736" y="188640"/>
            <a:ext cx="4608512" cy="8382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Zloženie pôdy</a:t>
            </a:r>
            <a:endParaRPr lang="sk-SK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Šípka hore, doprava i doľava 5"/>
          <p:cNvSpPr/>
          <p:nvPr/>
        </p:nvSpPr>
        <p:spPr>
          <a:xfrm>
            <a:off x="3491880" y="1052736"/>
            <a:ext cx="1584176" cy="1296144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BlokTextu 6"/>
          <p:cNvSpPr txBox="1"/>
          <p:nvPr/>
        </p:nvSpPr>
        <p:spPr>
          <a:xfrm>
            <a:off x="755576" y="1700808"/>
            <a:ext cx="2505814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živá zložka</a:t>
            </a:r>
            <a:endParaRPr lang="sk-SK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BlokTextu 7"/>
          <p:cNvSpPr txBox="1"/>
          <p:nvPr/>
        </p:nvSpPr>
        <p:spPr>
          <a:xfrm>
            <a:off x="5148064" y="1700808"/>
            <a:ext cx="2989921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neživá zložka</a:t>
            </a:r>
            <a:endParaRPr lang="sk-SK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Obrázok 8" descr="korene.jpg"/>
          <p:cNvPicPr>
            <a:picLocks noChangeAspect="1"/>
          </p:cNvPicPr>
          <p:nvPr/>
        </p:nvPicPr>
        <p:blipFill>
          <a:blip r:embed="rId2" cstate="print"/>
          <a:srcRect l="10626" t="9158" r="18500"/>
          <a:stretch>
            <a:fillRect/>
          </a:stretch>
        </p:blipFill>
        <p:spPr>
          <a:xfrm>
            <a:off x="179512" y="2564904"/>
            <a:ext cx="4284831" cy="3600400"/>
          </a:xfrm>
          <a:prstGeom prst="rect">
            <a:avLst/>
          </a:prstGeom>
        </p:spPr>
      </p:pic>
      <p:pic>
        <p:nvPicPr>
          <p:cNvPr id="10" name="Obrázok 9" descr="zivosc.bmp"/>
          <p:cNvPicPr>
            <a:picLocks noChangeAspect="1"/>
          </p:cNvPicPr>
          <p:nvPr/>
        </p:nvPicPr>
        <p:blipFill>
          <a:blip r:embed="rId3" cstate="print"/>
          <a:srcRect l="19757" t="19757" r="22781"/>
          <a:stretch>
            <a:fillRect/>
          </a:stretch>
        </p:blipFill>
        <p:spPr>
          <a:xfrm>
            <a:off x="251520" y="4149080"/>
            <a:ext cx="1842510" cy="192973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Obrázok 10" descr="dazdovk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67744" y="4437112"/>
            <a:ext cx="1889760" cy="14173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Šípka dolu 11"/>
          <p:cNvSpPr/>
          <p:nvPr/>
        </p:nvSpPr>
        <p:spPr>
          <a:xfrm rot="2111787">
            <a:off x="5768626" y="2300845"/>
            <a:ext cx="221600" cy="12241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Šípka dolu 12"/>
          <p:cNvSpPr/>
          <p:nvPr/>
        </p:nvSpPr>
        <p:spPr>
          <a:xfrm rot="20077307">
            <a:off x="7322029" y="2353332"/>
            <a:ext cx="276177" cy="11342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BlokTextu 13"/>
          <p:cNvSpPr txBox="1"/>
          <p:nvPr/>
        </p:nvSpPr>
        <p:spPr>
          <a:xfrm>
            <a:off x="4788024" y="3429000"/>
            <a:ext cx="1390958" cy="46166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organická</a:t>
            </a:r>
            <a:endParaRPr lang="sk-SK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BlokTextu 14"/>
          <p:cNvSpPr txBox="1"/>
          <p:nvPr/>
        </p:nvSpPr>
        <p:spPr>
          <a:xfrm>
            <a:off x="7020272" y="3429000"/>
            <a:ext cx="1681101" cy="46166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anorganická</a:t>
            </a:r>
            <a:endParaRPr lang="sk-SK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" name="Obrázok 15" descr="kompost.jpg"/>
          <p:cNvPicPr>
            <a:picLocks noChangeAspect="1"/>
          </p:cNvPicPr>
          <p:nvPr/>
        </p:nvPicPr>
        <p:blipFill>
          <a:blip r:embed="rId5" cstate="print"/>
          <a:srcRect l="17640"/>
          <a:stretch>
            <a:fillRect/>
          </a:stretch>
        </p:blipFill>
        <p:spPr>
          <a:xfrm>
            <a:off x="4572000" y="4077072"/>
            <a:ext cx="2353444" cy="1905000"/>
          </a:xfrm>
          <a:prstGeom prst="rect">
            <a:avLst/>
          </a:prstGeom>
        </p:spPr>
      </p:pic>
      <p:pic>
        <p:nvPicPr>
          <p:cNvPr id="17" name="Obrázok 16" descr="PODPOV~1.JPG"/>
          <p:cNvPicPr>
            <a:picLocks noChangeAspect="1"/>
          </p:cNvPicPr>
          <p:nvPr/>
        </p:nvPicPr>
        <p:blipFill>
          <a:blip r:embed="rId6" cstate="print"/>
          <a:srcRect l="64032" t="60698" r="16673" b="21472"/>
          <a:stretch>
            <a:fillRect/>
          </a:stretch>
        </p:blipFill>
        <p:spPr>
          <a:xfrm>
            <a:off x="7236296" y="5301208"/>
            <a:ext cx="1440160" cy="13092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Obrázok 17" descr="PODPOV~1.JPG"/>
          <p:cNvPicPr>
            <a:picLocks noChangeAspect="1"/>
          </p:cNvPicPr>
          <p:nvPr/>
        </p:nvPicPr>
        <p:blipFill>
          <a:blip r:embed="rId6" cstate="print"/>
          <a:srcRect l="63828" t="28396" r="16878" b="51991"/>
          <a:stretch>
            <a:fillRect/>
          </a:stretch>
        </p:blipFill>
        <p:spPr>
          <a:xfrm>
            <a:off x="7236296" y="4005064"/>
            <a:ext cx="1440160" cy="12961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1326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sk-SK" dirty="0" smtClean="0"/>
              <a:t>Ekologická valencia: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4818" name="Picture 2" descr="VÃ½sledok vyhÄ¾adÃ¡vania obrÃ¡zkov pre dopyt gaussova krivk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295400"/>
            <a:ext cx="7620000" cy="53493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737064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sk-SK" dirty="0" smtClean="0">
                <a:solidFill>
                  <a:schemeClr val="bg1"/>
                </a:solidFill>
              </a:rPr>
              <a:t>Prispôsobivosť /</a:t>
            </a:r>
            <a:r>
              <a:rPr lang="sk-SK" dirty="0" err="1" smtClean="0">
                <a:solidFill>
                  <a:schemeClr val="bg1"/>
                </a:solidFill>
              </a:rPr>
              <a:t>ada</a:t>
            </a:r>
            <a:r>
              <a:rPr lang="sk-SK" dirty="0" smtClean="0">
                <a:solidFill>
                  <a:schemeClr val="bg1"/>
                </a:solidFill>
              </a:rPr>
              <a:t>........ta/</a:t>
            </a:r>
            <a:r>
              <a:rPr lang="sk-SK" dirty="0" smtClean="0"/>
              <a:t>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1782763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u="sng" dirty="0" smtClean="0"/>
              <a:t>Platí: </a:t>
            </a:r>
            <a:r>
              <a:rPr lang="sk-SK" dirty="0" smtClean="0"/>
              <a:t>ak je aspoň 1 z faktorov (=limitujúci faktor) za hranicami </a:t>
            </a:r>
            <a:r>
              <a:rPr lang="sk-SK" dirty="0" err="1" smtClean="0"/>
              <a:t>ekolog.valencie</a:t>
            </a:r>
            <a:r>
              <a:rPr lang="sk-SK" dirty="0" smtClean="0"/>
              <a:t> organizmus hynie </a:t>
            </a:r>
            <a:endParaRPr lang="sk-SK" dirty="0"/>
          </a:p>
        </p:txBody>
      </p:sp>
      <p:sp>
        <p:nvSpPr>
          <p:cNvPr id="4" name="Oblak 3"/>
          <p:cNvSpPr/>
          <p:nvPr/>
        </p:nvSpPr>
        <p:spPr>
          <a:xfrm>
            <a:off x="0" y="3276600"/>
            <a:ext cx="4419600" cy="1295400"/>
          </a:xfrm>
          <a:prstGeom prst="clou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err="1" smtClean="0">
                <a:solidFill>
                  <a:schemeClr val="bg1"/>
                </a:solidFill>
              </a:rPr>
              <a:t>Euryekné</a:t>
            </a:r>
            <a:r>
              <a:rPr lang="sk-SK" sz="2800" b="1" dirty="0" smtClean="0">
                <a:solidFill>
                  <a:schemeClr val="bg1"/>
                </a:solidFill>
              </a:rPr>
              <a:t> druhy</a:t>
            </a:r>
            <a:endParaRPr lang="sk-SK" sz="2800" b="1" dirty="0">
              <a:solidFill>
                <a:schemeClr val="bg1"/>
              </a:solidFill>
            </a:endParaRPr>
          </a:p>
        </p:txBody>
      </p:sp>
      <p:pic>
        <p:nvPicPr>
          <p:cNvPr id="36866" name="Picture 2" descr="VÃ½sledok vyhÄ¾adÃ¡vania obrÃ¡zkov pre dopyt Å¾ihÄ¾av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572000"/>
            <a:ext cx="3579660" cy="20415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6868" name="Picture 4" descr="VÃ½sledok vyhÄ¾adÃ¡vania obrÃ¡zkov pre dopyt mucha domÃ¡c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4572000"/>
            <a:ext cx="2762250" cy="2083803"/>
          </a:xfrm>
          <a:prstGeom prst="rect">
            <a:avLst/>
          </a:prstGeom>
          <a:noFill/>
        </p:spPr>
      </p:pic>
      <p:sp>
        <p:nvSpPr>
          <p:cNvPr id="7" name="Oblak 6"/>
          <p:cNvSpPr/>
          <p:nvPr/>
        </p:nvSpPr>
        <p:spPr>
          <a:xfrm>
            <a:off x="4724400" y="3276600"/>
            <a:ext cx="4419600" cy="1295400"/>
          </a:xfrm>
          <a:prstGeom prst="clou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err="1" smtClean="0">
                <a:solidFill>
                  <a:schemeClr val="bg1"/>
                </a:solidFill>
              </a:rPr>
              <a:t>stenoekné</a:t>
            </a:r>
            <a:r>
              <a:rPr lang="sk-SK" sz="2800" b="1" dirty="0" smtClean="0">
                <a:solidFill>
                  <a:schemeClr val="bg1"/>
                </a:solidFill>
              </a:rPr>
              <a:t> druhy</a:t>
            </a:r>
            <a:endParaRPr lang="sk-SK" sz="2800" b="1" dirty="0">
              <a:solidFill>
                <a:schemeClr val="bg1"/>
              </a:solidFill>
            </a:endParaRPr>
          </a:p>
        </p:txBody>
      </p:sp>
      <p:pic>
        <p:nvPicPr>
          <p:cNvPr id="36870" name="Picture 6" descr="VÃ½sledok vyhÄ¾adÃ¡vania obrÃ¡zkov pre dopyt pand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05400" y="4572000"/>
            <a:ext cx="2965868" cy="1981200"/>
          </a:xfrm>
          <a:prstGeom prst="rect">
            <a:avLst/>
          </a:prstGeom>
          <a:noFill/>
        </p:spPr>
      </p:pic>
      <p:pic>
        <p:nvPicPr>
          <p:cNvPr id="36872" name="Picture 8" descr="VÃ½sledok vyhÄ¾adÃ¡vania obrÃ¡zkov pre dopyt eukalyptus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239000" y="4572000"/>
            <a:ext cx="1554902" cy="17811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animBg="1"/>
      <p:bldP spid="7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Obdĺžnik 3"/>
          <p:cNvSpPr/>
          <p:nvPr/>
        </p:nvSpPr>
        <p:spPr>
          <a:xfrm>
            <a:off x="533400" y="381000"/>
            <a:ext cx="2971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bg1"/>
                </a:solidFill>
              </a:rPr>
              <a:t>RELIKT</a:t>
            </a:r>
            <a:endParaRPr lang="sk-SK" sz="3200" b="1" dirty="0">
              <a:solidFill>
                <a:schemeClr val="bg1"/>
              </a:solidFill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4876800" y="381000"/>
            <a:ext cx="2971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bg1"/>
                </a:solidFill>
              </a:rPr>
              <a:t>ENDEMIT</a:t>
            </a:r>
            <a:endParaRPr lang="sk-SK" sz="3200" b="1" dirty="0">
              <a:solidFill>
                <a:schemeClr val="bg1"/>
              </a:solidFill>
            </a:endParaRPr>
          </a:p>
        </p:txBody>
      </p:sp>
      <p:pic>
        <p:nvPicPr>
          <p:cNvPr id="37890" name="Picture 2" descr="VÃ½sledok vyhÄ¾adÃ¡vania obrÃ¡zkov pre dopyt papraÄ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447800"/>
            <a:ext cx="4121239" cy="2743200"/>
          </a:xfrm>
          <a:prstGeom prst="rect">
            <a:avLst/>
          </a:prstGeom>
          <a:noFill/>
        </p:spPr>
      </p:pic>
      <p:pic>
        <p:nvPicPr>
          <p:cNvPr id="37892" name="Picture 4" descr="VÃ½sledok vyhÄ¾adÃ¡vania obrÃ¡zkov pre dopyt krokodi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4114799"/>
            <a:ext cx="3733800" cy="2748077"/>
          </a:xfrm>
          <a:prstGeom prst="rect">
            <a:avLst/>
          </a:prstGeom>
          <a:noFill/>
        </p:spPr>
      </p:pic>
      <p:pic>
        <p:nvPicPr>
          <p:cNvPr id="37894" name="Picture 6" descr="VÃ½sledok vyhÄ¾adÃ¡vania obrÃ¡zkov pre dopyt koal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00600" y="1447800"/>
            <a:ext cx="3048000" cy="2999233"/>
          </a:xfrm>
          <a:prstGeom prst="rect">
            <a:avLst/>
          </a:prstGeom>
          <a:noFill/>
        </p:spPr>
      </p:pic>
      <p:pic>
        <p:nvPicPr>
          <p:cNvPr id="37896" name="Picture 8" descr="VÃ½sledok vyhÄ¾adÃ¡vania obrÃ¡zkov pre dopyt eukalyptus strom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14800" y="3761136"/>
            <a:ext cx="4648200" cy="30968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Oblak 3"/>
          <p:cNvSpPr/>
          <p:nvPr/>
        </p:nvSpPr>
        <p:spPr>
          <a:xfrm>
            <a:off x="304800" y="304800"/>
            <a:ext cx="4495800" cy="1600200"/>
          </a:xfrm>
          <a:prstGeom prst="cloud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Všeobecná biológia</a:t>
            </a:r>
            <a:endParaRPr lang="sk-SK" sz="2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lak 4"/>
          <p:cNvSpPr/>
          <p:nvPr/>
        </p:nvSpPr>
        <p:spPr>
          <a:xfrm>
            <a:off x="4648200" y="304800"/>
            <a:ext cx="4495800" cy="1600200"/>
          </a:xfrm>
          <a:prstGeom prst="clou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systematická biológia</a:t>
            </a:r>
            <a:endParaRPr lang="sk-SK" sz="2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blak 5"/>
          <p:cNvSpPr/>
          <p:nvPr/>
        </p:nvSpPr>
        <p:spPr>
          <a:xfrm>
            <a:off x="0" y="1981200"/>
            <a:ext cx="4495800" cy="16002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cytológia</a:t>
            </a:r>
            <a:endParaRPr lang="sk-SK" sz="2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blak 6"/>
          <p:cNvSpPr/>
          <p:nvPr/>
        </p:nvSpPr>
        <p:spPr>
          <a:xfrm>
            <a:off x="4267200" y="1981200"/>
            <a:ext cx="4495800" cy="1600200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histológia</a:t>
            </a:r>
            <a:endParaRPr lang="sk-SK" sz="2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blak 7"/>
          <p:cNvSpPr/>
          <p:nvPr/>
        </p:nvSpPr>
        <p:spPr>
          <a:xfrm>
            <a:off x="0" y="3581400"/>
            <a:ext cx="4495800" cy="1600200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embryológia</a:t>
            </a:r>
            <a:endParaRPr lang="sk-SK" sz="2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blak 8"/>
          <p:cNvSpPr/>
          <p:nvPr/>
        </p:nvSpPr>
        <p:spPr>
          <a:xfrm>
            <a:off x="4419600" y="3581400"/>
            <a:ext cx="4495800" cy="1600200"/>
          </a:xfrm>
          <a:prstGeom prst="clou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Fyziologické vedy</a:t>
            </a:r>
            <a:endParaRPr lang="sk-SK" sz="2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blak 9"/>
          <p:cNvSpPr/>
          <p:nvPr/>
        </p:nvSpPr>
        <p:spPr>
          <a:xfrm>
            <a:off x="0" y="5029200"/>
            <a:ext cx="4495800" cy="1600200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genetika</a:t>
            </a:r>
            <a:endParaRPr lang="sk-SK" sz="2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Oblak 10"/>
          <p:cNvSpPr/>
          <p:nvPr/>
        </p:nvSpPr>
        <p:spPr>
          <a:xfrm>
            <a:off x="4419600" y="4953000"/>
            <a:ext cx="4495800" cy="1600200"/>
          </a:xfrm>
          <a:prstGeom prst="cloud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ekológia</a:t>
            </a:r>
            <a:endParaRPr lang="sk-SK" sz="2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blak 11"/>
          <p:cNvSpPr/>
          <p:nvPr/>
        </p:nvSpPr>
        <p:spPr>
          <a:xfrm>
            <a:off x="2286000" y="4114800"/>
            <a:ext cx="4495800" cy="1600200"/>
          </a:xfrm>
          <a:prstGeom prst="clou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etológia</a:t>
            </a:r>
            <a:endParaRPr lang="sk-SK" sz="2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57200" y="533400"/>
            <a:ext cx="8229600" cy="1752601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sk-SK" sz="8800" dirty="0" smtClean="0"/>
              <a:t>EKOLÓGIA</a:t>
            </a:r>
            <a:endParaRPr lang="sk-SK" sz="88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3314" name="Picture 2" descr="VÃ½sledok vyhÄ¾adÃ¡vania obrÃ¡zkov pre dopyt ekologi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743199"/>
            <a:ext cx="6324600" cy="39528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8946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sk-SK" dirty="0" smtClean="0"/>
              <a:t>Zakladateľ: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6626" name="Picture 2" descr="VÃ½sledok vyhÄ¾adÃ¡vania obrÃ¡zkov pre dopyt ernst haecke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19200"/>
            <a:ext cx="3714750" cy="4953000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762000" y="5638800"/>
            <a:ext cx="960519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dirty="0" smtClean="0"/>
              <a:t>1869</a:t>
            </a:r>
            <a:endParaRPr lang="sk-SK" sz="2800" dirty="0"/>
          </a:p>
        </p:txBody>
      </p:sp>
      <p:sp>
        <p:nvSpPr>
          <p:cNvPr id="6" name="Oblak 5"/>
          <p:cNvSpPr/>
          <p:nvPr/>
        </p:nvSpPr>
        <p:spPr>
          <a:xfrm>
            <a:off x="4267200" y="1219200"/>
            <a:ext cx="4419600" cy="129540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 err="1" smtClean="0"/>
              <a:t>Oikos</a:t>
            </a:r>
            <a:r>
              <a:rPr lang="sk-SK" sz="2800" dirty="0" smtClean="0"/>
              <a:t>= dom, obydlie</a:t>
            </a:r>
            <a:endParaRPr lang="sk-SK" sz="2800" dirty="0"/>
          </a:p>
        </p:txBody>
      </p:sp>
      <p:sp>
        <p:nvSpPr>
          <p:cNvPr id="7" name="Oblak 6"/>
          <p:cNvSpPr/>
          <p:nvPr/>
        </p:nvSpPr>
        <p:spPr>
          <a:xfrm>
            <a:off x="4419600" y="2590800"/>
            <a:ext cx="4419600" cy="129540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 err="1" smtClean="0"/>
              <a:t>Logos</a:t>
            </a:r>
            <a:r>
              <a:rPr lang="sk-SK" sz="2800" dirty="0" smtClean="0"/>
              <a:t>= veda</a:t>
            </a:r>
            <a:endParaRPr lang="sk-SK" sz="2800" dirty="0"/>
          </a:p>
        </p:txBody>
      </p:sp>
      <p:sp>
        <p:nvSpPr>
          <p:cNvPr id="8" name="BlokTextu 7"/>
          <p:cNvSpPr txBox="1"/>
          <p:nvPr/>
        </p:nvSpPr>
        <p:spPr>
          <a:xfrm>
            <a:off x="1905000" y="5715000"/>
            <a:ext cx="6916381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Využíva poznatky aj z iných vedných disciplín...</a:t>
            </a:r>
            <a:endParaRPr lang="sk-SK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aoblený obdĺžnik 3"/>
          <p:cNvSpPr/>
          <p:nvPr/>
        </p:nvSpPr>
        <p:spPr>
          <a:xfrm>
            <a:off x="381000" y="304800"/>
            <a:ext cx="434340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bg1"/>
                </a:solidFill>
              </a:rPr>
              <a:t>AUTEKOLÓGIA</a:t>
            </a:r>
            <a:endParaRPr lang="sk-SK" sz="3200" b="1" dirty="0">
              <a:solidFill>
                <a:schemeClr val="bg1"/>
              </a:solidFill>
            </a:endParaRPr>
          </a:p>
        </p:txBody>
      </p:sp>
      <p:sp>
        <p:nvSpPr>
          <p:cNvPr id="5" name="Zaoblený obdĺžnik 4"/>
          <p:cNvSpPr/>
          <p:nvPr/>
        </p:nvSpPr>
        <p:spPr>
          <a:xfrm>
            <a:off x="381000" y="1524000"/>
            <a:ext cx="43434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bg1"/>
                </a:solidFill>
              </a:rPr>
              <a:t>DEMEKOLÓGIA</a:t>
            </a:r>
            <a:endParaRPr lang="sk-SK" sz="3200" b="1" dirty="0">
              <a:solidFill>
                <a:schemeClr val="bg1"/>
              </a:solidFill>
            </a:endParaRPr>
          </a:p>
        </p:txBody>
      </p:sp>
      <p:sp>
        <p:nvSpPr>
          <p:cNvPr id="6" name="Zaoblený obdĺžnik 5"/>
          <p:cNvSpPr/>
          <p:nvPr/>
        </p:nvSpPr>
        <p:spPr>
          <a:xfrm>
            <a:off x="381000" y="2590800"/>
            <a:ext cx="434340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bg1"/>
                </a:solidFill>
              </a:rPr>
              <a:t>SYNEKOLÓGIA</a:t>
            </a:r>
            <a:endParaRPr lang="sk-SK" sz="3200" b="1" dirty="0">
              <a:solidFill>
                <a:schemeClr val="bg1"/>
              </a:solidFill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4953000" y="381000"/>
            <a:ext cx="3581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>
                <a:solidFill>
                  <a:schemeClr val="bg1"/>
                </a:solidFill>
              </a:rPr>
              <a:t>Študuje jedincov určitého druhu</a:t>
            </a:r>
            <a:endParaRPr lang="sk-SK" sz="2400" dirty="0">
              <a:solidFill>
                <a:schemeClr val="bg1"/>
              </a:solidFill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4953000" y="1600200"/>
            <a:ext cx="3581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>
                <a:solidFill>
                  <a:schemeClr val="bg1"/>
                </a:solidFill>
              </a:rPr>
              <a:t>Študuje populáciu</a:t>
            </a:r>
            <a:endParaRPr lang="sk-SK" sz="2400" dirty="0">
              <a:solidFill>
                <a:schemeClr val="bg1"/>
              </a:solidFill>
            </a:endParaRPr>
          </a:p>
        </p:txBody>
      </p:sp>
      <p:sp>
        <p:nvSpPr>
          <p:cNvPr id="9" name="Obdĺžnik 8"/>
          <p:cNvSpPr/>
          <p:nvPr/>
        </p:nvSpPr>
        <p:spPr>
          <a:xfrm>
            <a:off x="5029200" y="2743200"/>
            <a:ext cx="3581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>
                <a:solidFill>
                  <a:schemeClr val="bg1"/>
                </a:solidFill>
              </a:rPr>
              <a:t>Študuje spoločenstvá a ekosystémy</a:t>
            </a:r>
            <a:endParaRPr lang="sk-SK" sz="2400" dirty="0">
              <a:solidFill>
                <a:schemeClr val="bg1"/>
              </a:solidFill>
            </a:endParaRPr>
          </a:p>
        </p:txBody>
      </p:sp>
      <p:pic>
        <p:nvPicPr>
          <p:cNvPr id="27650" name="Picture 2" descr="VÃ½sledok vyhÄ¾adÃ¡vania obrÃ¡zkov pre dopyt ekologi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3607477"/>
            <a:ext cx="4895850" cy="3250523"/>
          </a:xfrm>
          <a:prstGeom prst="rect">
            <a:avLst/>
          </a:prstGeom>
          <a:noFill/>
        </p:spPr>
      </p:pic>
      <p:sp>
        <p:nvSpPr>
          <p:cNvPr id="11" name="Zaoblený obdĺžnik 10"/>
          <p:cNvSpPr/>
          <p:nvPr/>
        </p:nvSpPr>
        <p:spPr>
          <a:xfrm>
            <a:off x="152400" y="4343400"/>
            <a:ext cx="8991600" cy="9144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k-SK" sz="3200" b="1" dirty="0" smtClean="0">
                <a:solidFill>
                  <a:schemeClr val="bg1"/>
                </a:solidFill>
              </a:rPr>
              <a:t>Podľa skupín organizmov, ktoré sú predmetom štúdia:</a:t>
            </a:r>
            <a:endParaRPr lang="sk-SK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89464"/>
          </a:xfrm>
          <a:solidFill>
            <a:srgbClr val="FFC000"/>
          </a:solidFill>
        </p:spPr>
        <p:txBody>
          <a:bodyPr/>
          <a:lstStyle/>
          <a:p>
            <a:pPr algn="l"/>
            <a:r>
              <a:rPr lang="sk-SK" b="1" dirty="0" smtClean="0">
                <a:solidFill>
                  <a:schemeClr val="bg1"/>
                </a:solidFill>
              </a:rPr>
              <a:t>POJMY:</a:t>
            </a:r>
            <a:endParaRPr lang="sk-SK" b="1" dirty="0">
              <a:solidFill>
                <a:schemeClr val="bg1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>
              <a:buNone/>
            </a:pPr>
            <a:r>
              <a:rPr lang="sk-SK" sz="2800" dirty="0" smtClean="0"/>
              <a:t>A: Biotop		1.živé organizmy+ 					</a:t>
            </a:r>
            <a:r>
              <a:rPr lang="sk-SK" sz="2800" dirty="0" err="1" smtClean="0"/>
              <a:t>prostredie+klíma</a:t>
            </a:r>
            <a:r>
              <a:rPr lang="sk-SK" sz="2800" dirty="0" smtClean="0"/>
              <a:t> </a:t>
            </a:r>
          </a:p>
          <a:p>
            <a:pPr>
              <a:buNone/>
            </a:pPr>
            <a:endParaRPr lang="sk-SK" sz="2800" dirty="0" smtClean="0"/>
          </a:p>
          <a:p>
            <a:pPr>
              <a:buNone/>
            </a:pPr>
            <a:r>
              <a:rPr lang="sk-SK" sz="2800" dirty="0" smtClean="0"/>
              <a:t>B:spoločenstvo	2.miesto, kt. poskytuje </a:t>
            </a:r>
          </a:p>
          <a:p>
            <a:pPr>
              <a:buNone/>
            </a:pPr>
            <a:r>
              <a:rPr lang="sk-SK" sz="2800" dirty="0" smtClean="0"/>
              <a:t>				podmienky pre život</a:t>
            </a:r>
          </a:p>
          <a:p>
            <a:pPr>
              <a:buNone/>
            </a:pPr>
            <a:endParaRPr lang="sk-SK" sz="2800" dirty="0" smtClean="0"/>
          </a:p>
          <a:p>
            <a:pPr>
              <a:buNone/>
            </a:pPr>
            <a:r>
              <a:rPr lang="sk-SK" sz="2800" dirty="0" smtClean="0"/>
              <a:t>C: Biosféra		3.biocenóza</a:t>
            </a:r>
          </a:p>
          <a:p>
            <a:pPr>
              <a:buNone/>
            </a:pPr>
            <a:endParaRPr lang="sk-SK" sz="2800" dirty="0" smtClean="0"/>
          </a:p>
          <a:p>
            <a:pPr>
              <a:buNone/>
            </a:pPr>
            <a:endParaRPr lang="sk-SK" sz="2800" dirty="0" smtClean="0"/>
          </a:p>
          <a:p>
            <a:pPr>
              <a:buNone/>
            </a:pPr>
            <a:r>
              <a:rPr lang="sk-SK" sz="2800" dirty="0" smtClean="0"/>
              <a:t>D: ekosystém	4.súhrn všetkých organizmov na </a:t>
            </a:r>
          </a:p>
          <a:p>
            <a:pPr>
              <a:buNone/>
            </a:pPr>
            <a:r>
              <a:rPr lang="sk-SK" sz="2800" dirty="0" smtClean="0"/>
              <a:t>				Zemi</a:t>
            </a:r>
            <a:endParaRPr lang="sk-SK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1326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smtClean="0"/>
              <a:t>Ekologické faktory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Ovál 3"/>
          <p:cNvSpPr/>
          <p:nvPr/>
        </p:nvSpPr>
        <p:spPr>
          <a:xfrm>
            <a:off x="228600" y="1143000"/>
            <a:ext cx="3810000" cy="1143000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>
                <a:solidFill>
                  <a:schemeClr val="bg1"/>
                </a:solidFill>
              </a:rPr>
              <a:t>abiotické</a:t>
            </a:r>
            <a:endParaRPr lang="sk-SK" sz="3600" b="1" dirty="0">
              <a:solidFill>
                <a:schemeClr val="bg1"/>
              </a:solidFill>
            </a:endParaRPr>
          </a:p>
        </p:txBody>
      </p:sp>
      <p:sp>
        <p:nvSpPr>
          <p:cNvPr id="5" name="Ovál 4"/>
          <p:cNvSpPr/>
          <p:nvPr/>
        </p:nvSpPr>
        <p:spPr>
          <a:xfrm>
            <a:off x="4800600" y="1143000"/>
            <a:ext cx="3810000" cy="11430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>
                <a:solidFill>
                  <a:schemeClr val="bg1"/>
                </a:solidFill>
              </a:rPr>
              <a:t>biotické</a:t>
            </a:r>
            <a:endParaRPr lang="sk-SK" sz="3600" b="1" dirty="0">
              <a:solidFill>
                <a:schemeClr val="bg1"/>
              </a:solidFill>
            </a:endParaRPr>
          </a:p>
        </p:txBody>
      </p:sp>
      <p:pic>
        <p:nvPicPr>
          <p:cNvPr id="28674" name="Picture 2" descr="VÃ½sledok vyhÄ¾adÃ¡vania obrÃ¡zkov pre dopyt slneÄne Å¾iareni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438400"/>
            <a:ext cx="4059937" cy="2566783"/>
          </a:xfrm>
          <a:prstGeom prst="rect">
            <a:avLst/>
          </a:prstGeom>
          <a:noFill/>
        </p:spPr>
      </p:pic>
      <p:pic>
        <p:nvPicPr>
          <p:cNvPr id="28676" name="Picture 4" descr="VÃ½sledok vyhÄ¾adÃ¡vania obrÃ¡zkov pre dopyt vzduch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286000"/>
            <a:ext cx="3318555" cy="4189948"/>
          </a:xfrm>
          <a:prstGeom prst="rect">
            <a:avLst/>
          </a:prstGeom>
          <a:noFill/>
        </p:spPr>
      </p:pic>
      <p:pic>
        <p:nvPicPr>
          <p:cNvPr id="28678" name="Picture 6" descr="VÃ½sledok vyhÄ¾adÃ¡vania obrÃ¡zkov pre dopyt pÃ´d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819400"/>
            <a:ext cx="4343400" cy="2901391"/>
          </a:xfrm>
          <a:prstGeom prst="rect">
            <a:avLst/>
          </a:prstGeom>
          <a:noFill/>
        </p:spPr>
      </p:pic>
      <p:pic>
        <p:nvPicPr>
          <p:cNvPr id="28680" name="Picture 8" descr="VÃ½sledok vyhÄ¾adÃ¡vania obrÃ¡zkov pre dopyt Å¾ive organizmy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476500" y="2743200"/>
            <a:ext cx="6667500" cy="30480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8946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sk-SK" dirty="0" smtClean="0"/>
              <a:t>1.Slnečné žiarenie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 descr="VÃ½sledok vyhÄ¾adÃ¡vania obrÃ¡zkov pre dopyt slneÄne Å¾iareni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143000"/>
            <a:ext cx="8686800" cy="5491989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457200" y="1981200"/>
            <a:ext cx="2938625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b="1" i="1" dirty="0" smtClean="0"/>
              <a:t>UV</a:t>
            </a:r>
            <a:r>
              <a:rPr lang="sk-SK" sz="2800" dirty="0" smtClean="0"/>
              <a:t> – 100 -390nm</a:t>
            </a:r>
            <a:endParaRPr lang="sk-SK" sz="2800" dirty="0"/>
          </a:p>
        </p:txBody>
      </p:sp>
      <p:sp>
        <p:nvSpPr>
          <p:cNvPr id="6" name="Šípka dolu 5"/>
          <p:cNvSpPr/>
          <p:nvPr/>
        </p:nvSpPr>
        <p:spPr>
          <a:xfrm>
            <a:off x="1447800" y="1066800"/>
            <a:ext cx="457200" cy="9144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BlokTextu 6"/>
          <p:cNvSpPr txBox="1"/>
          <p:nvPr/>
        </p:nvSpPr>
        <p:spPr>
          <a:xfrm>
            <a:off x="3657600" y="2057400"/>
            <a:ext cx="4964821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b="1" i="1" dirty="0" smtClean="0"/>
              <a:t>Viditeľné svetlo</a:t>
            </a:r>
            <a:r>
              <a:rPr lang="sk-SK" sz="2800" dirty="0" smtClean="0"/>
              <a:t> –390-760nm</a:t>
            </a:r>
            <a:endParaRPr lang="sk-SK" sz="2800" dirty="0"/>
          </a:p>
        </p:txBody>
      </p:sp>
      <p:sp>
        <p:nvSpPr>
          <p:cNvPr id="8" name="Šípka dolu 7"/>
          <p:cNvSpPr/>
          <p:nvPr/>
        </p:nvSpPr>
        <p:spPr>
          <a:xfrm>
            <a:off x="4648200" y="1143000"/>
            <a:ext cx="457200" cy="9144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BlokTextu 8"/>
          <p:cNvSpPr txBox="1"/>
          <p:nvPr/>
        </p:nvSpPr>
        <p:spPr>
          <a:xfrm>
            <a:off x="2438400" y="3657600"/>
            <a:ext cx="4669355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b="1" i="1" dirty="0" smtClean="0"/>
              <a:t>infračervené</a:t>
            </a:r>
            <a:r>
              <a:rPr lang="sk-SK" sz="2800" dirty="0" smtClean="0"/>
              <a:t>– 800 -5000nm</a:t>
            </a:r>
            <a:endParaRPr lang="sk-SK" sz="2800" dirty="0"/>
          </a:p>
        </p:txBody>
      </p:sp>
      <p:sp>
        <p:nvSpPr>
          <p:cNvPr id="10" name="Šípka dolu 9"/>
          <p:cNvSpPr/>
          <p:nvPr/>
        </p:nvSpPr>
        <p:spPr>
          <a:xfrm>
            <a:off x="3429000" y="2743200"/>
            <a:ext cx="457200" cy="9144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381000" y="228600"/>
            <a:ext cx="8229600" cy="8894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2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.Vzduch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VÃ½sledok vyhÄ¾adÃ¡vania obrÃ¡zkov pre dopyt vzduch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828800" y="1142999"/>
            <a:ext cx="4343400" cy="5483899"/>
          </a:xfrm>
          <a:prstGeom prst="rect">
            <a:avLst/>
          </a:prstGeom>
          <a:noFill/>
        </p:spPr>
      </p:pic>
      <p:pic>
        <p:nvPicPr>
          <p:cNvPr id="30722" name="Picture 2" descr="VÃ½sledok vyhÄ¾adÃ¡vania obrÃ¡zkov pre dopyt zloÅ¾enie vzduchu"/>
          <p:cNvPicPr>
            <a:picLocks noChangeAspect="1" noChangeArrowheads="1"/>
          </p:cNvPicPr>
          <p:nvPr/>
        </p:nvPicPr>
        <p:blipFill>
          <a:blip r:embed="rId3"/>
          <a:srcRect l="25000" t="17391" r="25000" b="18012"/>
          <a:stretch>
            <a:fillRect/>
          </a:stretch>
        </p:blipFill>
        <p:spPr bwMode="auto">
          <a:xfrm>
            <a:off x="533400" y="1219200"/>
            <a:ext cx="4343400" cy="3321424"/>
          </a:xfrm>
          <a:prstGeom prst="rect">
            <a:avLst/>
          </a:prstGeom>
          <a:noFill/>
        </p:spPr>
      </p:pic>
      <p:sp>
        <p:nvSpPr>
          <p:cNvPr id="7" name="BlokTextu 6"/>
          <p:cNvSpPr txBox="1"/>
          <p:nvPr/>
        </p:nvSpPr>
        <p:spPr>
          <a:xfrm>
            <a:off x="3048000" y="1371600"/>
            <a:ext cx="153118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dirty="0" smtClean="0"/>
              <a:t>0,03% CO2</a:t>
            </a:r>
            <a:endParaRPr lang="sk-SK" sz="2000" dirty="0"/>
          </a:p>
        </p:txBody>
      </p:sp>
      <p:pic>
        <p:nvPicPr>
          <p:cNvPr id="30724" name="Picture 4" descr="VÃ½sledok vyhÄ¾adÃ¡vania obrÃ¡zkov pre dopyt nitrogenne bakteri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86422" y="1143000"/>
            <a:ext cx="5357578" cy="35734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dliatok">
  <a:themeElements>
    <a:clrScheme name="Odliatok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dliatok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dlia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41</TotalTime>
  <Words>141</Words>
  <PresentationFormat>Prezentácia na obrazovke (4:3)</PresentationFormat>
  <Paragraphs>64</Paragraphs>
  <Slides>15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16" baseType="lpstr">
      <vt:lpstr>Odliatok</vt:lpstr>
      <vt:lpstr>Snímka 1</vt:lpstr>
      <vt:lpstr>Snímka 2</vt:lpstr>
      <vt:lpstr>EKOLÓGIA</vt:lpstr>
      <vt:lpstr>Zakladateľ:</vt:lpstr>
      <vt:lpstr>Snímka 5</vt:lpstr>
      <vt:lpstr>POJMY:</vt:lpstr>
      <vt:lpstr>Ekologické faktory</vt:lpstr>
      <vt:lpstr>1.Slnečné žiarenie</vt:lpstr>
      <vt:lpstr>Snímka 9</vt:lpstr>
      <vt:lpstr>Snímka 10</vt:lpstr>
      <vt:lpstr>Snímka 11</vt:lpstr>
      <vt:lpstr>Zloženie pôdy</vt:lpstr>
      <vt:lpstr>Ekologická valencia:</vt:lpstr>
      <vt:lpstr>Prispôsobivosť /ada........ta/ </vt:lpstr>
      <vt:lpstr>Snímka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EKOLÓGIA</dc:title>
  <dc:creator>hp</dc:creator>
  <cp:lastModifiedBy>hp</cp:lastModifiedBy>
  <cp:revision>39</cp:revision>
  <dcterms:created xsi:type="dcterms:W3CDTF">2018-09-16T16:06:11Z</dcterms:created>
  <dcterms:modified xsi:type="dcterms:W3CDTF">2018-09-17T13:54:48Z</dcterms:modified>
</cp:coreProperties>
</file>