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335" r:id="rId4"/>
    <p:sldId id="299" r:id="rId5"/>
    <p:sldId id="312" r:id="rId6"/>
    <p:sldId id="311" r:id="rId7"/>
    <p:sldId id="313" r:id="rId8"/>
    <p:sldId id="314" r:id="rId9"/>
    <p:sldId id="296" r:id="rId10"/>
    <p:sldId id="310" r:id="rId11"/>
    <p:sldId id="309" r:id="rId12"/>
    <p:sldId id="301" r:id="rId13"/>
    <p:sldId id="308" r:id="rId14"/>
    <p:sldId id="307" r:id="rId15"/>
    <p:sldId id="302" r:id="rId16"/>
    <p:sldId id="315" r:id="rId17"/>
    <p:sldId id="316" r:id="rId18"/>
    <p:sldId id="275" r:id="rId19"/>
    <p:sldId id="303" r:id="rId20"/>
    <p:sldId id="276" r:id="rId21"/>
    <p:sldId id="317" r:id="rId22"/>
    <p:sldId id="304" r:id="rId23"/>
    <p:sldId id="319" r:id="rId24"/>
    <p:sldId id="318" r:id="rId25"/>
    <p:sldId id="306" r:id="rId26"/>
    <p:sldId id="321" r:id="rId27"/>
    <p:sldId id="320" r:id="rId2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 autoAdjust="0"/>
    <p:restoredTop sz="94660" autoAdjust="0"/>
  </p:normalViewPr>
  <p:slideViewPr>
    <p:cSldViewPr>
      <p:cViewPr varScale="1">
        <p:scale>
          <a:sx n="62" d="100"/>
          <a:sy n="62" d="100"/>
        </p:scale>
        <p:origin x="101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40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B2BA7B9-8E99-4FE7-A315-5E5169646C45}" type="datetimeFigureOut">
              <a:rPr lang="sk-SK" smtClean="0"/>
              <a:pPr/>
              <a:t>12. 9. 2022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7E86EA8-99BB-4C9A-A920-9B28818256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A7B9-8E99-4FE7-A315-5E5169646C45}" type="datetimeFigureOut">
              <a:rPr lang="sk-SK" smtClean="0"/>
              <a:pPr/>
              <a:t>12. 9. 2022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6EA8-99BB-4C9A-A920-9B28818256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A7B9-8E99-4FE7-A315-5E5169646C45}" type="datetimeFigureOut">
              <a:rPr lang="sk-SK" smtClean="0"/>
              <a:pPr/>
              <a:t>12. 9. 2022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6EA8-99BB-4C9A-A920-9B28818256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A7B9-8E99-4FE7-A315-5E5169646C45}" type="datetimeFigureOut">
              <a:rPr lang="sk-SK" smtClean="0"/>
              <a:pPr/>
              <a:t>12. 9. 2022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6EA8-99BB-4C9A-A920-9B28818256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A7B9-8E99-4FE7-A315-5E5169646C45}" type="datetimeFigureOut">
              <a:rPr lang="sk-SK" smtClean="0"/>
              <a:pPr/>
              <a:t>12. 9. 2022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6EA8-99BB-4C9A-A920-9B28818256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A7B9-8E99-4FE7-A315-5E5169646C45}" type="datetimeFigureOut">
              <a:rPr lang="sk-SK" smtClean="0"/>
              <a:pPr/>
              <a:t>12. 9. 2022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6EA8-99BB-4C9A-A920-9B28818256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B2BA7B9-8E99-4FE7-A315-5E5169646C45}" type="datetimeFigureOut">
              <a:rPr lang="sk-SK" smtClean="0"/>
              <a:pPr/>
              <a:t>12. 9. 2022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7E86EA8-99BB-4C9A-A920-9B288182567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B2BA7B9-8E99-4FE7-A315-5E5169646C45}" type="datetimeFigureOut">
              <a:rPr lang="sk-SK" smtClean="0"/>
              <a:pPr/>
              <a:t>12. 9. 2022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7E86EA8-99BB-4C9A-A920-9B28818256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A7B9-8E99-4FE7-A315-5E5169646C45}" type="datetimeFigureOut">
              <a:rPr lang="sk-SK" smtClean="0"/>
              <a:pPr/>
              <a:t>12. 9. 2022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6EA8-99BB-4C9A-A920-9B28818256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A7B9-8E99-4FE7-A315-5E5169646C45}" type="datetimeFigureOut">
              <a:rPr lang="sk-SK" smtClean="0"/>
              <a:pPr/>
              <a:t>12. 9. 2022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6EA8-99BB-4C9A-A920-9B28818256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A7B9-8E99-4FE7-A315-5E5169646C45}" type="datetimeFigureOut">
              <a:rPr lang="sk-SK" smtClean="0"/>
              <a:pPr/>
              <a:t>12. 9. 2022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6EA8-99BB-4C9A-A920-9B28818256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B2BA7B9-8E99-4FE7-A315-5E5169646C45}" type="datetimeFigureOut">
              <a:rPr lang="sk-SK" smtClean="0"/>
              <a:pPr/>
              <a:t>12. 9. 2022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7E86EA8-99BB-4C9A-A920-9B288182567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gif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87624" y="476672"/>
            <a:ext cx="7092280" cy="2835746"/>
          </a:xfrm>
        </p:spPr>
        <p:txBody>
          <a:bodyPr>
            <a:normAutofit/>
          </a:bodyPr>
          <a:lstStyle/>
          <a:p>
            <a:r>
              <a:rPr lang="sk-SK" sz="5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hemian typewriter" pitchFamily="2" charset="0"/>
              </a:rPr>
              <a:t>Základy </a:t>
            </a:r>
            <a:br>
              <a:rPr lang="sk-SK" sz="5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hemian typewriter" pitchFamily="2" charset="0"/>
              </a:rPr>
            </a:br>
            <a:r>
              <a:rPr lang="sk-SK" sz="5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hemian typewriter" pitchFamily="2" charset="0"/>
              </a:rPr>
              <a:t>vektorovej algebry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hemian typewriter" pitchFamily="2" charset="0"/>
              </a:rPr>
              <a:t/>
            </a:r>
            <a:b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hemian typewriter" pitchFamily="2" charset="0"/>
              </a:rPr>
            </a:b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hemian typewriter" pitchFamily="2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755576" y="4365104"/>
            <a:ext cx="4248472" cy="1224136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Sústavy súradníc</a:t>
            </a:r>
            <a:endParaRPr lang="sk-SK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 cstate="print"/>
          <a:srcRect l="18455" t="21484" r="59692" b="62210"/>
          <a:stretch>
            <a:fillRect/>
          </a:stretch>
        </p:blipFill>
        <p:spPr bwMode="auto">
          <a:xfrm>
            <a:off x="395535" y="476672"/>
            <a:ext cx="8436937" cy="2736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conoce3000.com/html/espaniol/Libros/EmpezandoConBlender/imagenes/SistemaCoordenad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4437112"/>
            <a:ext cx="2283827" cy="18722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51520" y="6453336"/>
            <a:ext cx="5344675" cy="305409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" marR="0" lvl="0" indent="0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sk-SK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</a:t>
            </a:r>
            <a:r>
              <a:rPr kumimoji="0" lang="sk-SK" sz="1400" b="0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Mgr. Monika Gancznerová, Gymnázium, Nové Zámky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9848"/>
          </a:xfrm>
        </p:spPr>
        <p:txBody>
          <a:bodyPr/>
          <a:lstStyle/>
          <a:p>
            <a:r>
              <a:rPr lang="sk-SK" dirty="0" smtClean="0"/>
              <a:t>Priamka   0x   </a:t>
            </a:r>
            <a:endParaRPr lang="sk-SK" dirty="0"/>
          </a:p>
        </p:txBody>
      </p:sp>
      <p:pic>
        <p:nvPicPr>
          <p:cNvPr id="53250" name="Picture 2" descr="The number l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6"/>
            <a:ext cx="7143750" cy="476250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53945" t="50700" r="5356" b="33489"/>
          <a:stretch>
            <a:fillRect/>
          </a:stretch>
        </p:blipFill>
        <p:spPr bwMode="auto">
          <a:xfrm>
            <a:off x="467544" y="3068960"/>
            <a:ext cx="810303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lokTextu 6"/>
          <p:cNvSpPr txBox="1"/>
          <p:nvPr/>
        </p:nvSpPr>
        <p:spPr>
          <a:xfrm>
            <a:off x="6732240" y="105273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X [x]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9848"/>
          </a:xfrm>
        </p:spPr>
        <p:txBody>
          <a:bodyPr/>
          <a:lstStyle/>
          <a:p>
            <a:r>
              <a:rPr lang="sk-SK" dirty="0" smtClean="0"/>
              <a:t>Priamka   </a:t>
            </a:r>
            <a:r>
              <a:rPr lang="sk-SK" i="1" dirty="0" smtClean="0"/>
              <a:t>0x</a:t>
            </a:r>
            <a:r>
              <a:rPr lang="sk-SK" dirty="0" smtClean="0"/>
              <a:t>   </a:t>
            </a:r>
            <a:endParaRPr lang="sk-SK" dirty="0"/>
          </a:p>
        </p:txBody>
      </p:sp>
      <p:pic>
        <p:nvPicPr>
          <p:cNvPr id="53250" name="Picture 2" descr="The number l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6"/>
            <a:ext cx="7143750" cy="476250"/>
          </a:xfrm>
          <a:prstGeom prst="rect">
            <a:avLst/>
          </a:prstGeom>
          <a:noFill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 l="58912" t="77456" r="12148" b="13712"/>
          <a:stretch>
            <a:fillRect/>
          </a:stretch>
        </p:blipFill>
        <p:spPr bwMode="auto">
          <a:xfrm>
            <a:off x="1043608" y="5085184"/>
            <a:ext cx="775470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53945" t="50700" r="5356" b="33489"/>
          <a:stretch>
            <a:fillRect/>
          </a:stretch>
        </p:blipFill>
        <p:spPr bwMode="auto">
          <a:xfrm>
            <a:off x="467544" y="3068960"/>
            <a:ext cx="810303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lokTextu 6"/>
          <p:cNvSpPr txBox="1"/>
          <p:nvPr/>
        </p:nvSpPr>
        <p:spPr>
          <a:xfrm>
            <a:off x="6732240" y="105273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X [x]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9848"/>
          </a:xfrm>
        </p:spPr>
        <p:txBody>
          <a:bodyPr/>
          <a:lstStyle/>
          <a:p>
            <a:r>
              <a:rPr lang="sk-SK" dirty="0" smtClean="0"/>
              <a:t>  Rovina   </a:t>
            </a:r>
            <a:r>
              <a:rPr lang="sk-SK" i="1" dirty="0" smtClean="0"/>
              <a:t>0xy</a:t>
            </a:r>
            <a:endParaRPr lang="sk-SK" i="1" dirty="0"/>
          </a:p>
        </p:txBody>
      </p:sp>
      <p:grpSp>
        <p:nvGrpSpPr>
          <p:cNvPr id="8" name="Skupina 7"/>
          <p:cNvGrpSpPr/>
          <p:nvPr/>
        </p:nvGrpSpPr>
        <p:grpSpPr>
          <a:xfrm>
            <a:off x="251520" y="5301208"/>
            <a:ext cx="8575542" cy="1224136"/>
            <a:chOff x="251520" y="5013176"/>
            <a:chExt cx="8575542" cy="1224136"/>
          </a:xfrm>
        </p:grpSpPr>
        <p:pic>
          <p:nvPicPr>
            <p:cNvPr id="696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53086" t="75404" r="5356" b="11750"/>
            <a:stretch>
              <a:fillRect/>
            </a:stretch>
          </p:blipFill>
          <p:spPr bwMode="auto">
            <a:xfrm>
              <a:off x="251520" y="5013176"/>
              <a:ext cx="8575542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Obdĺžnik 6"/>
            <p:cNvSpPr/>
            <p:nvPr/>
          </p:nvSpPr>
          <p:spPr>
            <a:xfrm>
              <a:off x="2267744" y="5877272"/>
              <a:ext cx="648072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pic>
        <p:nvPicPr>
          <p:cNvPr id="69636" name="Picture 4" descr="http://www.fmi-plovdiv.org/evlm/DBbg/database/geo/coordsystems/coord1_bg_files/obr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852936"/>
            <a:ext cx="3539672" cy="2519934"/>
          </a:xfrm>
          <a:prstGeom prst="rect">
            <a:avLst/>
          </a:prstGeom>
          <a:noFill/>
        </p:spPr>
      </p:pic>
      <p:sp>
        <p:nvSpPr>
          <p:cNvPr id="11" name="BlokTextu 10"/>
          <p:cNvSpPr txBox="1"/>
          <p:nvPr/>
        </p:nvSpPr>
        <p:spPr>
          <a:xfrm>
            <a:off x="4499992" y="256490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M [x, y]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9848"/>
          </a:xfrm>
        </p:spPr>
        <p:txBody>
          <a:bodyPr/>
          <a:lstStyle/>
          <a:p>
            <a:r>
              <a:rPr lang="sk-SK" dirty="0" smtClean="0"/>
              <a:t>  Rovina   0xy</a:t>
            </a:r>
            <a:endParaRPr lang="sk-SK" dirty="0"/>
          </a:p>
        </p:txBody>
      </p:sp>
      <p:grpSp>
        <p:nvGrpSpPr>
          <p:cNvPr id="3" name="Skupina 7"/>
          <p:cNvGrpSpPr/>
          <p:nvPr/>
        </p:nvGrpSpPr>
        <p:grpSpPr>
          <a:xfrm>
            <a:off x="251520" y="5301208"/>
            <a:ext cx="8575542" cy="1224136"/>
            <a:chOff x="251520" y="5013176"/>
            <a:chExt cx="8575542" cy="1224136"/>
          </a:xfrm>
        </p:grpSpPr>
        <p:pic>
          <p:nvPicPr>
            <p:cNvPr id="696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53086" t="75404" r="5356" b="11750"/>
            <a:stretch>
              <a:fillRect/>
            </a:stretch>
          </p:blipFill>
          <p:spPr bwMode="auto">
            <a:xfrm>
              <a:off x="251520" y="5013176"/>
              <a:ext cx="8575542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Obdĺžnik 6"/>
            <p:cNvSpPr/>
            <p:nvPr/>
          </p:nvSpPr>
          <p:spPr>
            <a:xfrm>
              <a:off x="2267744" y="5877272"/>
              <a:ext cx="648072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pic>
        <p:nvPicPr>
          <p:cNvPr id="69636" name="Picture 4" descr="http://www.fmi-plovdiv.org/evlm/DBbg/database/geo/coordsystems/coord1_bg_files/obr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852936"/>
            <a:ext cx="3539672" cy="2519934"/>
          </a:xfrm>
          <a:prstGeom prst="rect">
            <a:avLst/>
          </a:prstGeom>
          <a:noFill/>
        </p:spPr>
      </p:pic>
      <p:pic>
        <p:nvPicPr>
          <p:cNvPr id="69638" name="Picture 6" descr="http://files.hkj3.webnode.sk/200000005-baef7bbe91/img555%20(1).gif"/>
          <p:cNvPicPr>
            <a:picLocks noChangeAspect="1" noChangeArrowheads="1"/>
          </p:cNvPicPr>
          <p:nvPr/>
        </p:nvPicPr>
        <p:blipFill>
          <a:blip r:embed="rId4" cstate="print"/>
          <a:srcRect t="12243" r="55530" b="11240"/>
          <a:stretch>
            <a:fillRect/>
          </a:stretch>
        </p:blipFill>
        <p:spPr bwMode="auto">
          <a:xfrm>
            <a:off x="5796136" y="764704"/>
            <a:ext cx="2088232" cy="1800200"/>
          </a:xfrm>
          <a:prstGeom prst="rect">
            <a:avLst/>
          </a:prstGeom>
          <a:noFill/>
        </p:spPr>
      </p:pic>
      <p:sp>
        <p:nvSpPr>
          <p:cNvPr id="11" name="BlokTextu 10"/>
          <p:cNvSpPr txBox="1"/>
          <p:nvPr/>
        </p:nvSpPr>
        <p:spPr>
          <a:xfrm>
            <a:off x="4499992" y="256490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M [x, y]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9848"/>
          </a:xfrm>
        </p:spPr>
        <p:txBody>
          <a:bodyPr/>
          <a:lstStyle/>
          <a:p>
            <a:r>
              <a:rPr lang="sk-SK" dirty="0" smtClean="0"/>
              <a:t>  Rovina   0xy</a:t>
            </a:r>
            <a:endParaRPr lang="sk-SK" dirty="0"/>
          </a:p>
        </p:txBody>
      </p:sp>
      <p:grpSp>
        <p:nvGrpSpPr>
          <p:cNvPr id="3" name="Skupina 7"/>
          <p:cNvGrpSpPr/>
          <p:nvPr/>
        </p:nvGrpSpPr>
        <p:grpSpPr>
          <a:xfrm>
            <a:off x="251520" y="5301208"/>
            <a:ext cx="8575542" cy="1224136"/>
            <a:chOff x="251520" y="5013176"/>
            <a:chExt cx="8575542" cy="1224136"/>
          </a:xfrm>
        </p:grpSpPr>
        <p:pic>
          <p:nvPicPr>
            <p:cNvPr id="696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53086" t="75404" r="5356" b="11750"/>
            <a:stretch>
              <a:fillRect/>
            </a:stretch>
          </p:blipFill>
          <p:spPr bwMode="auto">
            <a:xfrm>
              <a:off x="251520" y="5013176"/>
              <a:ext cx="8575542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Obdĺžnik 6"/>
            <p:cNvSpPr/>
            <p:nvPr/>
          </p:nvSpPr>
          <p:spPr>
            <a:xfrm>
              <a:off x="2267744" y="5877272"/>
              <a:ext cx="648072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pic>
        <p:nvPicPr>
          <p:cNvPr id="69636" name="Picture 4" descr="http://www.fmi-plovdiv.org/evlm/DBbg/database/geo/coordsystems/coord1_bg_files/obr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852936"/>
            <a:ext cx="3539672" cy="2519934"/>
          </a:xfrm>
          <a:prstGeom prst="rect">
            <a:avLst/>
          </a:prstGeom>
          <a:noFill/>
        </p:spPr>
      </p:pic>
      <p:pic>
        <p:nvPicPr>
          <p:cNvPr id="10" name="Picture 6" descr="https://upload.wikimedia.org/wikipedia/commons/thumb/f/fb/CartesianPlane.svg/240px-CartesianPlan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844824"/>
            <a:ext cx="3456384" cy="3244770"/>
          </a:xfrm>
          <a:prstGeom prst="rect">
            <a:avLst/>
          </a:prstGeom>
          <a:noFill/>
        </p:spPr>
      </p:pic>
      <p:pic>
        <p:nvPicPr>
          <p:cNvPr id="69638" name="Picture 6" descr="http://files.hkj3.webnode.sk/200000005-baef7bbe91/img555%20(1).gif"/>
          <p:cNvPicPr>
            <a:picLocks noChangeAspect="1" noChangeArrowheads="1"/>
          </p:cNvPicPr>
          <p:nvPr/>
        </p:nvPicPr>
        <p:blipFill>
          <a:blip r:embed="rId5" cstate="print"/>
          <a:srcRect t="12243" r="55530" b="11240"/>
          <a:stretch>
            <a:fillRect/>
          </a:stretch>
        </p:blipFill>
        <p:spPr bwMode="auto">
          <a:xfrm>
            <a:off x="5796136" y="764704"/>
            <a:ext cx="2088232" cy="1800200"/>
          </a:xfrm>
          <a:prstGeom prst="rect">
            <a:avLst/>
          </a:prstGeom>
          <a:noFill/>
        </p:spPr>
      </p:pic>
      <p:sp>
        <p:nvSpPr>
          <p:cNvPr id="12" name="BlokTextu 11"/>
          <p:cNvSpPr txBox="1"/>
          <p:nvPr/>
        </p:nvSpPr>
        <p:spPr>
          <a:xfrm>
            <a:off x="3779912" y="3933056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B050"/>
                </a:solidFill>
                <a:latin typeface="Arial Narrow" pitchFamily="34" charset="0"/>
              </a:rPr>
              <a:t>A [ 2, 3 ]</a:t>
            </a:r>
          </a:p>
          <a:p>
            <a:r>
              <a:rPr lang="sk-SK" dirty="0" smtClean="0">
                <a:solidFill>
                  <a:srgbClr val="FF0000"/>
                </a:solidFill>
                <a:latin typeface="Arial Narrow" pitchFamily="34" charset="0"/>
              </a:rPr>
              <a:t>B [ -3, 1 ]</a:t>
            </a:r>
          </a:p>
          <a:p>
            <a:r>
              <a:rPr lang="sk-SK" dirty="0" smtClean="0">
                <a:solidFill>
                  <a:srgbClr val="0070C0"/>
                </a:solidFill>
                <a:latin typeface="Arial Narrow" pitchFamily="34" charset="0"/>
              </a:rPr>
              <a:t>C [ -1,-2 ]</a:t>
            </a:r>
          </a:p>
          <a:p>
            <a:r>
              <a:rPr lang="sk-SK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Narrow" pitchFamily="34" charset="0"/>
              </a:rPr>
              <a:t>O [ 0, 0 ]</a:t>
            </a:r>
            <a:r>
              <a:rPr lang="sk-SK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sk-SK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4499992" y="256490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M [x, y]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9848"/>
          </a:xfrm>
        </p:spPr>
        <p:txBody>
          <a:bodyPr/>
          <a:lstStyle/>
          <a:p>
            <a:r>
              <a:rPr lang="sk-SK" dirty="0" smtClean="0"/>
              <a:t>Priestor   </a:t>
            </a:r>
            <a:r>
              <a:rPr lang="sk-SK" i="1" dirty="0" smtClean="0"/>
              <a:t>0xyz</a:t>
            </a:r>
            <a:endParaRPr lang="sk-SK" i="1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 l="53301" t="55456" r="5356" b="31277"/>
          <a:stretch>
            <a:fillRect/>
          </a:stretch>
        </p:blipFill>
        <p:spPr bwMode="auto">
          <a:xfrm>
            <a:off x="899592" y="3861048"/>
            <a:ext cx="722797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2339752" y="234888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M [x, y, z]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9848"/>
          </a:xfrm>
        </p:spPr>
        <p:txBody>
          <a:bodyPr/>
          <a:lstStyle/>
          <a:p>
            <a:r>
              <a:rPr lang="sk-SK" dirty="0" smtClean="0"/>
              <a:t>Priestor   0xyz</a:t>
            </a:r>
            <a:endParaRPr lang="sk-SK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 l="53301" t="55456" r="5356" b="8534"/>
          <a:stretch>
            <a:fillRect/>
          </a:stretch>
        </p:blipFill>
        <p:spPr bwMode="auto">
          <a:xfrm>
            <a:off x="899592" y="3861048"/>
            <a:ext cx="722797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2339752" y="234888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M [x, y, z]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9848"/>
          </a:xfrm>
        </p:spPr>
        <p:txBody>
          <a:bodyPr/>
          <a:lstStyle/>
          <a:p>
            <a:r>
              <a:rPr lang="sk-SK" dirty="0" smtClean="0"/>
              <a:t>Priestor   0xyz</a:t>
            </a:r>
            <a:endParaRPr lang="sk-SK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 l="53301" t="55456" r="5356" b="8534"/>
          <a:stretch>
            <a:fillRect/>
          </a:stretch>
        </p:blipFill>
        <p:spPr bwMode="auto">
          <a:xfrm>
            <a:off x="899592" y="3861048"/>
            <a:ext cx="722797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https://upload.wikimedia.org/wikipedia/commons/thumb/c/c3/Coord_planes_color_point.svg/250px-Coord_planes_color_poi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980728"/>
            <a:ext cx="3188335" cy="266544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339752" y="234888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M [x, y, z]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4" name="Picture 6" descr="http://www.lanubeartistica.es/Dibujo_Tecnico_Primero/UD4/dt1_u4_tema1_v02/coordenadas-punto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780928"/>
            <a:ext cx="3481515" cy="3458304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39552" y="1628800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M [x,  y,   z]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39552" y="206084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A [a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, 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, 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467544" y="836712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Súradnice bodov v priestore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 descr="http://salonhogar.net/Enciclopedia_Ilustrada/Matematicas/Algebra/cartesian-3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052736"/>
            <a:ext cx="4211960" cy="3450477"/>
          </a:xfrm>
          <a:prstGeom prst="rect">
            <a:avLst/>
          </a:prstGeom>
          <a:noFill/>
        </p:spPr>
      </p:pic>
      <p:pic>
        <p:nvPicPr>
          <p:cNvPr id="32774" name="Picture 6" descr="http://www.lanubeartistica.es/Dibujo_Tecnico_Primero/UD4/dt1_u4_tema1_v02/coordenadas-punto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780928"/>
            <a:ext cx="3481515" cy="3458304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39552" y="1628800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M [x,  y,   z]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39552" y="206084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A [a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, 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, 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467544" y="836712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Súradnice bodov v priestore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4572000" y="1844824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latin typeface="Arial" pitchFamily="34" charset="0"/>
                <a:cs typeface="Arial" pitchFamily="34" charset="0"/>
              </a:rPr>
              <a:t>M</a:t>
            </a:r>
            <a:endParaRPr lang="sk-SK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931224" cy="1143000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chemeClr val="tx2">
                    <a:lumMod val="75000"/>
                  </a:schemeClr>
                </a:solidFill>
              </a:rPr>
              <a:t>Karteziánska sústava súradníc</a:t>
            </a:r>
            <a:endParaRPr lang="sk-SK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5300" name="Picture 4" descr="https://www.classtools.net/_FAKEBOOK/saved/1305/FBiGXb/cover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3883356" cy="2592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5302" name="Picture 6" descr="http://www.diyingtomakeit.com/image/250x167-think-therefore-i-am-rene-descartes-quotes-quotesgram-9883904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060848"/>
            <a:ext cx="2381250" cy="1590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Obdĺžnik 5"/>
          <p:cNvSpPr/>
          <p:nvPr/>
        </p:nvSpPr>
        <p:spPr>
          <a:xfrm>
            <a:off x="4860032" y="3861048"/>
            <a:ext cx="35821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200" b="1" dirty="0" smtClean="0"/>
              <a:t>René </a:t>
            </a:r>
            <a:r>
              <a:rPr lang="sk-SK" sz="1200" b="1" dirty="0" err="1" smtClean="0"/>
              <a:t>Descartes</a:t>
            </a:r>
            <a:r>
              <a:rPr lang="sk-SK" sz="1200" dirty="0" smtClean="0"/>
              <a:t>  (</a:t>
            </a:r>
            <a:r>
              <a:rPr lang="sk-SK" sz="1200" b="1" dirty="0" err="1" smtClean="0"/>
              <a:t>Cartesius</a:t>
            </a:r>
            <a:r>
              <a:rPr lang="sk-SK" sz="1200" b="1" dirty="0" smtClean="0"/>
              <a:t>)</a:t>
            </a:r>
            <a:endParaRPr lang="sk-SK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AutoShape 8" descr="http://mathworld.wolfram.com/images/eps-gif/CubeFrame_60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5604" name="Picture 4" descr="https://www.maclab.sk/clanky/3d-graf-excel/kocka-suradn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268760"/>
            <a:ext cx="4223435" cy="3888432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395536" y="126876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A [x,   y,   z]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395536" y="76470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A [a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, 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, 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841" y="5157192"/>
            <a:ext cx="1045795" cy="1394393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5796136" y="76470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Úloha 1: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AutoShape 8" descr="http://mathworld.wolfram.com/images/eps-gif/CubeFrame_60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5604" name="Picture 4" descr="https://www.maclab.sk/clanky/3d-graf-excel/kocka-suradn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268760"/>
            <a:ext cx="4223435" cy="3888432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395536" y="126876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A [x,   y,   z]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395536" y="76470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A [a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, 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, 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467544" y="2780928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Arial Narrow" pitchFamily="34" charset="0"/>
              </a:rPr>
              <a:t>Vypočítajte objem nakreslenej kocky, ak jej jednotlivé vrcholy majú súradnice určené podľa obrázka:</a:t>
            </a:r>
            <a:endParaRPr lang="sk-SK" dirty="0">
              <a:latin typeface="Arial Narrow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725" y="5176317"/>
            <a:ext cx="1048603" cy="1396105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5796136" y="76470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Úloha 1: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18962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AutoShape 8" descr="http://mathworld.wolfram.com/images/eps-gif/CubeFrame_60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395536" y="126876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A [x,   y,   z]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395536" y="76470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A [a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, 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, 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 descr="http://users.humboldt.edu/flashman/Courses/CUBE7P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772816"/>
            <a:ext cx="4010396" cy="4104456"/>
          </a:xfrm>
          <a:prstGeom prst="rect">
            <a:avLst/>
          </a:prstGeom>
          <a:noFill/>
        </p:spPr>
      </p:pic>
      <p:pic>
        <p:nvPicPr>
          <p:cNvPr id="2" name="Obrázo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982" y="5179219"/>
            <a:ext cx="1048603" cy="1396105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5796136" y="76470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Úloha 2: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AutoShape 8" descr="http://mathworld.wolfram.com/images/eps-gif/CubeFrame_60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395536" y="126876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A [x,   y,   z]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395536" y="76470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A [a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, 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, 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 descr="http://users.humboldt.edu/flashman/Courses/CUBE7P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772816"/>
            <a:ext cx="4010396" cy="4104456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395536" y="2564904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Arial Narrow" pitchFamily="34" charset="0"/>
              </a:rPr>
              <a:t>Určte počiatok súradnicovej sústavy, a polohu jednotlivých osí pre umiestnenie kocky A,B,C,...H</a:t>
            </a:r>
            <a:endParaRPr lang="sk-SK" dirty="0">
              <a:latin typeface="Arial Narrow" pitchFamily="34" charset="0"/>
            </a:endParaRP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7033" y="5179219"/>
            <a:ext cx="1048603" cy="1396105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5796136" y="76470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Úloha 2: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172956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AutoShape 8" descr="http://mathworld.wolfram.com/images/eps-gif/CubeFrame_60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395536" y="126876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A [x,   y,   z]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395536" y="76470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A [a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, 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, 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395536" y="2564904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Arial Narrow" pitchFamily="34" charset="0"/>
              </a:rPr>
              <a:t>Určte počiatok súradnicovej sústavy, a polohu jednotlivých osí pre umiestnenie kocky A,B,C,...H</a:t>
            </a:r>
            <a:endParaRPr lang="sk-SK" dirty="0">
              <a:latin typeface="Arial Narrow" pitchFamily="34" charset="0"/>
            </a:endParaRPr>
          </a:p>
        </p:txBody>
      </p:sp>
      <p:grpSp>
        <p:nvGrpSpPr>
          <p:cNvPr id="20" name="Skupina 19"/>
          <p:cNvGrpSpPr/>
          <p:nvPr/>
        </p:nvGrpSpPr>
        <p:grpSpPr>
          <a:xfrm>
            <a:off x="3347864" y="908720"/>
            <a:ext cx="4658468" cy="4968552"/>
            <a:chOff x="3491880" y="692696"/>
            <a:chExt cx="4658468" cy="4968552"/>
          </a:xfrm>
        </p:grpSpPr>
        <p:pic>
          <p:nvPicPr>
            <p:cNvPr id="15" name="Picture 2" descr="http://users.humboldt.edu/flashman/Courses/CUBE7PT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39952" y="1556792"/>
              <a:ext cx="4010396" cy="4104456"/>
            </a:xfrm>
            <a:prstGeom prst="rect">
              <a:avLst/>
            </a:prstGeom>
            <a:noFill/>
          </p:spPr>
        </p:pic>
        <p:cxnSp>
          <p:nvCxnSpPr>
            <p:cNvPr id="17" name="Rovná spojovacia šípka 16"/>
            <p:cNvCxnSpPr/>
            <p:nvPr/>
          </p:nvCxnSpPr>
          <p:spPr>
            <a:xfrm flipH="1">
              <a:off x="3491880" y="4005064"/>
              <a:ext cx="2880320" cy="720080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ovná spojovacia šípka 17"/>
            <p:cNvCxnSpPr/>
            <p:nvPr/>
          </p:nvCxnSpPr>
          <p:spPr>
            <a:xfrm>
              <a:off x="6372200" y="3933056"/>
              <a:ext cx="1728192" cy="172819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ovná spojovacia šípka 18"/>
            <p:cNvCxnSpPr/>
            <p:nvPr/>
          </p:nvCxnSpPr>
          <p:spPr>
            <a:xfrm flipV="1">
              <a:off x="6372200" y="692696"/>
              <a:ext cx="72008" cy="331236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Obrázo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386" y="5013176"/>
            <a:ext cx="1225402" cy="1542422"/>
          </a:xfrm>
          <a:prstGeom prst="rect">
            <a:avLst/>
          </a:prstGeom>
        </p:spPr>
      </p:pic>
      <p:sp>
        <p:nvSpPr>
          <p:cNvPr id="12" name="BlokTextu 11"/>
          <p:cNvSpPr txBox="1"/>
          <p:nvPr/>
        </p:nvSpPr>
        <p:spPr>
          <a:xfrm>
            <a:off x="6228184" y="39330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O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3347864" y="4509120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endParaRPr lang="sk-SK" sz="20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6300192" y="980728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z</a:t>
            </a:r>
            <a:endParaRPr lang="sk-SK" sz="20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7452320" y="5517232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</a:t>
            </a:r>
            <a:endParaRPr lang="sk-SK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5796136" y="76470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Úloha 2: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29707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AutoShape 8" descr="http://mathworld.wolfram.com/images/eps-gif/CubeFrame_60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395536" y="126876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A [x,   y,   z]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395536" y="76470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A [a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, 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, 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 descr="https://upload.wikimedia.org/wikipedia/commons/e/ec/Cube_coord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772816"/>
            <a:ext cx="3744416" cy="3771225"/>
          </a:xfrm>
          <a:prstGeom prst="rect">
            <a:avLst/>
          </a:prstGeom>
          <a:noFill/>
        </p:spPr>
      </p:pic>
      <p:sp>
        <p:nvSpPr>
          <p:cNvPr id="2" name="Obdĺžnik 1"/>
          <p:cNvSpPr/>
          <p:nvPr/>
        </p:nvSpPr>
        <p:spPr>
          <a:xfrm>
            <a:off x="7308304" y="2276872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89554" y="4149080"/>
            <a:ext cx="810838" cy="377985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24269" y="2348880"/>
            <a:ext cx="810838" cy="305977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5355048"/>
            <a:ext cx="648072" cy="37798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73330" y="4335895"/>
            <a:ext cx="810838" cy="377985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3263364"/>
            <a:ext cx="666822" cy="377985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6717" y="5355048"/>
            <a:ext cx="810838" cy="377985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3380349"/>
            <a:ext cx="648072" cy="261000"/>
          </a:xfrm>
          <a:prstGeom prst="rect">
            <a:avLst/>
          </a:prstGeom>
        </p:spPr>
      </p:pic>
      <p:pic>
        <p:nvPicPr>
          <p:cNvPr id="13" name="Obrázok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629" y="5157192"/>
            <a:ext cx="1048603" cy="1396105"/>
          </a:xfrm>
          <a:prstGeom prst="rect">
            <a:avLst/>
          </a:prstGeom>
        </p:spPr>
      </p:pic>
      <p:sp>
        <p:nvSpPr>
          <p:cNvPr id="15" name="BlokTextu 14"/>
          <p:cNvSpPr txBox="1"/>
          <p:nvPr/>
        </p:nvSpPr>
        <p:spPr>
          <a:xfrm>
            <a:off x="5796136" y="76470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Úloha 3: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AutoShape 8" descr="http://mathworld.wolfram.com/images/eps-gif/CubeFrame_60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395536" y="126876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A [x,   y,   z]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395536" y="76470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A [a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, 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, 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539552" y="2636912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Arial Narrow" pitchFamily="34" charset="0"/>
              </a:rPr>
              <a:t>Určte počiatok súradnicovej sústavy, a dopíšte súradnice všetkých vrcholov kocky z obrázka, ak hrana kocky má dĺžku 1 jednotky.</a:t>
            </a:r>
            <a:endParaRPr lang="sk-SK" dirty="0">
              <a:latin typeface="Arial Narrow" pitchFamily="34" charset="0"/>
            </a:endParaRPr>
          </a:p>
        </p:txBody>
      </p:sp>
      <p:pic>
        <p:nvPicPr>
          <p:cNvPr id="12" name="Picture 2" descr="https://upload.wikimedia.org/wikipedia/commons/e/ec/Cube_coord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772816"/>
            <a:ext cx="3744416" cy="3771225"/>
          </a:xfrm>
          <a:prstGeom prst="rect">
            <a:avLst/>
          </a:prstGeom>
          <a:noFill/>
        </p:spPr>
      </p:pic>
      <p:sp>
        <p:nvSpPr>
          <p:cNvPr id="2" name="Obdĺžnik 1"/>
          <p:cNvSpPr/>
          <p:nvPr/>
        </p:nvSpPr>
        <p:spPr>
          <a:xfrm>
            <a:off x="7308304" y="2276872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89554" y="4149080"/>
            <a:ext cx="810838" cy="377985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24269" y="2348880"/>
            <a:ext cx="810838" cy="305977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5355048"/>
            <a:ext cx="648072" cy="37798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73330" y="4335895"/>
            <a:ext cx="810838" cy="377985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3263364"/>
            <a:ext cx="666822" cy="377985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6717" y="5355048"/>
            <a:ext cx="810838" cy="377985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3380349"/>
            <a:ext cx="648072" cy="261000"/>
          </a:xfrm>
          <a:prstGeom prst="rect">
            <a:avLst/>
          </a:prstGeom>
        </p:spPr>
      </p:pic>
      <p:pic>
        <p:nvPicPr>
          <p:cNvPr id="13" name="Obrázok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8308" y="5286884"/>
            <a:ext cx="1048603" cy="1396105"/>
          </a:xfrm>
          <a:prstGeom prst="rect">
            <a:avLst/>
          </a:prstGeom>
        </p:spPr>
      </p:pic>
      <p:sp>
        <p:nvSpPr>
          <p:cNvPr id="17" name="BlokTextu 16"/>
          <p:cNvSpPr txBox="1"/>
          <p:nvPr/>
        </p:nvSpPr>
        <p:spPr>
          <a:xfrm>
            <a:off x="5796136" y="76470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Úloha 3: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381424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AutoShape 8" descr="http://mathworld.wolfram.com/images/eps-gif/CubeFrame_60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395536" y="126876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A [x,   y,   z]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395536" y="76470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A [a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, 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, a</a:t>
            </a:r>
            <a:r>
              <a:rPr lang="sk-SK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sz="2000" b="1" dirty="0" smtClean="0">
                <a:latin typeface="Arial" pitchFamily="34" charset="0"/>
                <a:cs typeface="Arial" pitchFamily="34" charset="0"/>
              </a:rPr>
              <a:t>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 descr="https://upload.wikimedia.org/wikipedia/commons/e/ec/Cube_coord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772816"/>
            <a:ext cx="3744416" cy="3771225"/>
          </a:xfrm>
          <a:prstGeom prst="rect">
            <a:avLst/>
          </a:prstGeom>
          <a:noFill/>
        </p:spPr>
      </p:pic>
      <p:pic>
        <p:nvPicPr>
          <p:cNvPr id="2" name="Obrázo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5013176"/>
            <a:ext cx="1223529" cy="1537568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539552" y="2636912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Arial Narrow" pitchFamily="34" charset="0"/>
              </a:rPr>
              <a:t>Určte počiatok súradnicovej sústavy, a dopíšte súradnice všetkých vrcholov kocky z obrázka, ak hrana kocky má dĺžku 1 jednotky.</a:t>
            </a:r>
            <a:endParaRPr lang="sk-SK" dirty="0">
              <a:latin typeface="Arial Narrow" pitchFamily="34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5796136" y="76470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Úloha 3: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2729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931224" cy="1143000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chemeClr val="tx2">
                    <a:lumMod val="75000"/>
                  </a:schemeClr>
                </a:solidFill>
              </a:rPr>
              <a:t>Karteziánska sústava súradníc</a:t>
            </a:r>
            <a:endParaRPr lang="sk-SK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5298" name="Picture 2" descr="http://www.ansys.stuba.sk/html/guide_55/graphics/GMOD2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437112"/>
            <a:ext cx="7258591" cy="2101537"/>
          </a:xfrm>
          <a:prstGeom prst="rect">
            <a:avLst/>
          </a:prstGeom>
          <a:noFill/>
        </p:spPr>
      </p:pic>
      <p:pic>
        <p:nvPicPr>
          <p:cNvPr id="55300" name="Picture 4" descr="https://www.classtools.net/_FAKEBOOK/saved/1305/FBiGXb/coverIm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628800"/>
            <a:ext cx="3883356" cy="2592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5302" name="Picture 6" descr="http://www.diyingtomakeit.com/image/250x167-think-therefore-i-am-rene-descartes-quotes-quotesgram-9883904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2060848"/>
            <a:ext cx="2381250" cy="1590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Obdĺžnik 5"/>
          <p:cNvSpPr/>
          <p:nvPr/>
        </p:nvSpPr>
        <p:spPr>
          <a:xfrm>
            <a:off x="4860032" y="3861048"/>
            <a:ext cx="35821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200" b="1" dirty="0" smtClean="0"/>
              <a:t>René </a:t>
            </a:r>
            <a:r>
              <a:rPr lang="sk-SK" sz="1200" b="1" dirty="0" err="1" smtClean="0"/>
              <a:t>Descartes</a:t>
            </a:r>
            <a:r>
              <a:rPr lang="sk-SK" sz="1200" dirty="0" smtClean="0"/>
              <a:t>  (</a:t>
            </a:r>
            <a:r>
              <a:rPr lang="sk-SK" sz="1200" b="1" dirty="0" err="1" smtClean="0"/>
              <a:t>Cartesius</a:t>
            </a:r>
            <a:r>
              <a:rPr lang="sk-SK" sz="1200" b="1" dirty="0" smtClean="0"/>
              <a:t>)</a:t>
            </a:r>
            <a:endParaRPr lang="sk-SK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 txBox="1">
            <a:spLocks/>
          </p:cNvSpPr>
          <p:nvPr/>
        </p:nvSpPr>
        <p:spPr>
          <a:xfrm>
            <a:off x="467544" y="764704"/>
            <a:ext cx="8496944" cy="1143000"/>
          </a:xfrm>
          <a:prstGeom prst="rect">
            <a:avLst/>
          </a:prstGeom>
        </p:spPr>
        <p:txBody>
          <a:bodyPr vert="horz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Karteziánska (</a:t>
            </a:r>
            <a:r>
              <a:rPr kumimoji="0" lang="sk-SK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ortonormálna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sk-SK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ortogonálna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sústava súradníc</a:t>
            </a:r>
            <a:endParaRPr kumimoji="0" lang="sk-SK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 txBox="1">
            <a:spLocks/>
          </p:cNvSpPr>
          <p:nvPr/>
        </p:nvSpPr>
        <p:spPr>
          <a:xfrm>
            <a:off x="467544" y="764704"/>
            <a:ext cx="8496944" cy="1143000"/>
          </a:xfrm>
          <a:prstGeom prst="rect">
            <a:avLst/>
          </a:prstGeom>
        </p:spPr>
        <p:txBody>
          <a:bodyPr vert="horz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Karteziánska (</a:t>
            </a:r>
            <a:r>
              <a:rPr kumimoji="0" lang="sk-SK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ortonormálna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sk-SK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ortogonálna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sústava súradníc</a:t>
            </a:r>
            <a:endParaRPr kumimoji="0" lang="sk-SK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6322" name="Picture 2" descr="http://media.techtarget.com/WhatIs/images/car-co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276872"/>
            <a:ext cx="3960440" cy="1879531"/>
          </a:xfrm>
          <a:prstGeom prst="rect">
            <a:avLst/>
          </a:prstGeom>
          <a:noFill/>
        </p:spPr>
      </p:pic>
      <p:pic>
        <p:nvPicPr>
          <p:cNvPr id="56324" name="Picture 4" descr="https://encyklopediapoznania.sk/data/matematika/ciselna_os.png"/>
          <p:cNvPicPr>
            <a:picLocks noChangeAspect="1" noChangeArrowheads="1"/>
          </p:cNvPicPr>
          <p:nvPr/>
        </p:nvPicPr>
        <p:blipFill>
          <a:blip r:embed="rId3" cstate="print"/>
          <a:srcRect b="40000"/>
          <a:stretch>
            <a:fillRect/>
          </a:stretch>
        </p:blipFill>
        <p:spPr bwMode="auto">
          <a:xfrm>
            <a:off x="683568" y="3212976"/>
            <a:ext cx="2736798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95536" y="4581128"/>
            <a:ext cx="8280920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Súradnicová sústava - priestor:</a:t>
            </a:r>
          </a:p>
          <a:p>
            <a:endParaRPr lang="sk-SK" sz="1050" dirty="0" smtClean="0">
              <a:latin typeface="Arial Narrow" pitchFamily="34" charset="0"/>
            </a:endParaRPr>
          </a:p>
          <a:p>
            <a:r>
              <a:rPr lang="sk-SK" dirty="0" smtClean="0">
                <a:latin typeface="Arial Narrow" pitchFamily="34" charset="0"/>
              </a:rPr>
              <a:t>	jednorozmerný = číselná os (0, x)</a:t>
            </a:r>
          </a:p>
          <a:p>
            <a:r>
              <a:rPr lang="sk-SK" dirty="0" smtClean="0">
                <a:latin typeface="Arial Narrow" pitchFamily="34" charset="0"/>
              </a:rPr>
              <a:t>	dvojrozmerný = rovina (0, x, y)</a:t>
            </a:r>
          </a:p>
          <a:p>
            <a:r>
              <a:rPr lang="sk-SK" dirty="0" smtClean="0">
                <a:latin typeface="Arial Narrow" pitchFamily="34" charset="0"/>
              </a:rPr>
              <a:t>	trojrozmerný = (0, x, y, z)</a:t>
            </a:r>
          </a:p>
          <a:p>
            <a:r>
              <a:rPr lang="sk-SK" dirty="0" smtClean="0">
                <a:latin typeface="Arial Narrow" pitchFamily="34" charset="0"/>
              </a:rPr>
              <a:t>	</a:t>
            </a:r>
            <a:endParaRPr lang="sk-SK" dirty="0">
              <a:latin typeface="Arial Narrow" pitchFamily="34" charset="0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67544" y="764704"/>
            <a:ext cx="8496944" cy="1143000"/>
          </a:xfrm>
          <a:prstGeom prst="rect">
            <a:avLst/>
          </a:prstGeom>
        </p:spPr>
        <p:txBody>
          <a:bodyPr vert="horz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Karteziánska (</a:t>
            </a:r>
            <a:r>
              <a:rPr kumimoji="0" lang="sk-SK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ortonormálna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sk-SK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ortogonálna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sústava súradníc</a:t>
            </a:r>
            <a:endParaRPr kumimoji="0" lang="sk-SK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6322" name="Picture 2" descr="http://media.techtarget.com/WhatIs/images/car-co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276872"/>
            <a:ext cx="3960440" cy="1879531"/>
          </a:xfrm>
          <a:prstGeom prst="rect">
            <a:avLst/>
          </a:prstGeom>
          <a:noFill/>
        </p:spPr>
      </p:pic>
      <p:pic>
        <p:nvPicPr>
          <p:cNvPr id="56324" name="Picture 4" descr="https://encyklopediapoznania.sk/data/matematika/ciselna_os.png"/>
          <p:cNvPicPr>
            <a:picLocks noChangeAspect="1" noChangeArrowheads="1"/>
          </p:cNvPicPr>
          <p:nvPr/>
        </p:nvPicPr>
        <p:blipFill>
          <a:blip r:embed="rId3" cstate="print"/>
          <a:srcRect b="40000"/>
          <a:stretch>
            <a:fillRect/>
          </a:stretch>
        </p:blipFill>
        <p:spPr bwMode="auto">
          <a:xfrm>
            <a:off x="683568" y="3212976"/>
            <a:ext cx="2736798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95536" y="4581128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Súradnicová sústava - priestor:</a:t>
            </a:r>
          </a:p>
          <a:p>
            <a:endParaRPr lang="sk-SK" sz="1050" dirty="0" smtClean="0">
              <a:latin typeface="Arial Narrow" pitchFamily="34" charset="0"/>
            </a:endParaRPr>
          </a:p>
          <a:p>
            <a:r>
              <a:rPr lang="sk-SK" dirty="0" smtClean="0">
                <a:latin typeface="Arial Narrow" pitchFamily="34" charset="0"/>
              </a:rPr>
              <a:t>	jednorozmerný = číselná os (0, x)</a:t>
            </a:r>
          </a:p>
          <a:p>
            <a:r>
              <a:rPr lang="sk-SK" dirty="0" smtClean="0">
                <a:latin typeface="Arial Narrow" pitchFamily="34" charset="0"/>
              </a:rPr>
              <a:t>	dvojrozmerný = rovina (0, x, y)</a:t>
            </a:r>
          </a:p>
          <a:p>
            <a:r>
              <a:rPr lang="sk-SK" dirty="0" smtClean="0">
                <a:latin typeface="Arial Narrow" pitchFamily="34" charset="0"/>
              </a:rPr>
              <a:t>	trojrozmerný = (0, x, y, z)</a:t>
            </a:r>
          </a:p>
          <a:p>
            <a:r>
              <a:rPr lang="sk-SK" dirty="0" smtClean="0">
                <a:latin typeface="Arial Narrow" pitchFamily="34" charset="0"/>
              </a:rPr>
              <a:t>	- ak sú číselné osi na seba kolmé  </a:t>
            </a:r>
            <a:r>
              <a:rPr lang="sk-SK" dirty="0" smtClean="0">
                <a:latin typeface="Calibri"/>
              </a:rPr>
              <a:t>→  </a:t>
            </a:r>
            <a:r>
              <a:rPr lang="sk-SK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ortogonálna</a:t>
            </a:r>
            <a:r>
              <a:rPr lang="sk-SK" dirty="0" smtClean="0">
                <a:latin typeface="Arial Narrow" pitchFamily="34" charset="0"/>
              </a:rPr>
              <a:t> súradnicová sústava</a:t>
            </a:r>
          </a:p>
          <a:p>
            <a:r>
              <a:rPr lang="sk-SK" dirty="0" smtClean="0">
                <a:latin typeface="Arial Narrow" pitchFamily="34" charset="0"/>
              </a:rPr>
              <a:t>	</a:t>
            </a:r>
            <a:endParaRPr lang="sk-SK" dirty="0">
              <a:latin typeface="Arial Narrow" pitchFamily="34" charset="0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67544" y="764704"/>
            <a:ext cx="8496944" cy="1143000"/>
          </a:xfrm>
          <a:prstGeom prst="rect">
            <a:avLst/>
          </a:prstGeom>
        </p:spPr>
        <p:txBody>
          <a:bodyPr vert="horz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Karteziánska (</a:t>
            </a:r>
            <a:r>
              <a:rPr kumimoji="0" lang="sk-SK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ortonormálna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sk-SK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ortogonálna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sústava súradníc</a:t>
            </a:r>
            <a:endParaRPr kumimoji="0" lang="sk-SK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6322" name="Picture 2" descr="http://media.techtarget.com/WhatIs/images/car-co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276872"/>
            <a:ext cx="3960440" cy="1879531"/>
          </a:xfrm>
          <a:prstGeom prst="rect">
            <a:avLst/>
          </a:prstGeom>
          <a:noFill/>
        </p:spPr>
      </p:pic>
      <p:pic>
        <p:nvPicPr>
          <p:cNvPr id="56324" name="Picture 4" descr="https://encyklopediapoznania.sk/data/matematika/ciselna_os.png"/>
          <p:cNvPicPr>
            <a:picLocks noChangeAspect="1" noChangeArrowheads="1"/>
          </p:cNvPicPr>
          <p:nvPr/>
        </p:nvPicPr>
        <p:blipFill>
          <a:blip r:embed="rId3" cstate="print"/>
          <a:srcRect b="40000"/>
          <a:stretch>
            <a:fillRect/>
          </a:stretch>
        </p:blipFill>
        <p:spPr bwMode="auto">
          <a:xfrm>
            <a:off x="683568" y="3212976"/>
            <a:ext cx="2736798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95536" y="4581128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Súradnicová sústava - priestor:</a:t>
            </a:r>
          </a:p>
          <a:p>
            <a:endParaRPr lang="sk-SK" sz="1050" dirty="0" smtClean="0">
              <a:latin typeface="Arial Narrow" pitchFamily="34" charset="0"/>
            </a:endParaRPr>
          </a:p>
          <a:p>
            <a:r>
              <a:rPr lang="sk-SK" dirty="0" smtClean="0">
                <a:latin typeface="Arial Narrow" pitchFamily="34" charset="0"/>
              </a:rPr>
              <a:t>	jednorozmerný = číselná os (0, x)</a:t>
            </a:r>
          </a:p>
          <a:p>
            <a:r>
              <a:rPr lang="sk-SK" dirty="0" smtClean="0">
                <a:latin typeface="Arial Narrow" pitchFamily="34" charset="0"/>
              </a:rPr>
              <a:t>	dvojrozmerný = rovina (0, x, y)</a:t>
            </a:r>
          </a:p>
          <a:p>
            <a:r>
              <a:rPr lang="sk-SK" dirty="0" smtClean="0">
                <a:latin typeface="Arial Narrow" pitchFamily="34" charset="0"/>
              </a:rPr>
              <a:t>	trojrozmerný = (0, x, y, z)</a:t>
            </a:r>
          </a:p>
          <a:p>
            <a:r>
              <a:rPr lang="sk-SK" dirty="0" smtClean="0">
                <a:latin typeface="Arial Narrow" pitchFamily="34" charset="0"/>
              </a:rPr>
              <a:t>	- ak sú číselné osi na seba kolmé  </a:t>
            </a:r>
            <a:r>
              <a:rPr lang="sk-SK" dirty="0" smtClean="0">
                <a:latin typeface="Calibri"/>
              </a:rPr>
              <a:t>→  </a:t>
            </a:r>
            <a:r>
              <a:rPr lang="sk-SK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ortogonálna</a:t>
            </a:r>
            <a:r>
              <a:rPr lang="sk-SK" dirty="0" smtClean="0">
                <a:latin typeface="Arial Narrow" pitchFamily="34" charset="0"/>
              </a:rPr>
              <a:t> súradnicová sústava</a:t>
            </a:r>
          </a:p>
          <a:p>
            <a:r>
              <a:rPr lang="sk-SK" dirty="0" smtClean="0">
                <a:latin typeface="Arial Narrow" pitchFamily="34" charset="0"/>
              </a:rPr>
              <a:t>	- ak majú číselné osi rovnakú mierku </a:t>
            </a:r>
            <a:r>
              <a:rPr lang="sk-SK" dirty="0" smtClean="0">
                <a:latin typeface="Calibri"/>
              </a:rPr>
              <a:t>→ </a:t>
            </a:r>
            <a:r>
              <a:rPr lang="sk-SK" dirty="0" smtClean="0">
                <a:latin typeface="Arial Narrow" pitchFamily="34" charset="0"/>
              </a:rPr>
              <a:t> </a:t>
            </a:r>
            <a:r>
              <a:rPr lang="sk-SK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ortonormálna</a:t>
            </a:r>
            <a:r>
              <a:rPr lang="sk-SK" dirty="0" smtClean="0">
                <a:latin typeface="Arial Narrow" pitchFamily="34" charset="0"/>
              </a:rPr>
              <a:t> súradnicová sústava</a:t>
            </a:r>
            <a:endParaRPr lang="sk-SK" dirty="0">
              <a:latin typeface="Arial Narrow" pitchFamily="34" charset="0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67544" y="764704"/>
            <a:ext cx="8496944" cy="1143000"/>
          </a:xfrm>
          <a:prstGeom prst="rect">
            <a:avLst/>
          </a:prstGeom>
        </p:spPr>
        <p:txBody>
          <a:bodyPr vert="horz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Karteziánska (</a:t>
            </a:r>
            <a:r>
              <a:rPr kumimoji="0" lang="sk-SK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ortonormálna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sk-SK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ortogonálna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kumimoji="0" lang="sk-SK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sústava súradníc</a:t>
            </a:r>
            <a:endParaRPr kumimoji="0" lang="sk-SK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6322" name="Picture 2" descr="http://media.techtarget.com/WhatIs/images/car-co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276872"/>
            <a:ext cx="3960440" cy="1879531"/>
          </a:xfrm>
          <a:prstGeom prst="rect">
            <a:avLst/>
          </a:prstGeom>
          <a:noFill/>
        </p:spPr>
      </p:pic>
      <p:pic>
        <p:nvPicPr>
          <p:cNvPr id="56324" name="Picture 4" descr="https://encyklopediapoznania.sk/data/matematika/ciselna_os.png"/>
          <p:cNvPicPr>
            <a:picLocks noChangeAspect="1" noChangeArrowheads="1"/>
          </p:cNvPicPr>
          <p:nvPr/>
        </p:nvPicPr>
        <p:blipFill>
          <a:blip r:embed="rId3" cstate="print"/>
          <a:srcRect b="40000"/>
          <a:stretch>
            <a:fillRect/>
          </a:stretch>
        </p:blipFill>
        <p:spPr bwMode="auto">
          <a:xfrm>
            <a:off x="683568" y="3212976"/>
            <a:ext cx="2736798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9848"/>
          </a:xfrm>
        </p:spPr>
        <p:txBody>
          <a:bodyPr/>
          <a:lstStyle/>
          <a:p>
            <a:r>
              <a:rPr lang="sk-SK" dirty="0" smtClean="0"/>
              <a:t>Priamka   0x   </a:t>
            </a:r>
            <a:endParaRPr lang="sk-SK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53945" t="50700" r="5356" b="33489"/>
          <a:stretch>
            <a:fillRect/>
          </a:stretch>
        </p:blipFill>
        <p:spPr bwMode="auto">
          <a:xfrm>
            <a:off x="467544" y="3068960"/>
            <a:ext cx="810303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lokTextu 6"/>
          <p:cNvSpPr txBox="1"/>
          <p:nvPr/>
        </p:nvSpPr>
        <p:spPr>
          <a:xfrm>
            <a:off x="6732240" y="105273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X [x]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tský">
  <a:themeElements>
    <a:clrScheme name="Mests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sts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962</TotalTime>
  <Words>455</Words>
  <Application>Microsoft Office PowerPoint</Application>
  <PresentationFormat>Prezentácia na obrazovke (4:3)</PresentationFormat>
  <Paragraphs>99</Paragraphs>
  <Slides>27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36" baseType="lpstr">
      <vt:lpstr>Arial</vt:lpstr>
      <vt:lpstr>Arial Black</vt:lpstr>
      <vt:lpstr>Arial Narrow</vt:lpstr>
      <vt:lpstr>Bohemian typewriter</vt:lpstr>
      <vt:lpstr>Calibri</vt:lpstr>
      <vt:lpstr>Georgia</vt:lpstr>
      <vt:lpstr>Trebuchet MS</vt:lpstr>
      <vt:lpstr>Wingdings 2</vt:lpstr>
      <vt:lpstr>Mestský</vt:lpstr>
      <vt:lpstr>Základy  vektorovej algebry </vt:lpstr>
      <vt:lpstr>Karteziánska sústava súradníc</vt:lpstr>
      <vt:lpstr>Karteziánska sústava súradníc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Priamka   0x   </vt:lpstr>
      <vt:lpstr>Priamka   0x   </vt:lpstr>
      <vt:lpstr>Priamka   0x   </vt:lpstr>
      <vt:lpstr>  Rovina   0xy</vt:lpstr>
      <vt:lpstr>  Rovina   0xy</vt:lpstr>
      <vt:lpstr>  Rovina   0xy</vt:lpstr>
      <vt:lpstr>Priestor   0xyz</vt:lpstr>
      <vt:lpstr>Priestor   0xyz</vt:lpstr>
      <vt:lpstr>Priestor   0xyz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ja</dc:creator>
  <cp:lastModifiedBy>Dušan Andraško</cp:lastModifiedBy>
  <cp:revision>108</cp:revision>
  <dcterms:created xsi:type="dcterms:W3CDTF">2015-11-04T16:10:01Z</dcterms:created>
  <dcterms:modified xsi:type="dcterms:W3CDTF">2022-09-12T08:03:32Z</dcterms:modified>
</cp:coreProperties>
</file>