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3939-24CC-4D6D-A73B-30881B771C4F}" type="datetimeFigureOut">
              <a:rPr lang="sk-SK" smtClean="0"/>
              <a:pPr/>
              <a:t>23. 3. 2023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A93-7F77-4E10-BC4B-C290380A8DB9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3939-24CC-4D6D-A73B-30881B771C4F}" type="datetimeFigureOut">
              <a:rPr lang="sk-SK" smtClean="0"/>
              <a:pPr/>
              <a:t>23. 3. 2023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A93-7F77-4E10-BC4B-C290380A8DB9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3939-24CC-4D6D-A73B-30881B771C4F}" type="datetimeFigureOut">
              <a:rPr lang="sk-SK" smtClean="0"/>
              <a:pPr/>
              <a:t>23. 3. 2023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A93-7F77-4E10-BC4B-C290380A8DB9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3939-24CC-4D6D-A73B-30881B771C4F}" type="datetimeFigureOut">
              <a:rPr lang="sk-SK" smtClean="0"/>
              <a:pPr/>
              <a:t>23. 3. 2023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A93-7F77-4E10-BC4B-C290380A8DB9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3939-24CC-4D6D-A73B-30881B771C4F}" type="datetimeFigureOut">
              <a:rPr lang="sk-SK" smtClean="0"/>
              <a:pPr/>
              <a:t>23. 3. 2023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A93-7F77-4E10-BC4B-C290380A8DB9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3939-24CC-4D6D-A73B-30881B771C4F}" type="datetimeFigureOut">
              <a:rPr lang="sk-SK" smtClean="0"/>
              <a:pPr/>
              <a:t>23. 3. 2023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A93-7F77-4E10-BC4B-C290380A8DB9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3939-24CC-4D6D-A73B-30881B771C4F}" type="datetimeFigureOut">
              <a:rPr lang="sk-SK" smtClean="0"/>
              <a:pPr/>
              <a:t>23. 3. 2023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A93-7F77-4E10-BC4B-C290380A8DB9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3939-24CC-4D6D-A73B-30881B771C4F}" type="datetimeFigureOut">
              <a:rPr lang="sk-SK" smtClean="0"/>
              <a:pPr/>
              <a:t>23. 3. 2023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A93-7F77-4E10-BC4B-C290380A8DB9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3939-24CC-4D6D-A73B-30881B771C4F}" type="datetimeFigureOut">
              <a:rPr lang="sk-SK" smtClean="0"/>
              <a:pPr/>
              <a:t>23. 3. 2023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A93-7F77-4E10-BC4B-C290380A8DB9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3939-24CC-4D6D-A73B-30881B771C4F}" type="datetimeFigureOut">
              <a:rPr lang="sk-SK" smtClean="0"/>
              <a:pPr/>
              <a:t>23. 3. 2023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A93-7F77-4E10-BC4B-C290380A8DB9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3939-24CC-4D6D-A73B-30881B771C4F}" type="datetimeFigureOut">
              <a:rPr lang="sk-SK" smtClean="0"/>
              <a:pPr/>
              <a:t>23. 3. 2023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5A93-7F77-4E10-BC4B-C290380A8DB9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E3939-24CC-4D6D-A73B-30881B771C4F}" type="datetimeFigureOut">
              <a:rPr lang="sk-SK" smtClean="0"/>
              <a:pPr/>
              <a:t>23. 3. 2023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A5A93-7F77-4E10-BC4B-C290380A8DB9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gif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9.gif"/><Relationship Id="rId7" Type="http://schemas.openxmlformats.org/officeDocument/2006/relationships/image" Target="../media/image13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87624" y="4869160"/>
            <a:ext cx="6400800" cy="1752600"/>
          </a:xfrm>
        </p:spPr>
        <p:txBody>
          <a:bodyPr/>
          <a:lstStyle/>
          <a:p>
            <a:r>
              <a:rPr lang="sk-SK" dirty="0" smtClean="0"/>
              <a:t>Autor: Mgr. Ľubica Kollárová</a:t>
            </a:r>
          </a:p>
          <a:p>
            <a:r>
              <a:rPr lang="sk-SK" dirty="0" smtClean="0"/>
              <a:t>Použité obrázky a animácie</a:t>
            </a:r>
          </a:p>
          <a:p>
            <a:r>
              <a:rPr lang="sk-SK" dirty="0" smtClean="0"/>
              <a:t>Beruska8.cz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0" y="836712"/>
            <a:ext cx="9144000" cy="38884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endParaRPr lang="sk-SK" sz="72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sk-SK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VARIÁCIE</a:t>
            </a:r>
            <a:endParaRPr lang="sk-SK" sz="7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2244312" y="2967335"/>
            <a:ext cx="4655378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sk-SK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bez opakovania</a:t>
            </a:r>
            <a:endParaRPr lang="sk-SK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7992888" cy="1143000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/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Variácie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sz="2400" dirty="0"/>
              <a:t>z</a:t>
            </a:r>
            <a:r>
              <a:rPr lang="sk-SK" sz="2400" dirty="0" smtClean="0"/>
              <a:t>áleží na poradí prvkov v k - tici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bez opakovania prvkov</a:t>
            </a:r>
          </a:p>
          <a:p>
            <a:pPr>
              <a:buNone/>
            </a:pPr>
            <a:r>
              <a:rPr lang="sk-SK" dirty="0" smtClean="0"/>
              <a:t>V k – tici sa každý prvok </a:t>
            </a:r>
          </a:p>
          <a:p>
            <a:pPr marL="0" indent="0">
              <a:buNone/>
            </a:pPr>
            <a:r>
              <a:rPr lang="sk-SK" dirty="0" smtClean="0"/>
              <a:t>z danej množiny prvkov M </a:t>
            </a:r>
          </a:p>
          <a:p>
            <a:pPr marL="0" indent="0">
              <a:buNone/>
            </a:pPr>
            <a:r>
              <a:rPr lang="sk-SK" dirty="0" smtClean="0"/>
              <a:t>vyskytuje najviac raz</a:t>
            </a:r>
          </a:p>
          <a:p>
            <a:pPr marL="0" indent="0">
              <a:buNone/>
            </a:pPr>
            <a:r>
              <a:rPr lang="sk-SK" dirty="0" smtClean="0"/>
              <a:t>Napr: M =</a:t>
            </a:r>
          </a:p>
          <a:p>
            <a:pPr marL="0" indent="0" defTabSz="1023938">
              <a:buNone/>
            </a:pPr>
            <a:r>
              <a:rPr lang="sk-SK" dirty="0" smtClean="0"/>
              <a:t>dvojica: /1; 2/,/2;5/,...</a:t>
            </a:r>
          </a:p>
          <a:p>
            <a:pPr marL="0" indent="0">
              <a:buNone/>
            </a:pPr>
            <a:r>
              <a:rPr lang="sk-SK" dirty="0" smtClean="0"/>
              <a:t>trojica: /1;3;4/, /2;3;5/...</a:t>
            </a:r>
          </a:p>
          <a:p>
            <a:pPr marL="0" indent="0">
              <a:buNone/>
            </a:pPr>
            <a:r>
              <a:rPr lang="sk-SK" dirty="0" smtClean="0"/>
              <a:t>pätica: /2;3;1;4;5/...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s opakovaním prvkov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sk-SK" dirty="0" smtClean="0"/>
              <a:t>V k – tici sa každý prvok z danej množiny prvkov môže vyskytovať  viackrát</a:t>
            </a:r>
          </a:p>
          <a:p>
            <a:pPr marL="0" indent="0">
              <a:buNone/>
            </a:pPr>
            <a:r>
              <a:rPr lang="sk-SK" dirty="0" smtClean="0"/>
              <a:t>Napr: M = </a:t>
            </a:r>
          </a:p>
          <a:p>
            <a:pPr>
              <a:buNone/>
            </a:pPr>
            <a:r>
              <a:rPr lang="sk-SK" dirty="0" smtClean="0"/>
              <a:t>Dvojica:</a:t>
            </a:r>
            <a:r>
              <a:rPr lang="sk-SK" b="1" dirty="0" smtClean="0">
                <a:solidFill>
                  <a:srgbClr val="FF0000"/>
                </a:solidFill>
              </a:rPr>
              <a:t> </a:t>
            </a:r>
            <a:r>
              <a:rPr lang="sk-SK" dirty="0" smtClean="0"/>
              <a:t>/2;2/, /3;3/...</a:t>
            </a:r>
          </a:p>
          <a:p>
            <a:pPr>
              <a:buNone/>
            </a:pPr>
            <a:r>
              <a:rPr lang="sk-SK" dirty="0" smtClean="0"/>
              <a:t>Trojica: /1;1;2/, /1;3;3/...</a:t>
            </a:r>
          </a:p>
          <a:p>
            <a:pPr>
              <a:buNone/>
            </a:pPr>
            <a:r>
              <a:rPr lang="sk-SK" dirty="0" smtClean="0"/>
              <a:t>Pätica: /1;2;2;3;1/...</a:t>
            </a:r>
            <a:endParaRPr lang="sk-SK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4502150" y="3282950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Rovnica" r:id="rId3" imgW="139680" imgH="291960" progId="Equation.3">
                  <p:embed/>
                </p:oleObj>
              </mc:Choice>
              <mc:Fallback>
                <p:oleObj name="Rovnica" r:id="rId3" imgW="139680" imgH="291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82950"/>
                        <a:ext cx="1397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/>
        </p:nvGraphicFramePr>
        <p:xfrm>
          <a:off x="2051720" y="3717032"/>
          <a:ext cx="1277937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Rovnica" r:id="rId5" imgW="927000" imgH="279360" progId="Equation.3">
                  <p:embed/>
                </p:oleObj>
              </mc:Choice>
              <mc:Fallback>
                <p:oleObj name="Rovnica" r:id="rId5" imgW="927000" imgH="2793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717032"/>
                        <a:ext cx="1277937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/>
        </p:nvGraphicFramePr>
        <p:xfrm>
          <a:off x="6228184" y="3717032"/>
          <a:ext cx="1277937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Rovnica" r:id="rId7" imgW="927000" imgH="279360" progId="Equation.3">
                  <p:embed/>
                </p:oleObj>
              </mc:Choice>
              <mc:Fallback>
                <p:oleObj name="Rovnica" r:id="rId7" imgW="927000" imgH="279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3717032"/>
                        <a:ext cx="1277937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Rovná spojovacia šípka 9"/>
          <p:cNvCxnSpPr>
            <a:stCxn id="2" idx="2"/>
          </p:cNvCxnSpPr>
          <p:nvPr/>
        </p:nvCxnSpPr>
        <p:spPr>
          <a:xfrm rot="5400000">
            <a:off x="3404301" y="641121"/>
            <a:ext cx="283170" cy="1836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>
            <a:stCxn id="2" idx="2"/>
          </p:cNvCxnSpPr>
          <p:nvPr/>
        </p:nvCxnSpPr>
        <p:spPr>
          <a:xfrm rot="16200000" flipH="1">
            <a:off x="5312513" y="569113"/>
            <a:ext cx="283170" cy="1980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Obrázok 24" descr="ziak1.gi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91880" y="5589240"/>
            <a:ext cx="1590675" cy="94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4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3000"/>
                            </p:stCondLst>
                            <p:childTnLst>
                              <p:par>
                                <p:cTn id="5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0"/>
                            </p:stCondLst>
                            <p:childTnLst>
                              <p:par>
                                <p:cTn id="6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000"/>
                            </p:stCondLst>
                            <p:childTnLst>
                              <p:par>
                                <p:cTn id="7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0"/>
                            </p:stCondLst>
                            <p:childTnLst>
                              <p:par>
                                <p:cTn id="8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1000"/>
                            </p:stCondLst>
                            <p:childTnLst>
                              <p:par>
                                <p:cTn id="8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3000"/>
                            </p:stCondLst>
                            <p:childTnLst>
                              <p:par>
                                <p:cTn id="9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0"/>
                            </p:stCondLst>
                            <p:childTnLst>
                              <p:par>
                                <p:cTn id="10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7000"/>
                            </p:stCondLst>
                            <p:childTnLst>
                              <p:par>
                                <p:cTn id="1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9000"/>
                            </p:stCondLst>
                            <p:childTnLst>
                              <p:par>
                                <p:cTn id="1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ctr"/>
            <a:r>
              <a:rPr lang="sk-SK" sz="3200" dirty="0" smtClean="0"/>
              <a:t>Variácie bez opakovania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ln>
            <a:solidFill>
              <a:schemeClr val="tx2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sz="2800" dirty="0" smtClean="0"/>
              <a:t>Označíme žiakov A, B, C, D</a:t>
            </a:r>
          </a:p>
          <a:p>
            <a:pPr>
              <a:buNone/>
            </a:pPr>
            <a:r>
              <a:rPr lang="sk-SK" dirty="0" smtClean="0"/>
              <a:t> </a:t>
            </a:r>
            <a:r>
              <a:rPr lang="sk-SK" sz="2800" dirty="0" smtClean="0"/>
              <a:t>počet prvkov množiny ...4</a:t>
            </a:r>
          </a:p>
          <a:p>
            <a:pPr marL="457200" indent="-457200">
              <a:buAutoNum type="alphaLcParenR"/>
            </a:pPr>
            <a:r>
              <a:rPr lang="sk-SK" sz="2000" dirty="0" smtClean="0"/>
              <a:t>Vytvárame </a:t>
            </a:r>
            <a:r>
              <a:rPr lang="sk-SK" sz="2000" dirty="0" smtClean="0">
                <a:solidFill>
                  <a:schemeClr val="accent6">
                    <a:lumMod val="50000"/>
                  </a:schemeClr>
                </a:solidFill>
              </a:rPr>
              <a:t>jednoprvkové</a:t>
            </a:r>
            <a:r>
              <a:rPr lang="sk-SK" sz="2000" dirty="0" smtClean="0"/>
              <a:t> skupiny:</a:t>
            </a:r>
          </a:p>
          <a:p>
            <a:pPr marL="457200" indent="-457200">
              <a:buNone/>
            </a:pPr>
            <a:r>
              <a:rPr lang="sk-SK" sz="2000" dirty="0" smtClean="0"/>
              <a:t>/A/, /B/, /C/, /D/</a:t>
            </a:r>
          </a:p>
          <a:p>
            <a:pPr marL="457200" indent="-457200">
              <a:buNone/>
            </a:pPr>
            <a:r>
              <a:rPr lang="sk-SK" sz="2000" dirty="0" smtClean="0"/>
              <a:t>				              ich počet je </a:t>
            </a:r>
            <a:r>
              <a:rPr lang="sk-SK" sz="2000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</a:p>
          <a:p>
            <a:pPr marL="457200" indent="-457200">
              <a:buNone/>
            </a:pPr>
            <a:r>
              <a:rPr lang="sk-SK" sz="2000" dirty="0" smtClean="0"/>
              <a:t>b) 	</a:t>
            </a:r>
            <a:r>
              <a:rPr lang="sk-SK" sz="2000" dirty="0" smtClean="0">
                <a:solidFill>
                  <a:schemeClr val="accent3">
                    <a:lumMod val="75000"/>
                  </a:schemeClr>
                </a:solidFill>
              </a:rPr>
              <a:t>Vytvárame </a:t>
            </a:r>
            <a:r>
              <a:rPr lang="sk-SK" sz="2000" b="1" dirty="0" smtClean="0">
                <a:solidFill>
                  <a:schemeClr val="accent3">
                    <a:lumMod val="75000"/>
                  </a:schemeClr>
                </a:solidFill>
              </a:rPr>
              <a:t>dvojprvkové</a:t>
            </a:r>
            <a:r>
              <a:rPr lang="sk-SK" sz="2000" dirty="0" smtClean="0">
                <a:solidFill>
                  <a:schemeClr val="accent3">
                    <a:lumMod val="75000"/>
                  </a:schemeClr>
                </a:solidFill>
              </a:rPr>
              <a:t> skupiny:</a:t>
            </a:r>
          </a:p>
          <a:p>
            <a:pPr marL="457200" indent="-457200">
              <a:buNone/>
            </a:pPr>
            <a:r>
              <a:rPr lang="sk-SK" sz="2000" dirty="0" smtClean="0"/>
              <a:t>/A,B/, /A,C/, /A,D/, /B,A/, /B,C/, /B,D/,</a:t>
            </a:r>
          </a:p>
          <a:p>
            <a:pPr marL="457200" indent="-457200">
              <a:buNone/>
            </a:pPr>
            <a:r>
              <a:rPr lang="sk-SK" sz="2000" dirty="0" smtClean="0"/>
              <a:t> /C,A/, /C,B/, /C,D/, /D,A/, /D,B/, /D,C/</a:t>
            </a:r>
          </a:p>
          <a:p>
            <a:pPr marL="457200" indent="-457200">
              <a:buNone/>
            </a:pPr>
            <a:r>
              <a:rPr lang="sk-SK" sz="2000" dirty="0" smtClean="0"/>
              <a:t>				           ich počet je </a:t>
            </a:r>
            <a:r>
              <a:rPr lang="sk-SK" sz="2000" b="1" dirty="0" smtClean="0">
                <a:solidFill>
                  <a:srgbClr val="92D050"/>
                </a:solidFill>
              </a:rPr>
              <a:t>12</a:t>
            </a:r>
          </a:p>
          <a:p>
            <a:pPr marL="457200" indent="-457200">
              <a:buAutoNum type="alphaLcParenR" startAt="3"/>
            </a:pPr>
            <a:r>
              <a:rPr lang="sk-SK" sz="2000" dirty="0" smtClean="0">
                <a:solidFill>
                  <a:srgbClr val="C00000"/>
                </a:solidFill>
              </a:rPr>
              <a:t>Vytvárame trojprvkové skupiny:</a:t>
            </a:r>
          </a:p>
          <a:p>
            <a:pPr marL="457200" indent="-457200">
              <a:buNone/>
            </a:pPr>
            <a:r>
              <a:rPr lang="sk-SK" sz="2000" dirty="0" smtClean="0"/>
              <a:t>/A,B,C/, /A,B,D/, /B,A,C/, /B,C,A/, /C,A,B/, /C,B,A/ ...vypíšte všetky ďalšie</a:t>
            </a:r>
          </a:p>
          <a:p>
            <a:pPr marL="457200" indent="-457200">
              <a:buNone/>
            </a:pPr>
            <a:r>
              <a:rPr lang="sk-SK" sz="2000" dirty="0" smtClean="0"/>
              <a:t>				           Ich počet je ...</a:t>
            </a:r>
          </a:p>
          <a:p>
            <a:pPr marL="0" indent="0">
              <a:buNone/>
            </a:pPr>
            <a:r>
              <a:rPr lang="sk-SK" sz="2000" dirty="0" smtClean="0"/>
              <a:t>Odpoveď: Vedúceho možno vybrať 4 spôsobmi, vedúceho a hovorcu 12 spôsobmi a vedúceho, hovorcu aj zapisovateľa až ....      spôsobmi</a:t>
            </a:r>
          </a:p>
          <a:p>
            <a:pPr marL="457200" indent="-457200">
              <a:buNone/>
            </a:pPr>
            <a:r>
              <a:rPr lang="sk-SK" sz="2000" dirty="0" smtClean="0"/>
              <a:t>						</a:t>
            </a:r>
            <a:endParaRPr lang="sk-SK" sz="2000" dirty="0">
              <a:solidFill>
                <a:srgbClr val="FF0000"/>
              </a:solidFill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sk-SK" sz="2000" b="1" dirty="0" smtClean="0"/>
              <a:t>Koľkými spôsobmi môžeme zo štvorčlennej skupiny žiakov vybrať</a:t>
            </a:r>
          </a:p>
          <a:p>
            <a:pPr marL="342900" indent="-342900">
              <a:buAutoNum type="alphaLcParenR"/>
            </a:pPr>
            <a:r>
              <a:rPr lang="sk-SK" sz="2000" dirty="0" smtClean="0"/>
              <a:t>vedúceho</a:t>
            </a:r>
          </a:p>
          <a:p>
            <a:pPr marL="342900" indent="-342900">
              <a:buAutoNum type="alphaLcParenR"/>
            </a:pPr>
            <a:r>
              <a:rPr lang="sk-SK" sz="2000" dirty="0" smtClean="0">
                <a:solidFill>
                  <a:srgbClr val="92D050"/>
                </a:solidFill>
              </a:rPr>
              <a:t>vedúceho a hovorcu</a:t>
            </a:r>
          </a:p>
          <a:p>
            <a:pPr marL="342900" indent="-342900">
              <a:buFont typeface="Arial" pitchFamily="34" charset="0"/>
              <a:buAutoNum type="alphaLcParenR"/>
            </a:pPr>
            <a:r>
              <a:rPr lang="sk-SK" sz="2000" dirty="0" smtClean="0">
                <a:solidFill>
                  <a:srgbClr val="C00000"/>
                </a:solidFill>
              </a:rPr>
              <a:t>vedúceho, hovorcu a zapisovateľa</a:t>
            </a:r>
          </a:p>
          <a:p>
            <a:pPr marL="342900" indent="-342900"/>
            <a:r>
              <a:rPr lang="sk-SK" sz="2000" dirty="0" smtClean="0"/>
              <a:t>                       A  B  C  D</a:t>
            </a:r>
            <a:endParaRPr lang="sk-SK" sz="2000" dirty="0"/>
          </a:p>
        </p:txBody>
      </p:sp>
      <p:pic>
        <p:nvPicPr>
          <p:cNvPr id="6" name="Obrázok 5" descr="ziaci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4149080"/>
            <a:ext cx="2057400" cy="1428750"/>
          </a:xfrm>
          <a:prstGeom prst="rect">
            <a:avLst/>
          </a:prstGeom>
        </p:spPr>
      </p:pic>
      <p:cxnSp>
        <p:nvCxnSpPr>
          <p:cNvPr id="8" name="Rovná spojovacia šípka 7"/>
          <p:cNvCxnSpPr>
            <a:stCxn id="6" idx="0"/>
          </p:cNvCxnSpPr>
          <p:nvPr/>
        </p:nvCxnSpPr>
        <p:spPr>
          <a:xfrm rot="16200000" flipH="1" flipV="1">
            <a:off x="1593962" y="4246798"/>
            <a:ext cx="360040" cy="164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rot="5400000">
            <a:off x="1871700" y="4257092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rot="5400000">
            <a:off x="2231740" y="4257092"/>
            <a:ext cx="28803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 rot="5400000">
            <a:off x="2447764" y="4329100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lokTextu 10"/>
          <p:cNvSpPr txBox="1"/>
          <p:nvPr/>
        </p:nvSpPr>
        <p:spPr>
          <a:xfrm>
            <a:off x="8100392" y="41490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24</a:t>
            </a:r>
            <a:endParaRPr lang="sk-SK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0"/>
                            </p:stCondLst>
                            <p:childTnLst>
                              <p:par>
                                <p:cTn id="35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800"/>
                            </p:stCondLst>
                            <p:childTnLst>
                              <p:par>
                                <p:cTn id="6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800"/>
                            </p:stCondLst>
                            <p:childTnLst>
                              <p:par>
                                <p:cTn id="6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800"/>
                            </p:stCondLst>
                            <p:childTnLst>
                              <p:par>
                                <p:cTn id="7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800"/>
                            </p:stCondLst>
                            <p:childTnLst>
                              <p:par>
                                <p:cTn id="8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7800"/>
                            </p:stCondLst>
                            <p:childTnLst>
                              <p:par>
                                <p:cTn id="8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9800"/>
                            </p:stCondLst>
                            <p:childTnLst>
                              <p:par>
                                <p:cTn id="9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1800"/>
                            </p:stCondLst>
                            <p:childTnLst>
                              <p:par>
                                <p:cTn id="9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3800"/>
                            </p:stCondLst>
                            <p:childTnLst>
                              <p:par>
                                <p:cTn id="10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800"/>
                            </p:stCondLst>
                            <p:childTnLst>
                              <p:par>
                                <p:cTn id="1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7800"/>
                            </p:stCondLst>
                            <p:childTnLst>
                              <p:par>
                                <p:cTn id="1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9800"/>
                            </p:stCondLst>
                            <p:childTnLst>
                              <p:par>
                                <p:cTn id="1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1800"/>
                            </p:stCondLst>
                            <p:childTnLst>
                              <p:par>
                                <p:cTn id="1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800"/>
                            </p:stCondLst>
                            <p:childTnLst>
                              <p:par>
                                <p:cTn id="1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5800"/>
                            </p:stCondLst>
                            <p:childTnLst>
                              <p:par>
                                <p:cTn id="14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800"/>
                            </p:stCondLst>
                            <p:childTnLst>
                              <p:par>
                                <p:cTn id="14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3008313" cy="1162050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r>
              <a:rPr lang="sk-SK" sz="3200" dirty="0" smtClean="0"/>
              <a:t>Variácie bez opakovania</a:t>
            </a:r>
            <a:endParaRPr lang="sk-SK" sz="3200" dirty="0"/>
          </a:p>
        </p:txBody>
      </p:sp>
      <p:graphicFrame>
        <p:nvGraphicFramePr>
          <p:cNvPr id="7" name="Zástupný symbol obsahu 6"/>
          <p:cNvGraphicFramePr>
            <a:graphicFrameLocks noGrp="1" noChangeAspect="1"/>
          </p:cNvGraphicFramePr>
          <p:nvPr>
            <p:ph idx="1"/>
          </p:nvPr>
        </p:nvGraphicFramePr>
        <p:xfrm>
          <a:off x="847725" y="4292600"/>
          <a:ext cx="1555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Rovnica" r:id="rId3" imgW="126720" imgH="266400" progId="Equation.3">
                  <p:embed/>
                </p:oleObj>
              </mc:Choice>
              <mc:Fallback>
                <p:oleObj name="Rovnica" r:id="rId3" imgW="126720" imgH="266400" progId="Equation.3">
                  <p:embed/>
                  <p:pic>
                    <p:nvPicPr>
                      <p:cNvPr id="0" name="Zástupný symbol obsahu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4292600"/>
                        <a:ext cx="155575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826768" cy="4691063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sk-SK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Vzorcom:</a:t>
            </a:r>
          </a:p>
          <a:p>
            <a:r>
              <a:rPr lang="sk-SK" sz="3200" dirty="0" smtClean="0">
                <a:solidFill>
                  <a:srgbClr val="FF0000"/>
                </a:solidFill>
              </a:rPr>
              <a:t>n </a:t>
            </a:r>
            <a:r>
              <a:rPr lang="sk-SK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– počet prvkov množiny</a:t>
            </a:r>
          </a:p>
          <a:p>
            <a:r>
              <a:rPr lang="sk-SK" sz="3200" dirty="0" smtClean="0">
                <a:solidFill>
                  <a:srgbClr val="FF0000"/>
                </a:solidFill>
              </a:rPr>
              <a:t>k </a:t>
            </a:r>
            <a:r>
              <a:rPr lang="sk-SK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– trieda /k prvková skupina/</a:t>
            </a:r>
          </a:p>
          <a:p>
            <a:r>
              <a:rPr lang="sk-SK" sz="3200" dirty="0" smtClean="0">
                <a:solidFill>
                  <a:srgbClr val="FF0000"/>
                </a:solidFill>
              </a:rPr>
              <a:t>k   n</a:t>
            </a:r>
            <a:r>
              <a:rPr lang="sk-SK" sz="3200" dirty="0" smtClean="0"/>
              <a:t>, </a:t>
            </a:r>
            <a:r>
              <a:rPr lang="sk-SK" sz="2400" dirty="0" smtClean="0"/>
              <a:t>n je prirodzené číslo</a:t>
            </a:r>
            <a:endParaRPr lang="sk-SK" sz="2400" dirty="0" smtClean="0">
              <a:solidFill>
                <a:srgbClr val="FF0000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467544" y="4797152"/>
            <a:ext cx="3816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V</a:t>
            </a:r>
            <a:r>
              <a:rPr lang="sk-SK" baseline="-25000" dirty="0">
                <a:solidFill>
                  <a:srgbClr val="FF0000"/>
                </a:solidFill>
              </a:rPr>
              <a:t>k</a:t>
            </a:r>
            <a:r>
              <a:rPr lang="sk-SK" dirty="0">
                <a:solidFill>
                  <a:srgbClr val="FF0000"/>
                </a:solidFill>
              </a:rPr>
              <a:t>(n) = n . (n – 1) . (n – 2) ......(n – k + 1</a:t>
            </a:r>
            <a:r>
              <a:rPr lang="sk-SK" dirty="0" smtClean="0">
                <a:solidFill>
                  <a:srgbClr val="FF0000"/>
                </a:solidFill>
              </a:rPr>
              <a:t>)</a:t>
            </a:r>
          </a:p>
          <a:p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4427984" y="764704"/>
            <a:ext cx="4032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Koľko možností má trieda s 25 žiakmi zvoliť si spomedzi seba predsedu, podpredsedu a pokladníka?</a:t>
            </a:r>
            <a:endParaRPr lang="sk-SK" sz="2400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4427984" y="242088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n = 25; k = 3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4427984" y="278092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V</a:t>
            </a:r>
            <a:r>
              <a:rPr lang="sk-SK" baseline="-25000" dirty="0" smtClean="0">
                <a:solidFill>
                  <a:srgbClr val="FF0000"/>
                </a:solidFill>
              </a:rPr>
              <a:t>k</a:t>
            </a:r>
            <a:r>
              <a:rPr lang="sk-SK" dirty="0" smtClean="0">
                <a:solidFill>
                  <a:srgbClr val="FF0000"/>
                </a:solidFill>
              </a:rPr>
              <a:t>(n) = n . (n – 1) . (n – 2)</a:t>
            </a:r>
            <a:r>
              <a:rPr lang="sk-SK" dirty="0" smtClean="0"/>
              <a:t>, k činiteľov 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4427984" y="3140968"/>
            <a:ext cx="3024336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V</a:t>
            </a:r>
            <a:r>
              <a:rPr lang="sk-SK" baseline="-25000" dirty="0" smtClean="0"/>
              <a:t>3</a:t>
            </a:r>
            <a:r>
              <a:rPr lang="sk-SK" dirty="0" smtClean="0"/>
              <a:t>(25) = 25 . (25 – 1) . (25 – 2) = 25 . 24 . 23 = 13 800</a:t>
            </a:r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4499992" y="4221088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Odpoveď:</a:t>
            </a:r>
            <a:r>
              <a:rPr lang="sk-SK" dirty="0" smtClean="0"/>
              <a:t> Existuje 13 800 možností voľby predsedu, podpredsedu a pokladníka?  </a:t>
            </a:r>
            <a:endParaRPr lang="sk-SK" dirty="0"/>
          </a:p>
        </p:txBody>
      </p:sp>
      <p:sp>
        <p:nvSpPr>
          <p:cNvPr id="13" name="Ľavá zložená zátvorka 12"/>
          <p:cNvSpPr/>
          <p:nvPr/>
        </p:nvSpPr>
        <p:spPr>
          <a:xfrm rot="16200000">
            <a:off x="2447764" y="4041068"/>
            <a:ext cx="504056" cy="28803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/>
          <p:cNvSpPr txBox="1"/>
          <p:nvPr/>
        </p:nvSpPr>
        <p:spPr>
          <a:xfrm>
            <a:off x="1619672" y="58052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k</a:t>
            </a:r>
            <a:r>
              <a:rPr lang="sk-SK" dirty="0" smtClean="0"/>
              <a:t> činiteľov v súčine</a:t>
            </a:r>
            <a:endParaRPr lang="sk-SK" dirty="0"/>
          </a:p>
        </p:txBody>
      </p:sp>
      <p:pic>
        <p:nvPicPr>
          <p:cNvPr id="15" name="Obrázok 14" descr="hlasi sa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80112" y="5013176"/>
            <a:ext cx="1504950" cy="885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500"/>
                            </p:stCondLst>
                            <p:childTnLst>
                              <p:par>
                                <p:cTn id="4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4500"/>
                            </p:stCondLst>
                            <p:childTnLst>
                              <p:par>
                                <p:cTn id="6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5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85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500"/>
                            </p:stCondLst>
                            <p:childTnLst>
                              <p:par>
                                <p:cTn id="8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2500"/>
                            </p:stCondLst>
                            <p:childTnLst>
                              <p:par>
                                <p:cTn id="8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  <p:bldP spid="6" grpId="0"/>
      <p:bldP spid="9" grpId="0"/>
      <p:bldP spid="10" grpId="0"/>
      <p:bldP spid="11" grpId="0"/>
      <p:bldP spid="12" grpId="0"/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000" b="1" dirty="0" smtClean="0"/>
              <a:t>V istej opravovni áut chcú zaviesť vnútropodnikové telefónne linky. Majú to byť štvorciferné čísla s rôznymi číslicami, vytvorené zo všetkých nepárnych číslic. Z koľkých takých štvorciferných čísel  si môžu vybrať?</a:t>
            </a:r>
            <a:endParaRPr lang="sk-SK" sz="2000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539552" y="16288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Nepárne číslice:</a:t>
            </a:r>
            <a:endParaRPr lang="sk-SK" dirty="0"/>
          </a:p>
        </p:txBody>
      </p:sp>
      <p:pic>
        <p:nvPicPr>
          <p:cNvPr id="4" name="Obrázok 3" descr="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1556792"/>
            <a:ext cx="295275" cy="476250"/>
          </a:xfrm>
          <a:prstGeom prst="rect">
            <a:avLst/>
          </a:prstGeom>
        </p:spPr>
      </p:pic>
      <p:pic>
        <p:nvPicPr>
          <p:cNvPr id="5" name="Obrázok 4" descr="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1556792"/>
            <a:ext cx="419100" cy="476250"/>
          </a:xfrm>
          <a:prstGeom prst="rect">
            <a:avLst/>
          </a:prstGeom>
        </p:spPr>
      </p:pic>
      <p:pic>
        <p:nvPicPr>
          <p:cNvPr id="6" name="Obrázok 5" descr="5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7984" y="1556792"/>
            <a:ext cx="400050" cy="476250"/>
          </a:xfrm>
          <a:prstGeom prst="rect">
            <a:avLst/>
          </a:prstGeom>
        </p:spPr>
      </p:pic>
      <p:pic>
        <p:nvPicPr>
          <p:cNvPr id="7" name="Obrázok 6" descr="7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1556792"/>
            <a:ext cx="381000" cy="476250"/>
          </a:xfrm>
          <a:prstGeom prst="rect">
            <a:avLst/>
          </a:prstGeom>
        </p:spPr>
      </p:pic>
      <p:pic>
        <p:nvPicPr>
          <p:cNvPr id="8" name="Obrázok 7" descr="9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72200" y="1556792"/>
            <a:ext cx="390525" cy="476250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539552" y="2420888"/>
            <a:ext cx="2002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Je ich 5, preto </a:t>
            </a:r>
            <a:r>
              <a:rPr lang="sk-SK" dirty="0" smtClean="0">
                <a:solidFill>
                  <a:srgbClr val="FF0000"/>
                </a:solidFill>
              </a:rPr>
              <a:t>n = 5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2987824" y="242088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Majú byť štvorciferné, preto </a:t>
            </a:r>
            <a:r>
              <a:rPr lang="sk-SK" dirty="0" smtClean="0">
                <a:solidFill>
                  <a:srgbClr val="FF0000"/>
                </a:solidFill>
              </a:rPr>
              <a:t>k = 4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611560" y="306896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V</a:t>
            </a:r>
            <a:r>
              <a:rPr lang="sk-SK" baseline="-25000" dirty="0" smtClean="0">
                <a:solidFill>
                  <a:srgbClr val="FF0000"/>
                </a:solidFill>
              </a:rPr>
              <a:t>k</a:t>
            </a:r>
            <a:r>
              <a:rPr lang="sk-SK" dirty="0" smtClean="0">
                <a:solidFill>
                  <a:srgbClr val="FF0000"/>
                </a:solidFill>
              </a:rPr>
              <a:t>(n) = n . (n – 1) . (n – 2) . (n – 3) </a:t>
            </a:r>
            <a:r>
              <a:rPr lang="sk-SK" dirty="0" smtClean="0"/>
              <a:t>, k činiteľov v súčine</a:t>
            </a:r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611560" y="364502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</a:t>
            </a:r>
            <a:r>
              <a:rPr lang="sk-SK" baseline="-25000" dirty="0" smtClean="0"/>
              <a:t>4</a:t>
            </a:r>
            <a:r>
              <a:rPr lang="sk-SK" dirty="0" smtClean="0"/>
              <a:t>(5) = 5 . (5 – 1) . (5 – 2) . (5 – 3)</a:t>
            </a:r>
          </a:p>
          <a:p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611560" y="407707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V</a:t>
            </a:r>
            <a:r>
              <a:rPr lang="sk-SK" baseline="-25000" dirty="0" smtClean="0"/>
              <a:t>4</a:t>
            </a:r>
            <a:r>
              <a:rPr lang="sk-SK" dirty="0" smtClean="0"/>
              <a:t>(5) = 5 . 4 . 3 . 2 =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= 120 </a:t>
            </a:r>
            <a:endParaRPr lang="sk-SK" dirty="0"/>
          </a:p>
        </p:txBody>
      </p:sp>
      <p:pic>
        <p:nvPicPr>
          <p:cNvPr id="15" name="Obrázok 14" descr="opravar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32040" y="4437112"/>
            <a:ext cx="1257300" cy="1371600"/>
          </a:xfrm>
          <a:prstGeom prst="rect">
            <a:avLst/>
          </a:prstGeom>
        </p:spPr>
      </p:pic>
      <p:sp>
        <p:nvSpPr>
          <p:cNvPr id="16" name="BlokTextu 15"/>
          <p:cNvSpPr txBox="1"/>
          <p:nvPr/>
        </p:nvSpPr>
        <p:spPr>
          <a:xfrm>
            <a:off x="683568" y="530120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Odpoveď</a:t>
            </a:r>
            <a:r>
              <a:rPr lang="sk-SK" dirty="0" smtClean="0"/>
              <a:t>: Môžu si vybrať zo 120  čísel.</a:t>
            </a:r>
            <a:endParaRPr lang="sk-SK" dirty="0"/>
          </a:p>
        </p:txBody>
      </p:sp>
      <p:pic>
        <p:nvPicPr>
          <p:cNvPr id="17" name="Obrázok 16" descr="telef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76256" y="3140968"/>
            <a:ext cx="1200150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3000"/>
                            </p:stCondLst>
                            <p:childTnLst>
                              <p:par>
                                <p:cTn id="7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0"/>
                            </p:stCondLst>
                            <p:childTnLst>
                              <p:par>
                                <p:cTn id="7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000"/>
                            </p:stCondLst>
                            <p:childTnLst>
                              <p:par>
                                <p:cTn id="8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75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0" grpId="0"/>
      <p:bldP spid="11" grpId="0"/>
      <p:bldP spid="12" grpId="0"/>
      <p:bldP spid="1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400" b="1" dirty="0" smtClean="0"/>
              <a:t>Koľko rôznych trojfarebných zástav možno vyrobiť z farieb fialová, modrá, zelená, žltá, oranžová a červená ?</a:t>
            </a:r>
            <a:endParaRPr lang="sk-SK" sz="2400" b="1" dirty="0"/>
          </a:p>
        </p:txBody>
      </p:sp>
      <p:pic>
        <p:nvPicPr>
          <p:cNvPr id="6" name="Obrázok 5" descr="farby vlajky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9952" y="1628800"/>
            <a:ext cx="1152128" cy="1276350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899592" y="270892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Vyberáme 1. farbu  - zo </a:t>
            </a:r>
            <a:r>
              <a:rPr lang="sk-SK" dirty="0" smtClean="0">
                <a:solidFill>
                  <a:srgbClr val="FF0000"/>
                </a:solidFill>
              </a:rPr>
              <a:t>6</a:t>
            </a:r>
            <a:r>
              <a:rPr lang="sk-SK" dirty="0" smtClean="0"/>
              <a:t> farieb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899592" y="306896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Vyberáme 2. farbu  - z </a:t>
            </a:r>
            <a:r>
              <a:rPr lang="sk-SK" dirty="0" smtClean="0">
                <a:solidFill>
                  <a:srgbClr val="FF0000"/>
                </a:solidFill>
              </a:rPr>
              <a:t>5</a:t>
            </a:r>
            <a:r>
              <a:rPr lang="sk-SK" dirty="0" smtClean="0"/>
              <a:t> farieb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899592" y="342900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Vyberáme 3. farbu  - zo </a:t>
            </a:r>
            <a:r>
              <a:rPr lang="sk-SK" dirty="0" smtClean="0">
                <a:solidFill>
                  <a:srgbClr val="FF0000"/>
                </a:solidFill>
              </a:rPr>
              <a:t>4</a:t>
            </a:r>
            <a:r>
              <a:rPr lang="sk-SK" dirty="0" smtClean="0"/>
              <a:t> farieb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899592" y="162880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Vytvárame </a:t>
            </a:r>
            <a:r>
              <a:rPr lang="sk-SK" b="1" dirty="0" smtClean="0"/>
              <a:t>trojprvkové </a:t>
            </a:r>
            <a:r>
              <a:rPr lang="sk-SK" dirty="0" smtClean="0"/>
              <a:t>skupiny:</a:t>
            </a:r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1043608" y="213285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Napr.: /F,M,Z/,/F,Z,M/....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971600" y="407707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1043608" y="393305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Kombinatorické pravidlo súčinu: 6 . 5 . 4 = 120</a:t>
            </a:r>
            <a:endParaRPr lang="sk-SK" dirty="0"/>
          </a:p>
        </p:txBody>
      </p:sp>
      <p:sp>
        <p:nvSpPr>
          <p:cNvPr id="15" name="BlokTextu 14"/>
          <p:cNvSpPr txBox="1"/>
          <p:nvPr/>
        </p:nvSpPr>
        <p:spPr>
          <a:xfrm>
            <a:off x="5148064" y="2996952"/>
            <a:ext cx="33123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>
                <a:solidFill>
                  <a:srgbClr val="FF0000"/>
                </a:solidFill>
              </a:rPr>
              <a:t>V</a:t>
            </a:r>
            <a:r>
              <a:rPr lang="sk-SK" baseline="-25000" dirty="0" smtClean="0">
                <a:solidFill>
                  <a:srgbClr val="FF0000"/>
                </a:solidFill>
              </a:rPr>
              <a:t>k</a:t>
            </a:r>
            <a:r>
              <a:rPr lang="sk-SK" dirty="0" smtClean="0">
                <a:solidFill>
                  <a:srgbClr val="FF0000"/>
                </a:solidFill>
              </a:rPr>
              <a:t>(n) = n . (n – 1) . (n – 2) . (n – 3)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k </a:t>
            </a:r>
            <a:r>
              <a:rPr lang="sk-SK" dirty="0" smtClean="0"/>
              <a:t>činiteľov v súčine</a:t>
            </a:r>
            <a:endParaRPr lang="sk-SK" dirty="0"/>
          </a:p>
        </p:txBody>
      </p:sp>
      <p:sp>
        <p:nvSpPr>
          <p:cNvPr id="16" name="BlokTextu 15"/>
          <p:cNvSpPr txBox="1"/>
          <p:nvPr/>
        </p:nvSpPr>
        <p:spPr>
          <a:xfrm>
            <a:off x="5652120" y="1772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Počet farieb 6, teda </a:t>
            </a:r>
            <a:r>
              <a:rPr lang="sk-SK" dirty="0" smtClean="0">
                <a:solidFill>
                  <a:srgbClr val="FF0000"/>
                </a:solidFill>
              </a:rPr>
              <a:t>n = 6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5652120" y="220486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Zástava trojfarebná, teda </a:t>
            </a:r>
            <a:r>
              <a:rPr lang="sk-SK" dirty="0" smtClean="0">
                <a:solidFill>
                  <a:srgbClr val="FF0000"/>
                </a:solidFill>
              </a:rPr>
              <a:t>k = 3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8" name="BlokTextu 17"/>
          <p:cNvSpPr txBox="1"/>
          <p:nvPr/>
        </p:nvSpPr>
        <p:spPr>
          <a:xfrm>
            <a:off x="5148064" y="378904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</a:t>
            </a:r>
            <a:r>
              <a:rPr lang="sk-SK" baseline="-25000" dirty="0" smtClean="0"/>
              <a:t>3</a:t>
            </a:r>
            <a:r>
              <a:rPr lang="sk-SK" dirty="0" smtClean="0"/>
              <a:t>(6) = 6 . (6 -1) . (6 – 2) .(6 – 3)</a:t>
            </a:r>
            <a:endParaRPr lang="sk-SK" dirty="0"/>
          </a:p>
        </p:txBody>
      </p:sp>
      <p:sp>
        <p:nvSpPr>
          <p:cNvPr id="19" name="BlokTextu 18"/>
          <p:cNvSpPr txBox="1"/>
          <p:nvPr/>
        </p:nvSpPr>
        <p:spPr>
          <a:xfrm>
            <a:off x="5148064" y="42210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</a:t>
            </a:r>
            <a:r>
              <a:rPr lang="sk-SK" baseline="-25000" dirty="0" smtClean="0"/>
              <a:t>3</a:t>
            </a:r>
            <a:r>
              <a:rPr lang="sk-SK" dirty="0" smtClean="0"/>
              <a:t>(6) = 6 . 5. 4 = 120</a:t>
            </a:r>
            <a:endParaRPr lang="sk-SK" dirty="0"/>
          </a:p>
        </p:txBody>
      </p:sp>
      <p:sp>
        <p:nvSpPr>
          <p:cNvPr id="20" name="BlokTextu 19"/>
          <p:cNvSpPr txBox="1"/>
          <p:nvPr/>
        </p:nvSpPr>
        <p:spPr>
          <a:xfrm>
            <a:off x="827584" y="4869160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Odpoveď: </a:t>
            </a:r>
            <a:r>
              <a:rPr lang="sk-SK" dirty="0" smtClean="0"/>
              <a:t>Z týchto šiestich farieb možno vyrobiť 120 rôznych trojfarebných zástav.</a:t>
            </a:r>
            <a:endParaRPr lang="sk-SK" dirty="0"/>
          </a:p>
        </p:txBody>
      </p:sp>
      <p:pic>
        <p:nvPicPr>
          <p:cNvPr id="21" name="Obrázok 20" descr="gabo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5301208"/>
            <a:ext cx="792088" cy="12707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4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0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8000"/>
                            </p:stCondLst>
                            <p:childTnLst>
                              <p:par>
                                <p:cTn id="6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2000"/>
                            </p:stCondLst>
                            <p:childTnLst>
                              <p:par>
                                <p:cTn id="7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4000"/>
                            </p:stCondLst>
                            <p:childTnLst>
                              <p:par>
                                <p:cTn id="8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6000"/>
                            </p:stCondLst>
                            <p:childTnLst>
                              <p:par>
                                <p:cTn id="8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Cvičenie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sk-SK" dirty="0" smtClean="0"/>
              <a:t>Koľkým obyvateľom Kocúrkova by mohlo byť pridelené päťciferné telefónne číslo s rôznymi číslicami, ktoré sú menšie ako 7?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sk-SK" dirty="0" smtClean="0"/>
              <a:t>Máš možnosť vytvoriť si vlastnú poštovú známku, na ktorej budú v pravom a ľavom hornom rohu 2 rôzne znaky. Koľko známok by si mohol(a) vytvoriť, ak máš k dispozícii tieto znaky: #,¤, ¥, ø, ð, », </a:t>
            </a:r>
            <a:r>
              <a:rPr lang="sk-SK" dirty="0" smtClean="0">
                <a:latin typeface="Cambria Math"/>
                <a:ea typeface="Cambria Math"/>
              </a:rPr>
              <a:t>¤?</a:t>
            </a:r>
          </a:p>
          <a:p>
            <a:pPr marL="514350" indent="-514350">
              <a:buFont typeface="+mj-lt"/>
              <a:buAutoNum type="arabicParenR"/>
            </a:pPr>
            <a:r>
              <a:rPr lang="sk-SK" dirty="0" smtClean="0"/>
              <a:t>Vysvetli, prečo nasledovnú úlohu nemožno riešiť variáciami: Koľkými spôsobmi možno určiť dvoch delegátov na konferenciu, ak v triede je 30 žiakov?</a:t>
            </a:r>
          </a:p>
          <a:p>
            <a:pPr marL="514350" indent="-514350">
              <a:buFont typeface="+mj-lt"/>
              <a:buAutoNum type="arabicParenR"/>
            </a:pPr>
            <a:endParaRPr lang="sk-SK" dirty="0" smtClean="0"/>
          </a:p>
          <a:p>
            <a:pPr marL="514350" indent="-514350">
              <a:buNone/>
            </a:pPr>
            <a:r>
              <a:rPr lang="sk-SK" dirty="0" smtClean="0">
                <a:solidFill>
                  <a:srgbClr val="FF0000"/>
                </a:solidFill>
              </a:rPr>
              <a:t>								</a:t>
            </a:r>
          </a:p>
          <a:p>
            <a:pPr marL="514350" indent="-514350">
              <a:buNone/>
            </a:pP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7740352" y="227687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2 520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7884368" y="37170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42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5220072" y="522920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Nezáleží na poradí žiakov v dvojici</a:t>
            </a:r>
            <a:endParaRPr lang="sk-SK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663</Words>
  <Application>Microsoft Office PowerPoint</Application>
  <PresentationFormat>Prezentácia na obrazovke (4:3)</PresentationFormat>
  <Paragraphs>86</Paragraphs>
  <Slides>7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Motív Office</vt:lpstr>
      <vt:lpstr>Rovnica</vt:lpstr>
      <vt:lpstr>Prezentácia programu PowerPoint</vt:lpstr>
      <vt:lpstr> Variácie záleží na poradí prvkov v k - tici </vt:lpstr>
      <vt:lpstr>Variácie bez opakovania</vt:lpstr>
      <vt:lpstr>Variácie bez opakovania</vt:lpstr>
      <vt:lpstr>V istej opravovni áut chcú zaviesť vnútropodnikové telefónne linky. Majú to byť štvorciferné čísla s rôznymi číslicami, vytvorené zo všetkých nepárnych číslic. Z koľkých takých štvorciferných čísel  si môžu vybrať?</vt:lpstr>
      <vt:lpstr>Koľko rôznych trojfarebných zástav možno vyrobiť z farieb fialová, modrá, zelená, žltá, oranžová a červená ?</vt:lpstr>
      <vt:lpstr>Cvičenie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Luba</dc:creator>
  <cp:lastModifiedBy>Dušan Andraško</cp:lastModifiedBy>
  <cp:revision>51</cp:revision>
  <dcterms:created xsi:type="dcterms:W3CDTF">2011-03-06T08:08:48Z</dcterms:created>
  <dcterms:modified xsi:type="dcterms:W3CDTF">2023-03-23T09:30:03Z</dcterms:modified>
</cp:coreProperties>
</file>