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635D0-2185-44A7-AC35-4C9BEEBA3609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A659D-8847-480B-B58F-44FBCF218248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196649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26887-CFEA-4415-A37F-21570A3411AA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2D6EA-7FC3-4F00-9DDA-17E88A70BEFD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240329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B1258-2F34-4095-8012-DF390060936F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611A8-B520-4FF8-AFBA-2C0AB8DCBF7E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164266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5EA6-C87A-40A1-8682-9637AF0680B5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4761A-D755-4747-8159-151D2B99A9ED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16979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FF38D-B3C0-4F23-A500-20470EA798E1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57148-5693-4565-A801-8D25A49E3B98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137680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63E36-484E-4C00-B99B-E5C4749F6ECE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D4D04-33CE-4945-BFA1-C761C1B127B2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26989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8AAC-6851-4923-AC44-EE4EF87B44B8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F7981-2DC9-4DC9-A860-57BBF95F3E4A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298412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63B3-C09D-4311-9D94-E76161FDF6EF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DC808-7246-4CAE-8373-7A7BAF7987F8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17498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E3271-C3A4-4717-BB19-E9BAD8C63A92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5974B-6397-4B98-928E-10829B6960A3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4684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2BF88-AB67-4703-8E17-4784C94A3AA4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F2DCE-6320-49A2-B6A8-D1E17DD89F5C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57554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59E47-AEBB-45CE-83E9-C42D67CE8361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E7181-27CC-4B46-B741-1C946039D3C7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36099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Zástupný symbol nadpi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</a:p>
        </p:txBody>
      </p:sp>
      <p:sp>
        <p:nvSpPr>
          <p:cNvPr id="3075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657FAC-E44B-4EFA-91FB-8C3A3BF0B5AD}" type="datetimeFigureOut">
              <a:rPr lang="sk-SK"/>
              <a:pPr>
                <a:defRPr/>
              </a:pPr>
              <a:t>29.7.2018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8E308C2-4D43-4425-8C63-F986EAAC6B93}" type="slidenum">
              <a:rPr lang="sk-SK" altLang="sk-SK"/>
              <a:pPr/>
              <a:t>‹#›</a:t>
            </a:fld>
            <a:endParaRPr lang="sk-SK" alt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.png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altLang="sk-SK" sz="6600" b="1" dirty="0" smtClean="0"/>
              <a:t>CHARAKTERISTIKY</a:t>
            </a:r>
            <a:endParaRPr lang="sk-SK" altLang="sk-SK" sz="6000" b="1" dirty="0" smtClean="0"/>
          </a:p>
        </p:txBody>
      </p:sp>
      <p:sp>
        <p:nvSpPr>
          <p:cNvPr id="4099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k-SK" altLang="sk-SK" sz="5400" b="1" dirty="0" smtClean="0">
                <a:solidFill>
                  <a:srgbClr val="C00000"/>
                </a:solidFill>
              </a:rPr>
              <a:t>VARIABILITY</a:t>
            </a:r>
          </a:p>
        </p:txBody>
      </p:sp>
      <p:sp>
        <p:nvSpPr>
          <p:cNvPr id="5" name="Podnadpis 2"/>
          <p:cNvSpPr txBox="1">
            <a:spLocks/>
          </p:cNvSpPr>
          <p:nvPr/>
        </p:nvSpPr>
        <p:spPr bwMode="auto">
          <a:xfrm>
            <a:off x="5868144" y="5324177"/>
            <a:ext cx="29845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sk-SK" sz="2000" dirty="0" smtClean="0"/>
              <a:t>Mgr. Anna </a:t>
            </a:r>
            <a:r>
              <a:rPr lang="sk-SK" sz="2000" dirty="0" err="1" smtClean="0"/>
              <a:t>Černinská</a:t>
            </a:r>
            <a:endParaRPr lang="sk-SK" sz="20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k-SK" sz="2000" dirty="0" smtClean="0"/>
              <a:t>SOŠ elektrotechnická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k-SK" sz="2000" dirty="0" smtClean="0"/>
              <a:t>Liptovský Hrádok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k-SK" sz="2400" dirty="0" smtClean="0"/>
          </a:p>
        </p:txBody>
      </p:sp>
      <p:pic>
        <p:nvPicPr>
          <p:cNvPr id="6" name="Obrázok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584357" y="32494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Úloha: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dirty="0" smtClean="0"/>
              <a:t>Zostavte štatistické tabuľky a porovnajte priemerné mzdy v štatistických súboroch: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sk-SK" u="sng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u="sng" dirty="0" smtClean="0"/>
              <a:t>Podnik A:</a:t>
            </a:r>
            <a:r>
              <a:rPr lang="sk-SK" dirty="0" smtClean="0"/>
              <a:t> 	  700€ ... 3 zamestnanci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dirty="0"/>
              <a:t>	</a:t>
            </a:r>
            <a:r>
              <a:rPr lang="sk-SK" dirty="0" smtClean="0"/>
              <a:t>		  800€ ... 4 zamestnanci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dirty="0"/>
              <a:t>	</a:t>
            </a:r>
            <a:r>
              <a:rPr lang="sk-SK" dirty="0" smtClean="0"/>
              <a:t>		  900€ ... 3 zamestnanci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sk-SK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u="sng" dirty="0" smtClean="0"/>
              <a:t>Podnik B:</a:t>
            </a:r>
            <a:r>
              <a:rPr lang="sk-SK" dirty="0" smtClean="0"/>
              <a:t> 	  100€ ... 3 zamestnanci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dirty="0" smtClean="0"/>
              <a:t>			  800€ ... 4 zamestnanci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dirty="0" smtClean="0"/>
              <a:t>			1500€ ... 3 zamestnanci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sk-SK" dirty="0"/>
          </a:p>
        </p:txBody>
      </p:sp>
      <p:pic>
        <p:nvPicPr>
          <p:cNvPr id="4" name="Obrázok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584357" y="32494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k-SK" altLang="sk-SK" u="sng" dirty="0" smtClean="0"/>
              <a:t>Podnik A:</a:t>
            </a:r>
            <a:r>
              <a:rPr lang="sk-SK" altLang="sk-SK" dirty="0" smtClean="0"/>
              <a:t>			</a:t>
            </a:r>
            <a:r>
              <a:rPr lang="sk-SK" altLang="sk-SK" u="sng" dirty="0" smtClean="0"/>
              <a:t>Podnik B:</a:t>
            </a:r>
            <a:endParaRPr lang="sk-SK" altLang="sk-SK" dirty="0" smtClean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>
          <a:xfrm>
            <a:off x="3291791" y="2708920"/>
            <a:ext cx="2304256" cy="144045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Priemer:  800€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Modus:    800€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Medián:   800€</a:t>
            </a:r>
            <a:endParaRPr lang="sk-SK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Tabuľ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36114"/>
              </p:ext>
            </p:extLst>
          </p:nvPr>
        </p:nvGraphicFramePr>
        <p:xfrm>
          <a:off x="107504" y="1196752"/>
          <a:ext cx="2857500" cy="3067050"/>
        </p:xfrm>
        <a:graphic>
          <a:graphicData uri="http://schemas.openxmlformats.org/drawingml/2006/table">
            <a:tbl>
              <a:tblPr/>
              <a:tblGrid>
                <a:gridCol w="370241"/>
                <a:gridCol w="825922"/>
                <a:gridCol w="598081"/>
                <a:gridCol w="1063256"/>
              </a:tblGrid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.n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uľ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59185"/>
              </p:ext>
            </p:extLst>
          </p:nvPr>
        </p:nvGraphicFramePr>
        <p:xfrm>
          <a:off x="5865689" y="1225327"/>
          <a:ext cx="3098799" cy="3067050"/>
        </p:xfrm>
        <a:graphic>
          <a:graphicData uri="http://schemas.openxmlformats.org/drawingml/2006/table">
            <a:tbl>
              <a:tblPr/>
              <a:tblGrid>
                <a:gridCol w="370715"/>
                <a:gridCol w="1064618"/>
                <a:gridCol w="598848"/>
                <a:gridCol w="1064618"/>
              </a:tblGrid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.n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Obrázok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584357" y="32494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láčik 1"/>
          <p:cNvSpPr/>
          <p:nvPr/>
        </p:nvSpPr>
        <p:spPr>
          <a:xfrm>
            <a:off x="457200" y="4437112"/>
            <a:ext cx="8663732" cy="2065040"/>
          </a:xfrm>
          <a:prstGeom prst="cloudCallou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C00000"/>
                </a:solidFill>
              </a:rPr>
              <a:t>Charakteristiky úrovne </a:t>
            </a:r>
            <a:r>
              <a:rPr lang="sk-SK" sz="2400" b="1" dirty="0" smtClean="0">
                <a:solidFill>
                  <a:schemeClr val="tx1"/>
                </a:solidFill>
              </a:rPr>
              <a:t>sú rovnaké, 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nedostatočne popisujú štatistické súbory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706437"/>
          </a:xfrm>
          <a:ln w="38100">
            <a:solidFill>
              <a:srgbClr val="C00000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sz="4900" b="1" dirty="0" smtClean="0">
                <a:solidFill>
                  <a:srgbClr val="C00000"/>
                </a:solidFill>
              </a:rPr>
              <a:t>CHARAKTERISTIKY   VARIABILITY</a:t>
            </a:r>
            <a:r>
              <a:rPr lang="sk-SK" b="1" dirty="0" smtClean="0">
                <a:solidFill>
                  <a:srgbClr val="C00000"/>
                </a:solidFill>
              </a:rPr>
              <a:t/>
            </a:r>
            <a:br>
              <a:rPr lang="sk-SK" b="1" dirty="0" smtClean="0">
                <a:solidFill>
                  <a:srgbClr val="C00000"/>
                </a:solidFill>
              </a:rPr>
            </a:b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1029" name="BlokTextu 4"/>
          <p:cNvSpPr txBox="1">
            <a:spLocks noChangeArrowheads="1"/>
          </p:cNvSpPr>
          <p:nvPr/>
        </p:nvSpPr>
        <p:spPr bwMode="auto">
          <a:xfrm>
            <a:off x="323850" y="1413545"/>
            <a:ext cx="720090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3200" b="1" dirty="0">
                <a:latin typeface="Calibri" panose="020F0502020204030204" pitchFamily="34" charset="0"/>
              </a:rPr>
              <a:t>Rozptyl:  </a:t>
            </a:r>
          </a:p>
          <a:p>
            <a:pPr eaLnBrk="1" hangingPunct="1"/>
            <a:endParaRPr lang="sk-SK" altLang="sk-SK" sz="3200" b="1" dirty="0">
              <a:latin typeface="Calibri" panose="020F0502020204030204" pitchFamily="34" charset="0"/>
            </a:endParaRPr>
          </a:p>
          <a:p>
            <a:pPr eaLnBrk="1" hangingPunct="1"/>
            <a:r>
              <a:rPr lang="sk-SK" altLang="sk-SK" sz="3200" b="1" dirty="0">
                <a:latin typeface="Calibri" panose="020F0502020204030204" pitchFamily="34" charset="0"/>
              </a:rPr>
              <a:t>Smerodajná odchýlka:	s</a:t>
            </a:r>
            <a:r>
              <a:rPr lang="sk-SK" altLang="sk-SK" sz="3200" b="1" baseline="-25000" dirty="0">
                <a:latin typeface="Calibri" panose="020F0502020204030204" pitchFamily="34" charset="0"/>
              </a:rPr>
              <a:t>x</a:t>
            </a:r>
          </a:p>
          <a:p>
            <a:pPr eaLnBrk="1" hangingPunct="1"/>
            <a:endParaRPr lang="sk-SK" altLang="sk-SK" sz="3200" b="1" dirty="0">
              <a:latin typeface="Calibri" panose="020F0502020204030204" pitchFamily="34" charset="0"/>
            </a:endParaRPr>
          </a:p>
          <a:p>
            <a:pPr eaLnBrk="1" hangingPunct="1"/>
            <a:r>
              <a:rPr lang="sk-SK" altLang="sk-SK" sz="3200" b="1" dirty="0">
                <a:latin typeface="Calibri" panose="020F0502020204030204" pitchFamily="34" charset="0"/>
              </a:rPr>
              <a:t>Variačný koeficient:	</a:t>
            </a:r>
          </a:p>
          <a:p>
            <a:pPr eaLnBrk="1" hangingPunct="1"/>
            <a:endParaRPr lang="sk-SK" altLang="sk-SK" sz="3200" b="1" dirty="0">
              <a:latin typeface="Calibri" panose="020F0502020204030204" pitchFamily="34" charset="0"/>
            </a:endParaRPr>
          </a:p>
          <a:p>
            <a:pPr eaLnBrk="1" hangingPunct="1"/>
            <a:r>
              <a:rPr lang="sk-SK" altLang="sk-SK" sz="3200" b="1" dirty="0">
                <a:latin typeface="Calibri" panose="020F0502020204030204" pitchFamily="34" charset="0"/>
              </a:rPr>
              <a:t>Variačné rozpätie:		R = x</a:t>
            </a:r>
            <a:r>
              <a:rPr lang="sk-SK" altLang="sk-SK" sz="3200" b="1" baseline="-25000" dirty="0">
                <a:latin typeface="Calibri" panose="020F0502020204030204" pitchFamily="34" charset="0"/>
              </a:rPr>
              <a:t>max</a:t>
            </a:r>
            <a:r>
              <a:rPr lang="sk-SK" altLang="sk-SK" sz="3200" b="1" dirty="0">
                <a:latin typeface="Calibri" panose="020F0502020204030204" pitchFamily="34" charset="0"/>
              </a:rPr>
              <a:t> - x</a:t>
            </a:r>
            <a:r>
              <a:rPr lang="sk-SK" altLang="sk-SK" sz="3200" b="1" baseline="-25000" dirty="0">
                <a:latin typeface="Calibri" panose="020F0502020204030204" pitchFamily="34" charset="0"/>
              </a:rPr>
              <a:t>min</a:t>
            </a:r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 dirty="0">
              <a:latin typeface="Calibri" panose="020F0502020204030204" pitchFamily="34" charset="0"/>
            </a:endParaRP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 dirty="0">
              <a:latin typeface="Calibri" panose="020F0502020204030204" pitchFamily="34" charset="0"/>
            </a:endParaRP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25323"/>
              </p:ext>
            </p:extLst>
          </p:nvPr>
        </p:nvGraphicFramePr>
        <p:xfrm>
          <a:off x="4965700" y="3140968"/>
          <a:ext cx="1190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Rovnica" r:id="rId3" imgW="1193800" imgH="939800" progId="Equation.3">
                  <p:embed/>
                </p:oleObj>
              </mc:Choice>
              <mc:Fallback>
                <p:oleObj name="Rovnica" r:id="rId3" imgW="11938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3140968"/>
                        <a:ext cx="11906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61658"/>
              </p:ext>
            </p:extLst>
          </p:nvPr>
        </p:nvGraphicFramePr>
        <p:xfrm>
          <a:off x="4911725" y="908720"/>
          <a:ext cx="2108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Rovnica" r:id="rId5" imgW="2108160" imgH="1155600" progId="Equation.3">
                  <p:embed/>
                </p:oleObj>
              </mc:Choice>
              <mc:Fallback>
                <p:oleObj name="Rovnica" r:id="rId5" imgW="2108160" imgH="11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908720"/>
                        <a:ext cx="21082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Obrázok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584357" y="32494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láčik 9"/>
              <p:cNvSpPr/>
              <p:nvPr/>
            </p:nvSpPr>
            <p:spPr>
              <a:xfrm>
                <a:off x="457200" y="5160491"/>
                <a:ext cx="8663732" cy="1341660"/>
              </a:xfrm>
              <a:prstGeom prst="cloudCallou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sz="2400" b="1" dirty="0" smtClean="0">
                    <a:solidFill>
                      <a:srgbClr val="C00000"/>
                    </a:solidFill>
                  </a:rPr>
                  <a:t>Do tabuliek doplníme stĺpec  </a:t>
                </a:r>
                <a14:m>
                  <m:oMath xmlns:m="http://schemas.openxmlformats.org/officeDocument/2006/math">
                    <m:r>
                      <a:rPr lang="sk-SK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sk-SK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sk-SK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lang="sk-SK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sk-SK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sk-SK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Obláči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60491"/>
                <a:ext cx="8663732" cy="1341660"/>
              </a:xfrm>
              <a:prstGeom prst="cloudCallou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15888"/>
            <a:ext cx="8229600" cy="576262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sk-SK" sz="3200" dirty="0" smtClean="0"/>
              <a:t>Podnik A:				Podnik B:</a:t>
            </a:r>
            <a:endParaRPr lang="sk-SK" sz="3200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00270"/>
              </p:ext>
            </p:extLst>
          </p:nvPr>
        </p:nvGraphicFramePr>
        <p:xfrm>
          <a:off x="4852988" y="620713"/>
          <a:ext cx="3822700" cy="3095625"/>
        </p:xfrm>
        <a:graphic>
          <a:graphicData uri="http://schemas.openxmlformats.org/drawingml/2006/table">
            <a:tbl>
              <a:tblPr/>
              <a:tblGrid>
                <a:gridCol w="370859"/>
                <a:gridCol w="1065031"/>
                <a:gridCol w="608589"/>
                <a:gridCol w="1778221"/>
              </a:tblGrid>
              <a:tr h="714375"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sk-SK" sz="36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.n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6750000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9340000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21242"/>
              </p:ext>
            </p:extLst>
          </p:nvPr>
        </p:nvGraphicFramePr>
        <p:xfrm>
          <a:off x="250825" y="620713"/>
          <a:ext cx="3822700" cy="3095625"/>
        </p:xfrm>
        <a:graphic>
          <a:graphicData uri="http://schemas.openxmlformats.org/drawingml/2006/table">
            <a:tbl>
              <a:tblPr/>
              <a:tblGrid>
                <a:gridCol w="370859"/>
                <a:gridCol w="1065031"/>
                <a:gridCol w="608589"/>
                <a:gridCol w="1778221"/>
              </a:tblGrid>
              <a:tr h="714375"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r>
                        <a:rPr lang="sk-SK" sz="36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.n</a:t>
                      </a:r>
                      <a:r>
                        <a:rPr lang="sk-SK" sz="36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lang="sk-SK" sz="3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1470000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3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6460000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 dirty="0">
              <a:latin typeface="Calibri" panose="020F0502020204030204" pitchFamily="34" charset="0"/>
            </a:endParaRPr>
          </a:p>
        </p:txBody>
      </p:sp>
      <p:sp>
        <p:nvSpPr>
          <p:cNvPr id="21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291231"/>
              </p:ext>
            </p:extLst>
          </p:nvPr>
        </p:nvGraphicFramePr>
        <p:xfrm>
          <a:off x="35496" y="3933825"/>
          <a:ext cx="37623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Rovnica" r:id="rId3" imgW="3759120" imgH="723600" progId="Equation.3">
                  <p:embed/>
                </p:oleObj>
              </mc:Choice>
              <mc:Fallback>
                <p:oleObj name="Rovnica" r:id="rId3" imgW="375912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933825"/>
                        <a:ext cx="37623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375278"/>
              </p:ext>
            </p:extLst>
          </p:nvPr>
        </p:nvGraphicFramePr>
        <p:xfrm>
          <a:off x="5041329" y="3937000"/>
          <a:ext cx="40671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Rovnica" r:id="rId5" imgW="4064000" imgH="723900" progId="Equation.3">
                  <p:embed/>
                </p:oleObj>
              </mc:Choice>
              <mc:Fallback>
                <p:oleObj name="Rovnica" r:id="rId5" imgW="4064000" imgH="72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329" y="3937000"/>
                        <a:ext cx="40671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84974"/>
              </p:ext>
            </p:extLst>
          </p:nvPr>
        </p:nvGraphicFramePr>
        <p:xfrm>
          <a:off x="54546" y="4797425"/>
          <a:ext cx="2276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Rovnica" r:id="rId7" imgW="2273300" imgH="393700" progId="Equation.3">
                  <p:embed/>
                </p:oleObj>
              </mc:Choice>
              <mc:Fallback>
                <p:oleObj name="Rovnica" r:id="rId7" imgW="22733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" y="4797425"/>
                        <a:ext cx="22764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07552"/>
              </p:ext>
            </p:extLst>
          </p:nvPr>
        </p:nvGraphicFramePr>
        <p:xfrm>
          <a:off x="5077841" y="4797425"/>
          <a:ext cx="2733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Rovnica" r:id="rId9" imgW="2730500" imgH="393700" progId="Equation.3">
                  <p:embed/>
                </p:oleObj>
              </mc:Choice>
              <mc:Fallback>
                <p:oleObj name="Rovnica" r:id="rId9" imgW="27305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841" y="4797425"/>
                        <a:ext cx="27336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290846"/>
              </p:ext>
            </p:extLst>
          </p:nvPr>
        </p:nvGraphicFramePr>
        <p:xfrm>
          <a:off x="54546" y="5373688"/>
          <a:ext cx="2200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Rovnica" r:id="rId11" imgW="2197100" imgH="723900" progId="Equation.3">
                  <p:embed/>
                </p:oleObj>
              </mc:Choice>
              <mc:Fallback>
                <p:oleObj name="Rovnica" r:id="rId11" imgW="21971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" y="5373688"/>
                        <a:ext cx="22002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075765"/>
              </p:ext>
            </p:extLst>
          </p:nvPr>
        </p:nvGraphicFramePr>
        <p:xfrm>
          <a:off x="5076254" y="5376863"/>
          <a:ext cx="2200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Rovnica" r:id="rId13" imgW="2197100" imgH="723900" progId="Equation.3">
                  <p:embed/>
                </p:oleObj>
              </mc:Choice>
              <mc:Fallback>
                <p:oleObj name="Rovnica" r:id="rId13" imgW="2197100" imgH="723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54" y="5376863"/>
                        <a:ext cx="22002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BlokTextu 19"/>
          <p:cNvSpPr txBox="1">
            <a:spLocks noChangeArrowheads="1"/>
          </p:cNvSpPr>
          <p:nvPr/>
        </p:nvSpPr>
        <p:spPr bwMode="auto">
          <a:xfrm>
            <a:off x="54546" y="6237288"/>
            <a:ext cx="2435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2400" b="1" dirty="0">
                <a:latin typeface="Calibri" panose="020F0502020204030204" pitchFamily="34" charset="0"/>
              </a:rPr>
              <a:t>R = 900-700 = 200</a:t>
            </a:r>
          </a:p>
        </p:txBody>
      </p:sp>
      <p:sp>
        <p:nvSpPr>
          <p:cNvPr id="21" name="BlokTextu 20"/>
          <p:cNvSpPr txBox="1">
            <a:spLocks noChangeArrowheads="1"/>
          </p:cNvSpPr>
          <p:nvPr/>
        </p:nvSpPr>
        <p:spPr bwMode="auto">
          <a:xfrm>
            <a:off x="5017516" y="6237288"/>
            <a:ext cx="274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2400" b="1" dirty="0">
                <a:latin typeface="Calibri" panose="020F0502020204030204" pitchFamily="34" charset="0"/>
              </a:rPr>
              <a:t>R = 1500-100 = 1400</a:t>
            </a:r>
          </a:p>
        </p:txBody>
      </p:sp>
      <p:pic>
        <p:nvPicPr>
          <p:cNvPr id="22" name="Obrázok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584357" y="32494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dĺžnik 2"/>
          <p:cNvSpPr/>
          <p:nvPr/>
        </p:nvSpPr>
        <p:spPr>
          <a:xfrm>
            <a:off x="3931533" y="4111109"/>
            <a:ext cx="890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Rozptyl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782802" y="4818618"/>
            <a:ext cx="2234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>
                <a:solidFill>
                  <a:srgbClr val="C00000"/>
                </a:solidFill>
                <a:latin typeface="Calibri" panose="020F0502020204030204" pitchFamily="34" charset="0"/>
              </a:rPr>
              <a:t>Smerodajná odchýlka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796773" y="5575339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>
                <a:solidFill>
                  <a:srgbClr val="C00000"/>
                </a:solidFill>
                <a:latin typeface="Calibri" panose="020F0502020204030204" pitchFamily="34" charset="0"/>
              </a:rPr>
              <a:t>Variačný koeficient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876282" y="6290230"/>
            <a:ext cx="1839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>
                <a:solidFill>
                  <a:srgbClr val="C00000"/>
                </a:solidFill>
                <a:latin typeface="Calibri" panose="020F0502020204030204" pitchFamily="34" charset="0"/>
              </a:rPr>
              <a:t>Variačné rozpätie</a:t>
            </a:r>
            <a:endParaRPr lang="sk-SK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2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>
          <a:xfrm>
            <a:off x="611188" y="2565400"/>
            <a:ext cx="8229600" cy="2592388"/>
          </a:xfrm>
        </p:spPr>
        <p:txBody>
          <a:bodyPr/>
          <a:lstStyle/>
          <a:p>
            <a:pPr eaLnBrk="1" hangingPunct="1"/>
            <a:r>
              <a:rPr lang="sk-SK" altLang="sk-SK" dirty="0" smtClean="0"/>
              <a:t>ďakujem</a:t>
            </a:r>
            <a:br>
              <a:rPr lang="sk-SK" altLang="sk-SK" dirty="0" smtClean="0"/>
            </a:br>
            <a:r>
              <a:rPr lang="sk-SK" altLang="sk-SK" dirty="0" smtClean="0"/>
              <a:t/>
            </a:r>
            <a:br>
              <a:rPr lang="sk-SK" altLang="sk-SK" dirty="0" smtClean="0"/>
            </a:br>
            <a:r>
              <a:rPr lang="sk-SK" altLang="sk-SK" dirty="0" smtClean="0"/>
              <a:t/>
            </a:r>
            <a:br>
              <a:rPr lang="sk-SK" altLang="sk-SK" dirty="0" smtClean="0"/>
            </a:br>
            <a:r>
              <a:rPr lang="sk-SK" altLang="sk-SK" dirty="0" smtClean="0"/>
              <a:t>					</a:t>
            </a:r>
            <a:r>
              <a:rPr lang="sk-SK" altLang="sk-SK" sz="2000" dirty="0" smtClean="0"/>
              <a:t>Černinská</a:t>
            </a:r>
            <a:endParaRPr lang="sk-SK" altLang="sk-SK" dirty="0" smtClean="0"/>
          </a:p>
        </p:txBody>
      </p:sp>
      <p:pic>
        <p:nvPicPr>
          <p:cNvPr id="3" name="Obrázok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584357" y="32494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152</Words>
  <Application>Microsoft Office PowerPoint</Application>
  <PresentationFormat>Prezentácia na obrazovke (4:3)</PresentationFormat>
  <Paragraphs>118</Paragraphs>
  <Slides>6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Motív Office</vt:lpstr>
      <vt:lpstr>Rovnica</vt:lpstr>
      <vt:lpstr>CHARAKTERISTIKY</vt:lpstr>
      <vt:lpstr>Úloha:</vt:lpstr>
      <vt:lpstr>Podnik A:   Podnik B:</vt:lpstr>
      <vt:lpstr> CHARAKTERISTIKY   VARIABILITY </vt:lpstr>
      <vt:lpstr>Podnik A:    Podnik B:</vt:lpstr>
      <vt:lpstr>ďakujem        Černinská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CHARAKTERISTIKY</dc:title>
  <dc:creator>Anna Černinská</dc:creator>
  <cp:lastModifiedBy>ucitel</cp:lastModifiedBy>
  <cp:revision>14</cp:revision>
  <dcterms:created xsi:type="dcterms:W3CDTF">2011-10-25T19:43:45Z</dcterms:created>
  <dcterms:modified xsi:type="dcterms:W3CDTF">2018-07-29T18:46:51Z</dcterms:modified>
</cp:coreProperties>
</file>