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8" r:id="rId4"/>
    <p:sldId id="256" r:id="rId5"/>
    <p:sldId id="260" r:id="rId6"/>
    <p:sldId id="261" r:id="rId7"/>
    <p:sldId id="259" r:id="rId8"/>
  </p:sldIdLst>
  <p:sldSz cx="9906000" cy="6858000" type="A4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C8"/>
    <a:srgbClr val="FF4FFF"/>
    <a:srgbClr val="66006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42" autoAdjust="0"/>
    <p:restoredTop sz="94660"/>
  </p:normalViewPr>
  <p:slideViewPr>
    <p:cSldViewPr>
      <p:cViewPr varScale="1">
        <p:scale>
          <a:sx n="65" d="100"/>
          <a:sy n="65" d="100"/>
        </p:scale>
        <p:origin x="1542" y="7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812B65-9A1B-42FF-8DDA-365A2B0950AF}" type="datetimeFigureOut">
              <a:rPr lang="sk-SK" smtClean="0"/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463108-0728-4F2C-A3A7-356034624A9C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812B65-9A1B-42FF-8DDA-365A2B0950AF}" type="datetimeFigureOut">
              <a:rPr lang="sk-SK" smtClean="0"/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463108-0728-4F2C-A3A7-356034624A9C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812B65-9A1B-42FF-8DDA-365A2B0950AF}" type="datetimeFigureOut">
              <a:rPr lang="sk-SK" smtClean="0"/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463108-0728-4F2C-A3A7-356034624A9C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5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 hasCustomPrompt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  <a:endParaRPr lang="sk-SK" smtClean="0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 hasCustomPrompt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 hasCustomPrompt="1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 hasCustomPrompt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5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sk-SK" smtClean="0"/>
              <a:t>Upraviť štýly predlohy textu</a:t>
            </a:r>
            <a:endParaRPr lang="sk-SK" smtClean="0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 hasCustomPrompt="1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5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sk-SK" smtClean="0"/>
              <a:t>Upraviť štýly predlohy textu</a:t>
            </a:r>
            <a:endParaRPr lang="sk-SK" smtClean="0"/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 hasCustomPrompt="1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 hasCustomPrompt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sk-SK" smtClean="0"/>
              <a:t>Upraviť štýly predlohy textu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 hasCustomPrompt="1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40"/>
            </a:lvl2pPr>
            <a:lvl3pPr marL="742950" indent="0">
              <a:buNone/>
              <a:defRPr sz="975"/>
            </a:lvl3pPr>
            <a:lvl4pPr marL="1114425" indent="0">
              <a:buNone/>
              <a:defRPr sz="815"/>
            </a:lvl4pPr>
            <a:lvl5pPr marL="1485900" indent="0">
              <a:buNone/>
              <a:defRPr sz="815"/>
            </a:lvl5pPr>
            <a:lvl6pPr marL="1857375" indent="0">
              <a:buNone/>
              <a:defRPr sz="815"/>
            </a:lvl6pPr>
            <a:lvl7pPr marL="2228850" indent="0">
              <a:buNone/>
              <a:defRPr sz="815"/>
            </a:lvl7pPr>
            <a:lvl8pPr marL="2600325" indent="0">
              <a:buNone/>
              <a:defRPr sz="815"/>
            </a:lvl8pPr>
            <a:lvl9pPr marL="2971800" indent="0">
              <a:buNone/>
              <a:defRPr sz="815"/>
            </a:lvl9pPr>
          </a:lstStyle>
          <a:p>
            <a:pPr lvl="0"/>
            <a:r>
              <a:rPr lang="sk-SK" smtClean="0"/>
              <a:t>Upraviť štýly predlohy textu</a:t>
            </a:r>
            <a:endParaRPr lang="sk-SK" smtClean="0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812B65-9A1B-42FF-8DDA-365A2B0950AF}" type="datetimeFigureOut">
              <a:rPr lang="sk-SK" smtClean="0"/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463108-0728-4F2C-A3A7-356034624A9C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 hasCustomPrompt="1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40"/>
            </a:lvl2pPr>
            <a:lvl3pPr marL="742950" indent="0">
              <a:buNone/>
              <a:defRPr sz="975"/>
            </a:lvl3pPr>
            <a:lvl4pPr marL="1114425" indent="0">
              <a:buNone/>
              <a:defRPr sz="815"/>
            </a:lvl4pPr>
            <a:lvl5pPr marL="1485900" indent="0">
              <a:buNone/>
              <a:defRPr sz="815"/>
            </a:lvl5pPr>
            <a:lvl6pPr marL="1857375" indent="0">
              <a:buNone/>
              <a:defRPr sz="815"/>
            </a:lvl6pPr>
            <a:lvl7pPr marL="2228850" indent="0">
              <a:buNone/>
              <a:defRPr sz="815"/>
            </a:lvl7pPr>
            <a:lvl8pPr marL="2600325" indent="0">
              <a:buNone/>
              <a:defRPr sz="815"/>
            </a:lvl8pPr>
            <a:lvl9pPr marL="2971800" indent="0">
              <a:buNone/>
              <a:defRPr sz="815"/>
            </a:lvl9pPr>
          </a:lstStyle>
          <a:p>
            <a:pPr lvl="0"/>
            <a:r>
              <a:rPr lang="sk-SK" smtClean="0"/>
              <a:t>Upraviť štýly predlohy textu</a:t>
            </a:r>
            <a:endParaRPr lang="sk-SK" smtClean="0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75879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 hasCustomPrompt="1"/>
          </p:nvPr>
        </p:nvSpPr>
        <p:spPr>
          <a:xfrm>
            <a:off x="675879" y="4589464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  <a:endParaRPr lang="sk-SK" smtClean="0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812B65-9A1B-42FF-8DDA-365A2B0950AF}" type="datetimeFigureOut">
              <a:rPr lang="sk-SK" smtClean="0"/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463108-0728-4F2C-A3A7-356034624A9C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 hasCustomPrompt="1"/>
          </p:nvPr>
        </p:nvSpPr>
        <p:spPr>
          <a:xfrm>
            <a:off x="495300" y="1600201"/>
            <a:ext cx="4375150" cy="452596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 hasCustomPrompt="1"/>
          </p:nvPr>
        </p:nvSpPr>
        <p:spPr>
          <a:xfrm>
            <a:off x="5035550" y="1600201"/>
            <a:ext cx="4375150" cy="452596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812B65-9A1B-42FF-8DDA-365A2B0950AF}" type="datetimeFigureOut">
              <a:rPr lang="sk-SK" smtClean="0"/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463108-0728-4F2C-A3A7-356034624A9C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2758" y="365126"/>
            <a:ext cx="8543925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 hasCustomPrompt="1"/>
          </p:nvPr>
        </p:nvSpPr>
        <p:spPr>
          <a:xfrm>
            <a:off x="682758" y="1681163"/>
            <a:ext cx="41911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  <a:endParaRPr lang="sk-SK" smtClean="0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 hasCustomPrompt="1"/>
          </p:nvPr>
        </p:nvSpPr>
        <p:spPr>
          <a:xfrm>
            <a:off x="682758" y="2505075"/>
            <a:ext cx="4191132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5014913" y="1681163"/>
            <a:ext cx="42117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  <a:endParaRPr lang="sk-SK" smtClean="0"/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 hasCustomPrompt="1"/>
          </p:nvPr>
        </p:nvSpPr>
        <p:spPr>
          <a:xfrm>
            <a:off x="5014913" y="2505075"/>
            <a:ext cx="4211770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812B65-9A1B-42FF-8DDA-365A2B0950AF}" type="datetimeFigureOut">
              <a:rPr lang="sk-SK" smtClean="0"/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463108-0728-4F2C-A3A7-356034624A9C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812B65-9A1B-42FF-8DDA-365A2B0950AF}" type="datetimeFigureOut">
              <a:rPr lang="sk-SK" smtClean="0"/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463108-0728-4F2C-A3A7-356034624A9C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812B65-9A1B-42FF-8DDA-365A2B0950AF}" type="datetimeFigureOut">
              <a:rPr lang="sk-SK" smtClean="0"/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463108-0728-4F2C-A3A7-356034624A9C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2758" y="457200"/>
            <a:ext cx="319537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 hasCustomPrompt="1"/>
          </p:nvPr>
        </p:nvSpPr>
        <p:spPr>
          <a:xfrm>
            <a:off x="421177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 hasCustomPrompt="1"/>
          </p:nvPr>
        </p:nvSpPr>
        <p:spPr>
          <a:xfrm>
            <a:off x="682758" y="2057400"/>
            <a:ext cx="319537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  <a:endParaRPr lang="sk-SK" smtClean="0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812B65-9A1B-42FF-8DDA-365A2B0950AF}" type="datetimeFigureOut">
              <a:rPr lang="sk-SK" smtClean="0"/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463108-0728-4F2C-A3A7-356034624A9C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2758" y="457200"/>
            <a:ext cx="319537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 hasCustomPrompt="1"/>
          </p:nvPr>
        </p:nvSpPr>
        <p:spPr>
          <a:xfrm>
            <a:off x="421177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 hasCustomPrompt="1"/>
          </p:nvPr>
        </p:nvSpPr>
        <p:spPr>
          <a:xfrm>
            <a:off x="682758" y="2057400"/>
            <a:ext cx="319537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  <a:endParaRPr lang="sk-SK" smtClean="0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812B65-9A1B-42FF-8DDA-365A2B0950AF}" type="datetimeFigureOut">
              <a:rPr lang="sk-SK" smtClean="0"/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463108-0728-4F2C-A3A7-356034624A9C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s-ES" altLang="sk-SK" smtClean="0"/>
              <a:t>Haga clic para cambiar el estilo de título	</a:t>
            </a:r>
            <a:endParaRPr lang="es-ES" altLang="sk-SK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s-ES" altLang="sk-SK" smtClean="0"/>
              <a:t>Haga clic para modificar el estilo de texto del patrón</a:t>
            </a:r>
            <a:endParaRPr lang="es-ES" altLang="sk-SK" smtClean="0"/>
          </a:p>
          <a:p>
            <a:pPr lvl="1"/>
            <a:r>
              <a:rPr lang="es-ES" altLang="sk-SK" smtClean="0"/>
              <a:t>Segundo nivel</a:t>
            </a:r>
            <a:endParaRPr lang="es-ES" altLang="sk-SK" smtClean="0"/>
          </a:p>
          <a:p>
            <a:pPr lvl="2"/>
            <a:r>
              <a:rPr lang="es-ES" altLang="sk-SK" smtClean="0"/>
              <a:t>Tercer nivel</a:t>
            </a:r>
            <a:endParaRPr lang="es-ES" altLang="sk-SK" smtClean="0"/>
          </a:p>
          <a:p>
            <a:pPr lvl="3"/>
            <a:r>
              <a:rPr lang="es-ES" altLang="sk-SK" smtClean="0"/>
              <a:t>Cuarto nivel</a:t>
            </a:r>
            <a:endParaRPr lang="es-ES" altLang="sk-SK" smtClean="0"/>
          </a:p>
          <a:p>
            <a:pPr lvl="4"/>
            <a:r>
              <a:rPr lang="es-ES" altLang="sk-SK" smtClean="0"/>
              <a:t>Quinto nivel</a:t>
            </a:r>
            <a:endParaRPr lang="es-ES" altLang="sk-SK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A812B65-9A1B-42FF-8DDA-365A2B0950AF}" type="datetimeFigureOut">
              <a:rPr lang="sk-SK" smtClean="0"/>
            </a:fld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D6463108-0728-4F2C-A3A7-356034624A9C}" type="slidenum">
              <a:rPr lang="sk-SK" smtClean="0"/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055" indent="-186055" algn="l" defTabSz="742950" rtl="0" eaLnBrk="1" latinLnBrk="0" hangingPunct="1">
        <a:lnSpc>
          <a:spcPct val="90000"/>
        </a:lnSpc>
        <a:spcBef>
          <a:spcPts val="81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186055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9005" indent="-186055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indent="-186055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671955" indent="-186055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2043430" indent="-186055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414905" indent="-186055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786380" indent="-186055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3157855" indent="-186055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.GIF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GIF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Kry kríčky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sk-SK"/>
          </a:p>
        </p:txBody>
      </p:sp>
      <p:sp>
        <p:nvSpPr>
          <p:cNvPr id="14340" name="AutoShape 4" descr="Kry kríčky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2965318" y="0"/>
            <a:ext cx="69333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8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3.2 Modelovanie dažďa</a:t>
            </a:r>
            <a:endParaRPr lang="sk-SK" sz="48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kapo.topindex.sk/userfiles/image/kolobeh_vody_v_prirode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5999" cy="6858000"/>
          </a:xfrm>
          <a:prstGeom prst="rect">
            <a:avLst/>
          </a:prstGeom>
          <a:noFill/>
        </p:spPr>
      </p:pic>
      <p:sp>
        <p:nvSpPr>
          <p:cNvPr id="1030" name="AutoShape 6" descr="Kry kríčky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sk-SK"/>
          </a:p>
        </p:txBody>
      </p:sp>
      <p:pic>
        <p:nvPicPr>
          <p:cNvPr id="7" name="Picture 6" descr="slnko | Drieničan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2400" y="-457200"/>
            <a:ext cx="2846388" cy="2708275"/>
          </a:xfrm>
          <a:prstGeom prst="rect">
            <a:avLst/>
          </a:prstGeom>
          <a:noFill/>
        </p:spPr>
      </p:pic>
      <p:sp>
        <p:nvSpPr>
          <p:cNvPr id="8" name="Obdĺžnik 7"/>
          <p:cNvSpPr/>
          <p:nvPr/>
        </p:nvSpPr>
        <p:spPr>
          <a:xfrm>
            <a:off x="2514600" y="0"/>
            <a:ext cx="6248400" cy="914400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800" b="1" dirty="0" smtClean="0">
                <a:solidFill>
                  <a:schemeClr val="tx2">
                    <a:lumMod val="50000"/>
                  </a:schemeClr>
                </a:solidFill>
              </a:rPr>
              <a:t>Slnko zohrieva zemský povrch a od zeme sa zohrieva okolitý vzduch</a:t>
            </a:r>
            <a:endParaRPr lang="sk-SK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Blesk 8"/>
          <p:cNvSpPr/>
          <p:nvPr/>
        </p:nvSpPr>
        <p:spPr>
          <a:xfrm rot="11865891">
            <a:off x="231402" y="7576777"/>
            <a:ext cx="533400" cy="1600200"/>
          </a:xfrm>
          <a:prstGeom prst="lightningBol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esk 9"/>
          <p:cNvSpPr/>
          <p:nvPr/>
        </p:nvSpPr>
        <p:spPr>
          <a:xfrm rot="11865891">
            <a:off x="764802" y="7348178"/>
            <a:ext cx="533400" cy="1600200"/>
          </a:xfrm>
          <a:prstGeom prst="lightningBol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esk 10"/>
          <p:cNvSpPr/>
          <p:nvPr/>
        </p:nvSpPr>
        <p:spPr>
          <a:xfrm rot="11865891">
            <a:off x="1145802" y="7576778"/>
            <a:ext cx="533400" cy="1600200"/>
          </a:xfrm>
          <a:prstGeom prst="lightningBol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Blesk 11"/>
          <p:cNvSpPr/>
          <p:nvPr/>
        </p:nvSpPr>
        <p:spPr>
          <a:xfrm rot="11865891">
            <a:off x="1526803" y="7348178"/>
            <a:ext cx="533400" cy="1600200"/>
          </a:xfrm>
          <a:prstGeom prst="lightningBol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esk 12"/>
          <p:cNvSpPr/>
          <p:nvPr/>
        </p:nvSpPr>
        <p:spPr>
          <a:xfrm rot="11865891">
            <a:off x="1831602" y="7576778"/>
            <a:ext cx="533400" cy="1600200"/>
          </a:xfrm>
          <a:prstGeom prst="lightningBol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esk 13"/>
          <p:cNvSpPr/>
          <p:nvPr/>
        </p:nvSpPr>
        <p:spPr>
          <a:xfrm rot="11865891">
            <a:off x="2365003" y="7195778"/>
            <a:ext cx="533400" cy="1600200"/>
          </a:xfrm>
          <a:prstGeom prst="lightningBol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Blesk 14"/>
          <p:cNvSpPr/>
          <p:nvPr/>
        </p:nvSpPr>
        <p:spPr>
          <a:xfrm rot="11865891">
            <a:off x="2746003" y="7576777"/>
            <a:ext cx="533400" cy="1600200"/>
          </a:xfrm>
          <a:prstGeom prst="lightningBol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Blesk 15"/>
          <p:cNvSpPr/>
          <p:nvPr/>
        </p:nvSpPr>
        <p:spPr>
          <a:xfrm rot="11865891">
            <a:off x="3279403" y="6967178"/>
            <a:ext cx="533400" cy="1600200"/>
          </a:xfrm>
          <a:prstGeom prst="lightningBol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6553200" y="1066800"/>
            <a:ext cx="232874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3733800" y="838200"/>
            <a:ext cx="2667000" cy="270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 descr="Gifs Pluie animes, Images météo pluvieuse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5715000" y="4504860"/>
            <a:ext cx="1752600" cy="1581616"/>
          </a:xfrm>
          <a:prstGeom prst="rect">
            <a:avLst/>
          </a:prstGeom>
          <a:noFill/>
        </p:spPr>
      </p:pic>
      <p:pic>
        <p:nvPicPr>
          <p:cNvPr id="2" name="Picture 2" descr="Logomotion | Šalatik - ZŠ s MŠ J. Vojtaššáka Zákamenné"/>
          <p:cNvPicPr>
            <a:picLocks noChangeAspect="1" noChangeArrowheads="1" noCrop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8219" flipH="1">
            <a:off x="5724319" y="2756242"/>
            <a:ext cx="1867428" cy="332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Logomotion | Šalatik - ZŠ s MŠ J. Vojtaššáka Zákamenné"/>
          <p:cNvPicPr>
            <a:picLocks noChangeAspect="1" noChangeArrowheads="1" noCrop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8219" flipH="1">
            <a:off x="6601658" y="1714645"/>
            <a:ext cx="1867428" cy="253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bdĺžnik 23"/>
          <p:cNvSpPr/>
          <p:nvPr/>
        </p:nvSpPr>
        <p:spPr>
          <a:xfrm>
            <a:off x="27770" y="4692593"/>
            <a:ext cx="9878230" cy="981915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200" b="1" dirty="0" smtClean="0">
                <a:solidFill>
                  <a:schemeClr val="tx2">
                    <a:lumMod val="50000"/>
                  </a:schemeClr>
                </a:solidFill>
              </a:rPr>
              <a:t>Dažďová voda sa opäť vyparuje a tento dej sa nazýva </a:t>
            </a:r>
            <a:r>
              <a:rPr lang="sk-SK" sz="3200" b="1" dirty="0" smtClean="0">
                <a:solidFill>
                  <a:srgbClr val="FF0000"/>
                </a:solidFill>
              </a:rPr>
              <a:t>kolobeh vody v prírode</a:t>
            </a:r>
            <a:r>
              <a:rPr lang="sk-SK" sz="32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sk-SK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Obdĺžnik 18"/>
          <p:cNvSpPr/>
          <p:nvPr/>
        </p:nvSpPr>
        <p:spPr>
          <a:xfrm>
            <a:off x="0" y="0"/>
            <a:ext cx="4953000" cy="2590800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800" b="1" dirty="0" smtClean="0">
                <a:solidFill>
                  <a:schemeClr val="tx2">
                    <a:lumMod val="50000"/>
                  </a:schemeClr>
                </a:solidFill>
              </a:rPr>
              <a:t>Vo vysokých vrstvách atmosféry je nízka teplota. Vodná para sa </a:t>
            </a:r>
            <a:r>
              <a:rPr lang="sk-SK" sz="2800" b="1" dirty="0" smtClean="0">
                <a:solidFill>
                  <a:srgbClr val="FF0000"/>
                </a:solidFill>
              </a:rPr>
              <a:t>skondenzuje</a:t>
            </a:r>
            <a:r>
              <a:rPr lang="sk-SK" sz="2800" b="1" dirty="0" smtClean="0">
                <a:solidFill>
                  <a:schemeClr val="tx2">
                    <a:lumMod val="50000"/>
                  </a:schemeClr>
                </a:solidFill>
              </a:rPr>
              <a:t> na kvapky vody.</a:t>
            </a:r>
            <a:endParaRPr lang="sk-SK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sk-SK" sz="2800" b="1" dirty="0" smtClean="0">
                <a:solidFill>
                  <a:schemeClr val="tx2">
                    <a:lumMod val="50000"/>
                  </a:schemeClr>
                </a:solidFill>
              </a:rPr>
              <a:t>Veľké množstvo drobných kvapôčok vody pozorujeme na oblohe ako oblak.</a:t>
            </a:r>
            <a:endParaRPr lang="sk-SK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Obdĺžnik 17"/>
          <p:cNvSpPr/>
          <p:nvPr/>
        </p:nvSpPr>
        <p:spPr>
          <a:xfrm>
            <a:off x="0" y="2971800"/>
            <a:ext cx="4953000" cy="1295400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800" b="1" dirty="0" smtClean="0">
                <a:solidFill>
                  <a:schemeClr val="tx2">
                    <a:lumMod val="50000"/>
                  </a:schemeClr>
                </a:solidFill>
              </a:rPr>
              <a:t>Do vzduchu sa </a:t>
            </a:r>
            <a:r>
              <a:rPr lang="sk-SK" sz="2800" b="1" dirty="0" smtClean="0">
                <a:solidFill>
                  <a:srgbClr val="FF0000"/>
                </a:solidFill>
              </a:rPr>
              <a:t>vyparuje</a:t>
            </a:r>
            <a:r>
              <a:rPr lang="sk-SK" sz="2800" b="1" dirty="0" smtClean="0">
                <a:solidFill>
                  <a:schemeClr val="tx2">
                    <a:lumMod val="50000"/>
                  </a:schemeClr>
                </a:solidFill>
              </a:rPr>
              <a:t> voda a teplý vzduch s vodnými parami stúpa nahor. </a:t>
            </a:r>
            <a:endParaRPr lang="sk-SK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Obdĺžnik 22"/>
          <p:cNvSpPr/>
          <p:nvPr/>
        </p:nvSpPr>
        <p:spPr>
          <a:xfrm>
            <a:off x="414076" y="1205116"/>
            <a:ext cx="5969866" cy="2678092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800" b="1" dirty="0" smtClean="0">
                <a:solidFill>
                  <a:schemeClr val="tx2">
                    <a:lumMod val="50000"/>
                  </a:schemeClr>
                </a:solidFill>
              </a:rPr>
              <a:t>Kvapky sa v oblakoch postupne spájajú, čím sa zväčšuje ich objem a hmotnosť. Pri určitej kritickej veľkosti kvapiek ich </a:t>
            </a:r>
            <a:r>
              <a:rPr lang="sk-SK" sz="2800" b="1" dirty="0" err="1" smtClean="0">
                <a:solidFill>
                  <a:schemeClr val="tx2">
                    <a:lumMod val="50000"/>
                  </a:schemeClr>
                </a:solidFill>
              </a:rPr>
              <a:t>prúdiaci</a:t>
            </a:r>
            <a:r>
              <a:rPr lang="sk-SK" sz="2800" b="1" dirty="0" smtClean="0">
                <a:solidFill>
                  <a:schemeClr val="tx2">
                    <a:lumMod val="50000"/>
                  </a:schemeClr>
                </a:solidFill>
              </a:rPr>
              <a:t> vzduch už nemôže unášať, a preto padajú na zem ako dážď.</a:t>
            </a:r>
            <a:endParaRPr lang="sk-SK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repeatCount="300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12821E-7 3.33333E-6 L 0.00353 -1.4007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700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9" presetClass="entr" presetSubtype="1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4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12821E-7 3.33333E-6 L 0.00353 -1.4007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700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9" presetClass="entr" presetSubtype="1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4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12821E-7 3.33333E-6 L 0.00353 -1.4007 " pathEditMode="relative" rAng="0" ptsTypes="AA">
                                      <p:cBhvr>
                                        <p:cTn id="26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7000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9" presetClass="entr" presetSubtype="1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64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12821E-7 3.33333E-6 L 0.00353 -1.4007 " pathEditMode="relative" rAng="0" ptsTypes="AA">
                                      <p:cBhvr>
                                        <p:cTn id="32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7000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9" presetClass="entr" presetSubtype="1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4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12821E-7 3.33333E-6 L 0.00353 -1.4007 " pathEditMode="relative" rAng="0" ptsTypes="AA">
                                      <p:cBhvr>
                                        <p:cTn id="3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7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9" presetClass="entr" presetSubtype="1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64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12821E-7 3.33333E-6 L 0.00353 -1.4007 " pathEditMode="relative" rAng="0" ptsTypes="AA">
                                      <p:cBhvr>
                                        <p:cTn id="44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7000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9" presetClass="entr" presetSubtype="1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64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12821E-7 3.33333E-6 L 0.00353 -1.4007 " pathEditMode="relative" rAng="0" ptsTypes="AA">
                                      <p:cBhvr>
                                        <p:cTn id="50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7000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9" presetClass="entr" presetSubtype="1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64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12821E-7 3.33333E-6 L 0.00353 -1.4007 " pathEditMode="relative" rAng="0" ptsTypes="AA">
                                      <p:cBhvr>
                                        <p:cTn id="56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7000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9" presetClass="entr" presetSubtype="1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9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2000" fill="hold"/>
                                        <p:tgtEl>
                                          <p:spTgt spid="10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4" grpId="0" animBg="1"/>
      <p:bldP spid="19" grpId="0" animBg="1"/>
      <p:bldP spid="19" grpId="1" animBg="1"/>
      <p:bldP spid="18" grpId="0" animBg="1"/>
      <p:bldP spid="18" grpId="1" animBg="1"/>
      <p:bldP spid="23" grpId="0" animBg="1"/>
      <p:bldP spid="2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0" y="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Otázky</a:t>
            </a:r>
            <a:endParaRPr lang="sk-SK" sz="24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-10886" y="609600"/>
            <a:ext cx="9906000" cy="10668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514350" indent="-514350">
              <a:buAutoNum type="arabicPeriod"/>
            </a:pPr>
            <a:r>
              <a:rPr lang="sk-SK" sz="2800" b="1" dirty="0" smtClean="0">
                <a:solidFill>
                  <a:srgbClr val="FFFF00"/>
                </a:solidFill>
              </a:rPr>
              <a:t>Ktoré skupenské premeny prebiehajú v priebehu kolobehu vody v prírode.</a:t>
            </a:r>
            <a:endParaRPr lang="sk-SK" sz="2800" b="1" dirty="0" smtClean="0">
              <a:solidFill>
                <a:srgbClr val="FFFF00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6800749" y="892314"/>
            <a:ext cx="246093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Odpoveď</a:t>
            </a:r>
            <a:endParaRPr lang="sk-SK" sz="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34413" y="1507226"/>
            <a:ext cx="9860701" cy="702574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sk-SK" sz="2800" b="1" dirty="0" smtClean="0">
                <a:solidFill>
                  <a:schemeClr val="accent3">
                    <a:lumMod val="85000"/>
                  </a:schemeClr>
                </a:solidFill>
              </a:rPr>
              <a:t>Vyparovanie, kondenzácia, tuhnutie, topenie, ... </a:t>
            </a:r>
            <a:endParaRPr lang="sk-SK" sz="2800" b="1" dirty="0" smtClean="0">
              <a:solidFill>
                <a:schemeClr val="accent3">
                  <a:lumMod val="85000"/>
                </a:schemeClr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-13344" y="2315893"/>
            <a:ext cx="9906000" cy="655907"/>
          </a:xfrm>
          <a:prstGeom prst="rect">
            <a:avLst/>
          </a:prstGeom>
          <a:solidFill>
            <a:schemeClr val="accent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sk-SK" sz="2800" b="1" dirty="0" smtClean="0">
                <a:solidFill>
                  <a:srgbClr val="FFFF00"/>
                </a:solidFill>
              </a:rPr>
              <a:t>2.   Čo tvorí oblak ?</a:t>
            </a:r>
            <a:endParaRPr lang="sk-SK" sz="2800" b="1" dirty="0" smtClean="0">
              <a:solidFill>
                <a:srgbClr val="FFFF00"/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6800749" y="2257295"/>
            <a:ext cx="246093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Odpoveď</a:t>
            </a:r>
            <a:endParaRPr lang="sk-SK" sz="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0" y="2900912"/>
            <a:ext cx="9892656" cy="1061488"/>
          </a:xfrm>
          <a:prstGeom prst="rect">
            <a:avLst/>
          </a:prstGeom>
          <a:solidFill>
            <a:schemeClr val="accent6">
              <a:lumMod val="7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sk-SK" sz="2800" b="1" dirty="0" smtClean="0">
                <a:solidFill>
                  <a:schemeClr val="accent3">
                    <a:lumMod val="85000"/>
                  </a:schemeClr>
                </a:solidFill>
              </a:rPr>
              <a:t>Veľké množstvo drobných kvapôčok vody pozorujeme na oblohe ako oblak.</a:t>
            </a:r>
            <a:endParaRPr lang="sk-SK" sz="2800" b="1" dirty="0" smtClean="0">
              <a:solidFill>
                <a:schemeClr val="accent3">
                  <a:lumMod val="85000"/>
                </a:schemeClr>
              </a:solidFill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0" y="3962400"/>
            <a:ext cx="9906000" cy="932002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sk-SK" sz="2800" b="1" dirty="0" smtClean="0">
                <a:solidFill>
                  <a:srgbClr val="FFFF00"/>
                </a:solidFill>
              </a:rPr>
              <a:t>3.   V ktorých vrstvách atmosféry kondenzujú vodné pary a prečo ?</a:t>
            </a:r>
            <a:endParaRPr lang="sk-SK" sz="2800" b="1" dirty="0" smtClean="0">
              <a:solidFill>
                <a:srgbClr val="FFFF00"/>
              </a:solidFill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6787405" y="3903802"/>
            <a:ext cx="246093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Odpoveď</a:t>
            </a:r>
            <a:endParaRPr lang="sk-SK" sz="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3" name="Obdĺžnik 12"/>
          <p:cNvSpPr/>
          <p:nvPr/>
        </p:nvSpPr>
        <p:spPr>
          <a:xfrm>
            <a:off x="6672" y="4884570"/>
            <a:ext cx="9892656" cy="1061488"/>
          </a:xfrm>
          <a:prstGeom prst="rect">
            <a:avLst/>
          </a:prstGeom>
          <a:solidFill>
            <a:schemeClr val="accent6">
              <a:lumMod val="7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sk-SK" sz="2800" b="1" dirty="0" smtClean="0">
                <a:solidFill>
                  <a:schemeClr val="accent3">
                    <a:lumMod val="85000"/>
                  </a:schemeClr>
                </a:solidFill>
              </a:rPr>
              <a:t>Stúpajúca vodná para kondenzuje v horných vrstvách atmosféry, pretože je tam chladnejšie </a:t>
            </a:r>
            <a:r>
              <a:rPr lang="sk-SK" sz="2800" b="1" smtClean="0">
                <a:solidFill>
                  <a:schemeClr val="accent3">
                    <a:lumMod val="85000"/>
                  </a:schemeClr>
                </a:solidFill>
              </a:rPr>
              <a:t>– </a:t>
            </a:r>
            <a:r>
              <a:rPr lang="sk-SK" sz="2800" b="1" smtClean="0">
                <a:solidFill>
                  <a:schemeClr val="accent3">
                    <a:lumMod val="85000"/>
                  </a:schemeClr>
                </a:solidFill>
              </a:rPr>
              <a:t>ochladí sa.</a:t>
            </a:r>
            <a:endParaRPr lang="sk-SK" sz="2800" b="1" dirty="0" smtClean="0">
              <a:solidFill>
                <a:schemeClr val="accent3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0" y="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Napíš si do zošita</a:t>
            </a:r>
            <a:endParaRPr lang="sk-SK" sz="24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-10886" y="609600"/>
            <a:ext cx="9906000" cy="1066800"/>
          </a:xfrm>
          <a:prstGeom prst="rect">
            <a:avLst/>
          </a:prstGeom>
          <a:solidFill>
            <a:schemeClr val="accent2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sk-SK" sz="2800" b="1" dirty="0" smtClean="0">
                <a:solidFill>
                  <a:srgbClr val="FFFF00"/>
                </a:solidFill>
              </a:rPr>
              <a:t>Nakresli do zošita kolobeh vody a do obrázka napíš, ktoré skupenské premeny pri ňom prebiehajú.</a:t>
            </a:r>
            <a:endParaRPr lang="sk-SK" sz="2800" b="1" dirty="0" smtClean="0">
              <a:solidFill>
                <a:srgbClr val="FFFF00"/>
              </a:solidFill>
            </a:endParaRPr>
          </a:p>
        </p:txBody>
      </p:sp>
      <p:pic>
        <p:nvPicPr>
          <p:cNvPr id="6" name="Picture 2" descr="http://kapo.topindex.sk/userfiles/image/kolobeh_vody_v_prir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895600" y="1824335"/>
            <a:ext cx="6663266" cy="46130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Kry kríčky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sk-SK"/>
          </a:p>
        </p:txBody>
      </p:sp>
      <p:sp>
        <p:nvSpPr>
          <p:cNvPr id="14340" name="AutoShape 4" descr="Kry kríčky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7010400" y="157880"/>
            <a:ext cx="257795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8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KONIEC</a:t>
            </a:r>
            <a:endParaRPr lang="sk-SK" sz="48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0" y="5721013"/>
            <a:ext cx="990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ZDROJE :</a:t>
            </a:r>
            <a:endParaRPr lang="sk-SK" sz="1400" b="1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sk-SK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Internet: https://www.piatazs.sk/?id_menu=35745</a:t>
            </a:r>
            <a:endParaRPr lang="sk-SK" sz="1400" b="1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sk-SK" sz="1400" b="1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Lapitková</a:t>
            </a:r>
            <a:r>
              <a:rPr lang="sk-SK" sz="1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V. a kol. : Fyzika pre 7. ročník základnej školy a 2. ročník gymnázia s osemročným štúdiom</a:t>
            </a:r>
            <a:endParaRPr lang="sk-SK" sz="1400" b="1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sk-SK" sz="1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https://interaktivita.taktik.sk</a:t>
            </a:r>
            <a:endParaRPr lang="sk-SK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1823</Template>
  <TotalTime>0</TotalTime>
  <Words>1286</Words>
  <Application>WPS Presentation</Application>
  <PresentationFormat>A4 (210 x 297 mm)</PresentationFormat>
  <Paragraphs>44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Diseño predeterminado</vt:lpstr>
      <vt:lpstr>Motív balíka Office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žiak</dc:creator>
  <cp:lastModifiedBy>jarul</cp:lastModifiedBy>
  <cp:revision>32</cp:revision>
  <dcterms:created xsi:type="dcterms:W3CDTF">2021-11-30T10:20:00Z</dcterms:created>
  <dcterms:modified xsi:type="dcterms:W3CDTF">2022-11-18T09:15:53Z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E8FC37A11F9F4635A29855EA13269E74</vt:lpwstr>
  </property>
  <property fmtid="{D5CDD505-2E9C-101B-9397-08002B2CF9AE}" pid="3" name="KSOProductBuildVer">
    <vt:lpwstr>1033-11.2.0.11214</vt:lpwstr>
  </property>
</Properties>
</file>