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24F7-B23D-4445-90F3-72C0D5C9D8D5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l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rgbClr val="C00000"/>
                </a:solidFill>
              </a:rPr>
              <a:t>Moja trieda, moja škola</a:t>
            </a:r>
            <a:endParaRPr lang="sk-SK" sz="5400" b="1" dirty="0">
              <a:solidFill>
                <a:srgbClr val="C0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2"/>
                </a:solidFill>
              </a:rPr>
              <a:t>Trieda – spoločenská skupina</a:t>
            </a:r>
            <a:endParaRPr lang="sk-SK" sz="3600" b="1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bg2"/>
                </a:solidFill>
              </a:rPr>
              <a:t>Triedu tvoria žiaci, ktorí spolu tvoria skupinu väčšinou 9 rokov</a:t>
            </a:r>
          </a:p>
          <a:p>
            <a:r>
              <a:rPr lang="sk-SK" sz="1800" b="1" dirty="0" smtClean="0">
                <a:solidFill>
                  <a:schemeClr val="bg2"/>
                </a:solidFill>
              </a:rPr>
              <a:t>Do triedy môže niekedy pribudnúť aj nový žiak </a:t>
            </a:r>
          </a:p>
          <a:p>
            <a:r>
              <a:rPr lang="sk-SK" sz="1800" b="1" dirty="0" smtClean="0">
                <a:solidFill>
                  <a:schemeClr val="bg2"/>
                </a:solidFill>
              </a:rPr>
              <a:t>Z triedy môže žiak aj odísť do inej školy</a:t>
            </a:r>
          </a:p>
          <a:p>
            <a:r>
              <a:rPr lang="sk-SK" sz="1800" b="1" dirty="0" smtClean="0">
                <a:solidFill>
                  <a:schemeClr val="bg2"/>
                </a:solidFill>
              </a:rPr>
              <a:t>Triedy tvoria dievčatá a chlapci, tvoria </a:t>
            </a:r>
            <a:r>
              <a:rPr lang="sk-SK" sz="1800" b="1" dirty="0" smtClean="0">
                <a:solidFill>
                  <a:srgbClr val="FF0000"/>
                </a:solidFill>
              </a:rPr>
              <a:t>jeden kolektív – spoločenskú skupinu</a:t>
            </a:r>
          </a:p>
          <a:p>
            <a:pPr algn="ctr"/>
            <a:r>
              <a:rPr lang="sk-SK" sz="3200" b="1" u="sng" dirty="0" smtClean="0">
                <a:solidFill>
                  <a:srgbClr val="7030A0"/>
                </a:solidFill>
              </a:rPr>
              <a:t>Každý žiak je jedinečná osobnosť</a:t>
            </a:r>
          </a:p>
          <a:p>
            <a:pPr>
              <a:buNone/>
            </a:pPr>
            <a:endParaRPr lang="sk-SK" sz="2400" b="1" u="sng" dirty="0" smtClean="0">
              <a:solidFill>
                <a:srgbClr val="7030A0"/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</a:rPr>
              <a:t>Jednotlivci si vytvárajú vzájomné vzťahy a zastávajú v nej  určité pozície</a:t>
            </a:r>
            <a:endParaRPr lang="sk-SK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sz="1800" b="1" dirty="0" smtClean="0">
              <a:solidFill>
                <a:schemeClr val="bg1"/>
              </a:solidFill>
            </a:endParaRPr>
          </a:p>
          <a:p>
            <a:endParaRPr lang="sk-SK" sz="1800" b="1" dirty="0">
              <a:solidFill>
                <a:schemeClr val="bg2"/>
              </a:solidFill>
            </a:endParaRPr>
          </a:p>
        </p:txBody>
      </p:sp>
      <p:pic>
        <p:nvPicPr>
          <p:cNvPr id="5" name="Zástupný symbol obsahu 4" descr="škol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844824"/>
            <a:ext cx="3024336" cy="3024336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Pozícia a rola  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Postavenie jednotlivca v spoločenskej skupine,  rola je spôsob správania v skupine</a:t>
            </a:r>
          </a:p>
          <a:p>
            <a:pPr algn="just"/>
            <a:r>
              <a:rPr lang="sk-SK" b="1" dirty="0" smtClean="0">
                <a:solidFill>
                  <a:srgbClr val="0070C0"/>
                </a:solidFill>
              </a:rPr>
              <a:t>Vodcovia – </a:t>
            </a:r>
            <a:r>
              <a:rPr lang="sk-SK" sz="2400" b="1" dirty="0" smtClean="0">
                <a:solidFill>
                  <a:srgbClr val="0070C0"/>
                </a:solidFill>
              </a:rPr>
              <a:t>vyjednávajú s učiteľmi, väčšina spolužiakov ich rešpektuje, uznáva ich názory, vedia zorganizovať rôzne aktivity triedy, zastanú sa spolužiakov pri nespravodlivosti....</a:t>
            </a:r>
          </a:p>
          <a:p>
            <a:pPr algn="just"/>
            <a:r>
              <a:rPr lang="sk-SK" sz="2400" b="1" dirty="0" smtClean="0">
                <a:solidFill>
                  <a:srgbClr val="0070C0"/>
                </a:solidFill>
              </a:rPr>
              <a:t>Vodca môže byť  </a:t>
            </a:r>
            <a:r>
              <a:rPr lang="sk-SK" sz="2400" b="1" dirty="0" smtClean="0">
                <a:solidFill>
                  <a:srgbClr val="FF0000"/>
                </a:solidFill>
              </a:rPr>
              <a:t>egoistický, </a:t>
            </a:r>
            <a:r>
              <a:rPr lang="sk-SK" sz="2400" b="1" dirty="0" smtClean="0">
                <a:solidFill>
                  <a:srgbClr val="0070C0"/>
                </a:solidFill>
              </a:rPr>
              <a:t>myslí hlavne na seba, ale môže byť dobrým vyjednávačom. </a:t>
            </a:r>
            <a:r>
              <a:rPr lang="sk-SK" sz="2400" b="1" dirty="0" smtClean="0">
                <a:solidFill>
                  <a:srgbClr val="FF0000"/>
                </a:solidFill>
              </a:rPr>
              <a:t>Obetavý vodca </a:t>
            </a:r>
            <a:r>
              <a:rPr lang="sk-SK" sz="2400" b="1" dirty="0" smtClean="0">
                <a:solidFill>
                  <a:srgbClr val="0070C0"/>
                </a:solidFill>
              </a:rPr>
              <a:t>myslí hlavne na triedu a prospech všetkých, pomáha spolužiakom.</a:t>
            </a:r>
          </a:p>
          <a:p>
            <a:pPr algn="just"/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Hviezdy –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</a:rPr>
              <a:t>Predvádzajú sa pred spolužiakmi, veľmi sa o spolužiakov nestarajú, chcú byť obdivovaní.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Introverti – </a:t>
            </a:r>
            <a:r>
              <a:rPr lang="sk-SK" sz="2400" b="1" dirty="0" smtClean="0">
                <a:solidFill>
                  <a:schemeClr val="bg1"/>
                </a:solidFill>
              </a:rPr>
              <a:t>sú často zamyslení, premýšľaví, nezapájajú sa veľmi do aktivít triedy, a nevyjadrujú ani svoj názor.</a:t>
            </a:r>
          </a:p>
          <a:p>
            <a:pPr algn="just"/>
            <a:r>
              <a:rPr lang="sk-SK" sz="4000" b="1" dirty="0" smtClean="0">
                <a:solidFill>
                  <a:srgbClr val="7030A0"/>
                </a:solidFill>
              </a:rPr>
              <a:t>Zabávač triedy </a:t>
            </a:r>
            <a:r>
              <a:rPr lang="sk-SK" sz="2600" b="1" dirty="0" smtClean="0">
                <a:solidFill>
                  <a:srgbClr val="7030A0"/>
                </a:solidFill>
              </a:rPr>
              <a:t>- robia žarty a tešia sa, že sa spolužiaci na nich smejú. Ale často mávajú dobré nápady pre blaho triedy</a:t>
            </a:r>
            <a:r>
              <a:rPr lang="sk-SK" sz="2600" b="1" dirty="0" smtClean="0">
                <a:solidFill>
                  <a:srgbClr val="0070C0"/>
                </a:solidFill>
              </a:rPr>
              <a:t>.</a:t>
            </a:r>
            <a:endParaRPr lang="sk-SK" sz="2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Pravidlá triedy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Školský poriadok</a:t>
            </a:r>
            <a:endParaRPr lang="sk-SK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Učitelia, </a:t>
            </a:r>
            <a:r>
              <a:rPr lang="sk-SK" b="1" dirty="0" err="1" smtClean="0">
                <a:solidFill>
                  <a:schemeClr val="accent2">
                    <a:lumMod val="75000"/>
                  </a:schemeClr>
                </a:solidFill>
              </a:rPr>
              <a:t>žiaci,rodičia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žiakov sa riadia školským poriadkom, ktorý je záväzný pre všetkých.</a:t>
            </a:r>
          </a:p>
          <a:p>
            <a:pPr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Je zverejnený na stránke školy</a:t>
            </a:r>
          </a:p>
          <a:p>
            <a:pPr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Sú v ňom zakotvené práva a povinnosti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716016" y="1556792"/>
            <a:ext cx="4041775" cy="639762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Pravidlá triedy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Tvoria si ich žiaci jednotlivých tried spolu s triednym učiteľom</a:t>
            </a:r>
          </a:p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Po odsúhlasení sa nimi riadia počas školského roka</a:t>
            </a:r>
          </a:p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Bývajú napísané na viditeľnom mieste v triede po celý školský rok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>
                <a:solidFill>
                  <a:schemeClr val="accent2"/>
                </a:solidFill>
              </a:rPr>
              <a:t>Trieda </a:t>
            </a:r>
            <a:endParaRPr lang="sk-SK" sz="6600" b="1" dirty="0">
              <a:solidFill>
                <a:schemeClr val="accent2"/>
              </a:solidFill>
            </a:endParaRPr>
          </a:p>
        </p:txBody>
      </p:sp>
      <p:pic>
        <p:nvPicPr>
          <p:cNvPr id="9" name="Zástupný symbol obsahu 8" descr="trieda so ž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3600400" cy="3384376"/>
          </a:xfrm>
        </p:spPr>
      </p:pic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00B0F0"/>
                </a:solidFill>
              </a:rPr>
              <a:t>Miesto, kde sa všetci cítia príjemne</a:t>
            </a:r>
          </a:p>
          <a:p>
            <a:pPr algn="ctr"/>
            <a:r>
              <a:rPr lang="sk-SK" b="1" dirty="0" smtClean="0">
                <a:solidFill>
                  <a:srgbClr val="00B0F0"/>
                </a:solidFill>
              </a:rPr>
              <a:t>Žiaci sa nesmú báť chodiť do školy pre zlé vzťahy</a:t>
            </a:r>
          </a:p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Trieda musí byť bezpečné miesto pre všetkých bez výnimky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Nebezpečenstvo – o </a:t>
            </a:r>
            <a:r>
              <a:rPr lang="sk-SK" dirty="0" err="1" smtClean="0">
                <a:solidFill>
                  <a:srgbClr val="FF0000"/>
                </a:solidFill>
              </a:rPr>
              <a:t>šikane</a:t>
            </a:r>
            <a:r>
              <a:rPr lang="sk-SK" dirty="0" smtClean="0">
                <a:solidFill>
                  <a:srgbClr val="FF0000"/>
                </a:solidFill>
              </a:rPr>
              <a:t> a </a:t>
            </a:r>
            <a:r>
              <a:rPr lang="sk-SK" dirty="0" err="1" smtClean="0">
                <a:solidFill>
                  <a:srgbClr val="FF0000"/>
                </a:solidFill>
              </a:rPr>
              <a:t>kyberšikane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šik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2736304" cy="1728192"/>
          </a:xfrm>
        </p:spPr>
      </p:pic>
      <p:sp>
        <p:nvSpPr>
          <p:cNvPr id="1026" name="AutoShape 2" descr="Fotogalerie: Počet dětí, které trpí obezitou, je alarmující! Největší  prohřešky rodičů na dě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Fotogalerie: Počet dětí, které trpí obezitou, je alarmující! Největší  prohřešky rodičů na dě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 descr="C:\Users\a.plachka\Desktop\šk. rok 20 - 21\OBN\vyčlenen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00808"/>
            <a:ext cx="2664296" cy="1728192"/>
          </a:xfrm>
          <a:prstGeom prst="rect">
            <a:avLst/>
          </a:prstGeom>
          <a:noFill/>
        </p:spPr>
      </p:pic>
      <p:pic>
        <p:nvPicPr>
          <p:cNvPr id="1030" name="Picture 6" descr="C:\Users\a.plachka\Desktop\šk. rok 20 - 21\OBN\kyberši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005064"/>
            <a:ext cx="2938264" cy="1728192"/>
          </a:xfrm>
          <a:prstGeom prst="rect">
            <a:avLst/>
          </a:prstGeom>
          <a:noFill/>
        </p:spPr>
      </p:pic>
      <p:pic>
        <p:nvPicPr>
          <p:cNvPr id="1031" name="Picture 7" descr="C:\Users\a.plachka\Desktop\šk. rok 20 - 21\OBN\kyberšik 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05064"/>
            <a:ext cx="2736304" cy="1728192"/>
          </a:xfrm>
          <a:prstGeom prst="rect">
            <a:avLst/>
          </a:prstGeom>
          <a:noFill/>
        </p:spPr>
      </p:pic>
      <p:pic>
        <p:nvPicPr>
          <p:cNvPr id="1032" name="Picture 8" descr="C:\Users\a.plachka\Desktop\šk. rok 20 - 21\OBN\vyčleneni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2780928"/>
            <a:ext cx="2520280" cy="172819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Ďakujem za pozornosť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úžky 2020 - 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Práva detí - projektová tvorba</Template>
  <TotalTime>122</TotalTime>
  <Words>297</Words>
  <Application>Microsoft Office PowerPoint</Application>
  <PresentationFormat>Prezentácia na obrazovke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krúžky 2020 - 21</vt:lpstr>
      <vt:lpstr>Moja trieda, moja škola</vt:lpstr>
      <vt:lpstr>Trieda – spoločenská skupina</vt:lpstr>
      <vt:lpstr>Pozícia a rola  </vt:lpstr>
      <vt:lpstr>Pravidlá triedy</vt:lpstr>
      <vt:lpstr>Trieda </vt:lpstr>
      <vt:lpstr>Nebezpečenstvo – o šikane a kyberšikane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a.plachka</dc:creator>
  <cp:lastModifiedBy>Windows-felhasználó</cp:lastModifiedBy>
  <cp:revision>16</cp:revision>
  <dcterms:created xsi:type="dcterms:W3CDTF">2020-11-27T10:24:47Z</dcterms:created>
  <dcterms:modified xsi:type="dcterms:W3CDTF">2024-01-22T09:08:37Z</dcterms:modified>
</cp:coreProperties>
</file>