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ED89AF-659C-47EC-9C6A-02191275BD95}" type="datetimeFigureOut">
              <a:rPr lang="sk-SK" smtClean="0"/>
              <a:pPr/>
              <a:t>06.05.2020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05768-3C8F-4483-89B1-DE3C73E5A34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Štátny rozpočet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 9. ročník ZŠ</a:t>
            </a:r>
          </a:p>
        </p:txBody>
      </p:sp>
      <p:pic>
        <p:nvPicPr>
          <p:cNvPr id="4" name="Picture 2" descr="Štátny rozpočet dosiahol schodok 1,64 miliardy 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8" y="0"/>
            <a:ext cx="3047972" cy="2030608"/>
          </a:xfrm>
          <a:prstGeom prst="rect">
            <a:avLst/>
          </a:prstGeom>
          <a:noFill/>
        </p:spPr>
      </p:pic>
      <p:sp>
        <p:nvSpPr>
          <p:cNvPr id="2050" name="AutoShape 2" descr="Paragraf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2" name="Picture 4" descr="Paragraf –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3929066"/>
            <a:ext cx="2412060" cy="3171372"/>
          </a:xfrm>
          <a:prstGeom prst="rect">
            <a:avLst/>
          </a:prstGeom>
          <a:noFill/>
        </p:spPr>
      </p:pic>
      <p:pic>
        <p:nvPicPr>
          <p:cNvPr id="2054" name="Picture 6" descr="Talamex Národná vlajka - Slovensko 20x30c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643296" cy="2052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Hospodárstvo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ŠTÁTNY ROZPOČET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centrálny peňažný fond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ZHROMAŽĎOVANIE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ROZDEĽOVANIE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finančných prostriedkov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štátu...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Zostavuje sa na </a:t>
            </a:r>
            <a:r>
              <a:rPr lang="sk-SK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jeden rok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Návrh štátneho rozpočtu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Ministerstvo financií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prerokúva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vláda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</a:t>
            </a:r>
            <a:r>
              <a:rPr lang="sk-SK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schvaľuje NR SR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vo forme 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zákona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Štátny rozpočet dosiahol schodok 1,64 miliardy 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8" y="0"/>
            <a:ext cx="3047972" cy="203060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714480" y="1357298"/>
            <a:ext cx="442460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Štát </a:t>
            </a:r>
            <a:r>
              <a:rPr lang="sk-SK" dirty="0" smtClean="0"/>
              <a:t>musí </a:t>
            </a:r>
            <a:r>
              <a:rPr lang="sk-SK" b="1" dirty="0" smtClean="0"/>
              <a:t>hospodáriť tak</a:t>
            </a:r>
            <a:r>
              <a:rPr lang="sk-SK" dirty="0" smtClean="0"/>
              <a:t>, aby </a:t>
            </a:r>
            <a:r>
              <a:rPr lang="sk-SK" b="1" dirty="0" smtClean="0"/>
              <a:t>uspokojil</a:t>
            </a:r>
          </a:p>
          <a:p>
            <a:pPr algn="ctr"/>
            <a:r>
              <a:rPr lang="sk-SK" b="1" dirty="0" smtClean="0"/>
              <a:t>základné potreby </a:t>
            </a:r>
            <a:r>
              <a:rPr lang="sk-SK" dirty="0" smtClean="0"/>
              <a:t>svojich </a:t>
            </a:r>
            <a:r>
              <a:rPr lang="sk-SK" b="1" dirty="0" smtClean="0"/>
              <a:t>občanov</a:t>
            </a:r>
            <a:endParaRPr lang="sk-SK" b="1" dirty="0"/>
          </a:p>
        </p:txBody>
      </p:sp>
      <p:pic>
        <p:nvPicPr>
          <p:cNvPr id="1028" name="Picture 4" descr="Poslanci NR SR schválili štátny rozpočet na budúci rok - web.text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143513"/>
            <a:ext cx="2786050" cy="171448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857488" y="6488668"/>
            <a:ext cx="3534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Parlament = </a:t>
            </a:r>
            <a:r>
              <a:rPr lang="sk-SK" b="1" dirty="0" smtClean="0"/>
              <a:t>Národná rada SR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Štátny rozpočet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Štátny rozpočet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tvorený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rot="5400000" flipH="1" flipV="1">
            <a:off x="4786314" y="3071810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572132" y="2857496"/>
            <a:ext cx="265970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PRÍJMOVOU STRANOU</a:t>
            </a:r>
            <a:endParaRPr lang="sk-SK" b="1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786314" y="385762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5500694" y="3714752"/>
            <a:ext cx="29482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VÝDAVKOVOU STRANOU</a:t>
            </a:r>
            <a:endParaRPr lang="sk-SK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1071538" y="5072074"/>
            <a:ext cx="75007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Rozpočet zostavený pre celú republiku </a:t>
            </a:r>
            <a:r>
              <a:rPr lang="sk-SK" dirty="0" smtClean="0"/>
              <a:t>sa volá </a:t>
            </a:r>
            <a:r>
              <a:rPr lang="sk-SK" b="1" dirty="0" smtClean="0"/>
              <a:t>ŠTÁTNY ROZPOČET</a:t>
            </a:r>
            <a:endParaRPr lang="sk-SK" b="1" dirty="0"/>
          </a:p>
        </p:txBody>
      </p:sp>
      <p:pic>
        <p:nvPicPr>
          <p:cNvPr id="21506" name="Picture 2" descr="ŠTÁTNY ROZPOČET DOSIAHOL ZA PRVÝ MESIAC SCHODOK VO VÝŠKE 60,5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6366" y="0"/>
            <a:ext cx="3077634" cy="2028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Príjmy štátu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Najdôležitejšou časťou príjmov štátu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6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DANE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Ďalšiu časť tvoria </a:t>
            </a:r>
            <a:r>
              <a:rPr lang="sk-SK" sz="24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nedaňové príjmy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143108" y="335756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3000364" y="3214686"/>
            <a:ext cx="513634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Dane </a:t>
            </a:r>
            <a:r>
              <a:rPr lang="sk-SK" b="1" dirty="0" smtClean="0"/>
              <a:t>z príjmu fyzických</a:t>
            </a:r>
            <a:r>
              <a:rPr lang="sk-SK" dirty="0" smtClean="0"/>
              <a:t> a </a:t>
            </a:r>
            <a:r>
              <a:rPr lang="sk-SK" b="1" dirty="0" smtClean="0"/>
              <a:t>právnických osôb</a:t>
            </a:r>
            <a:endParaRPr lang="sk-SK" b="1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2143108" y="3357562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2928926" y="3714752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Spotrebné dane</a:t>
            </a:r>
            <a:endParaRPr lang="sk-SK" b="1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1678761" y="3821909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2357422" y="4214818"/>
            <a:ext cx="354776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Daň z pridanej hodnoty </a:t>
            </a:r>
            <a:r>
              <a:rPr lang="sk-SK" dirty="0" smtClean="0"/>
              <a:t>= DPH</a:t>
            </a:r>
            <a:endParaRPr lang="sk-SK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5715008" y="485776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6858016" y="4714884"/>
            <a:ext cx="123463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Poplatky </a:t>
            </a:r>
            <a:endParaRPr lang="sk-SK" b="1" dirty="0"/>
          </a:p>
        </p:txBody>
      </p:sp>
      <p:cxnSp>
        <p:nvCxnSpPr>
          <p:cNvPr id="16" name="Rovná spojovacia šípka 15"/>
          <p:cNvCxnSpPr/>
          <p:nvPr/>
        </p:nvCxnSpPr>
        <p:spPr>
          <a:xfrm>
            <a:off x="5715008" y="4857760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6429388" y="5143512"/>
            <a:ext cx="8643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Kolky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8" name="Rovná spojovacia šípka 17"/>
          <p:cNvCxnSpPr/>
          <p:nvPr/>
        </p:nvCxnSpPr>
        <p:spPr>
          <a:xfrm rot="5400000">
            <a:off x="5072349" y="5309543"/>
            <a:ext cx="1048132" cy="191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5500694" y="5786454"/>
            <a:ext cx="19062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Prostriedky z EÚ</a:t>
            </a:r>
            <a:endParaRPr lang="sk-SK" b="1" dirty="0"/>
          </a:p>
        </p:txBody>
      </p:sp>
      <p:pic>
        <p:nvPicPr>
          <p:cNvPr id="22530" name="Picture 2" descr="Najväčšia systémová korupcia v histórii ľudstva: eurofon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43578"/>
            <a:ext cx="2030298" cy="1214422"/>
          </a:xfrm>
          <a:prstGeom prst="rect">
            <a:avLst/>
          </a:prstGeom>
          <a:noFill/>
        </p:spPr>
      </p:pic>
      <p:pic>
        <p:nvPicPr>
          <p:cNvPr id="22532" name="Picture 4" descr="Nextech | Pilotná prevádzka elektronických kolkov by mala začať v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5545" y="0"/>
            <a:ext cx="4258455" cy="17287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Výdavky štátu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42148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Veľkú časť výdavkov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predstavujú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mzdy a platy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Iné výdavky štátu sú napr.: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Obrana - modernizácia  armády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Zdravotníctvo - nové nemocnice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Kultúra, šport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Doprava - železnice, diaľnice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Splácanie štátneho dlhu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Finančná pomoc ľudom, ktorí už nepracujú =&gt; </a:t>
            </a:r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dôchodky</a:t>
            </a:r>
          </a:p>
          <a:p>
            <a:pPr lvl="1"/>
            <a:r>
              <a:rPr lang="sk-SK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Hospodárstvo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786314" y="264318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643570" y="2500306"/>
            <a:ext cx="10342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školstvo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786314" y="2714620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5572132" y="3000372"/>
            <a:ext cx="17187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zdravotníctvo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4643438" y="2857496"/>
            <a:ext cx="1285884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786446" y="3786190"/>
            <a:ext cx="1268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súdnictvo</a:t>
            </a:r>
            <a:endParaRPr lang="sk-SK" dirty="0"/>
          </a:p>
        </p:txBody>
      </p:sp>
      <p:cxnSp>
        <p:nvCxnSpPr>
          <p:cNvPr id="14" name="Rovná spojovacia šípka 13"/>
          <p:cNvCxnSpPr/>
          <p:nvPr/>
        </p:nvCxnSpPr>
        <p:spPr>
          <a:xfrm rot="16200000" flipH="1">
            <a:off x="4393405" y="3178967"/>
            <a:ext cx="2143140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6143636" y="4714884"/>
            <a:ext cx="9332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kultúra</a:t>
            </a:r>
            <a:endParaRPr lang="sk-SK" dirty="0"/>
          </a:p>
        </p:txBody>
      </p:sp>
      <p:cxnSp>
        <p:nvCxnSpPr>
          <p:cNvPr id="17" name="Rovná spojovacia šípka 16"/>
          <p:cNvCxnSpPr>
            <a:stCxn id="6" idx="0"/>
          </p:cNvCxnSpPr>
          <p:nvPr/>
        </p:nvCxnSpPr>
        <p:spPr>
          <a:xfrm rot="16200000" flipV="1">
            <a:off x="5866416" y="2206022"/>
            <a:ext cx="571504" cy="17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214942" y="1500174"/>
            <a:ext cx="18662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Prevádzka škôl</a:t>
            </a:r>
            <a:endParaRPr lang="sk-SK" b="1" dirty="0"/>
          </a:p>
        </p:txBody>
      </p:sp>
      <p:sp>
        <p:nvSpPr>
          <p:cNvPr id="19" name="BlokTextu 18"/>
          <p:cNvSpPr txBox="1"/>
          <p:nvPr/>
        </p:nvSpPr>
        <p:spPr>
          <a:xfrm>
            <a:off x="7446099" y="0"/>
            <a:ext cx="169790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rekonštrukcia</a:t>
            </a:r>
            <a:endParaRPr lang="sk-SK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7418848" y="2285992"/>
            <a:ext cx="17251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modernizácia</a:t>
            </a:r>
            <a:endParaRPr lang="sk-SK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7874101" y="1428736"/>
            <a:ext cx="126989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učebnice</a:t>
            </a:r>
            <a:endParaRPr lang="sk-SK" b="1" dirty="0"/>
          </a:p>
        </p:txBody>
      </p:sp>
      <p:cxnSp>
        <p:nvCxnSpPr>
          <p:cNvPr id="23" name="Rovná spojovacia šípka 22"/>
          <p:cNvCxnSpPr>
            <a:stCxn id="18" idx="3"/>
          </p:cNvCxnSpPr>
          <p:nvPr/>
        </p:nvCxnSpPr>
        <p:spPr>
          <a:xfrm flipV="1">
            <a:off x="7081159" y="285728"/>
            <a:ext cx="348361" cy="139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8" idx="3"/>
          </p:cNvCxnSpPr>
          <p:nvPr/>
        </p:nvCxnSpPr>
        <p:spPr>
          <a:xfrm flipV="1">
            <a:off x="7081159" y="1643050"/>
            <a:ext cx="705551" cy="4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>
            <a:stCxn id="18" idx="3"/>
          </p:cNvCxnSpPr>
          <p:nvPr/>
        </p:nvCxnSpPr>
        <p:spPr>
          <a:xfrm>
            <a:off x="7081159" y="1684840"/>
            <a:ext cx="276923" cy="81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Bilancia štátu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643050"/>
            <a:ext cx="6400800" cy="4643470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Štátny rozpočet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zostavuje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 forme </a:t>
            </a:r>
            <a:r>
              <a:rPr lang="sk-SK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bilancie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(porovnávania) nakoľko má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PRÍJMOVÚ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VÝDAVKOVÚ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stranu...</a:t>
            </a:r>
          </a:p>
          <a:p>
            <a:r>
              <a:rPr lang="sk-SK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Konečný výsledok hospodárenia štátu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môže byť: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1) rozpočtový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prebytok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800" b="1" dirty="0" smtClean="0">
                <a:solidFill>
                  <a:srgbClr val="FFC000"/>
                </a:solidFill>
              </a:rPr>
              <a:t>P&gt;V</a:t>
            </a:r>
            <a:endParaRPr lang="sk-SK" sz="2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2) rozpočtový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deficit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(schodok) = </a:t>
            </a:r>
            <a:r>
              <a:rPr lang="sk-SK" sz="2800" b="1" dirty="0" smtClean="0">
                <a:solidFill>
                  <a:schemeClr val="bg1"/>
                </a:solidFill>
              </a:rPr>
              <a:t>P&lt;V</a:t>
            </a:r>
            <a:endParaRPr lang="sk-SK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vyrovnaný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rozpočet = </a:t>
            </a:r>
            <a:r>
              <a:rPr lang="sk-SK" sz="2800" b="1" dirty="0" smtClean="0">
                <a:solidFill>
                  <a:schemeClr val="accent6">
                    <a:lumMod val="50000"/>
                  </a:schemeClr>
                </a:solidFill>
              </a:rPr>
              <a:t>P=V</a:t>
            </a:r>
            <a:endParaRPr lang="sk-SK" sz="26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C:\Users\uder\AppData\Local\Microsoft\Windows\Temporary Internet Files\Content.IE5\DMFX3W9R\MC900431554[1]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0"/>
            <a:ext cx="128585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210</TotalTime>
  <Words>216</Words>
  <Application>Microsoft Office PowerPoint</Application>
  <PresentationFormat>Prezentácia na obrazovke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Motív1</vt:lpstr>
      <vt:lpstr>Štátny rozpočet</vt:lpstr>
      <vt:lpstr>Hospodárstvo štátu</vt:lpstr>
      <vt:lpstr>Štátny rozpočet</vt:lpstr>
      <vt:lpstr>Príjmy štátu</vt:lpstr>
      <vt:lpstr>Výdavky štátu</vt:lpstr>
      <vt:lpstr>Bilancia štátu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Štátny rozpočet</dc:title>
  <dc:creator>Branislav Benčič</dc:creator>
  <cp:lastModifiedBy>Raduz</cp:lastModifiedBy>
  <cp:revision>32</cp:revision>
  <dcterms:created xsi:type="dcterms:W3CDTF">2020-05-03T12:56:27Z</dcterms:created>
  <dcterms:modified xsi:type="dcterms:W3CDTF">2020-05-06T09:24:36Z</dcterms:modified>
</cp:coreProperties>
</file>