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5" r:id="rId5"/>
    <p:sldId id="264" r:id="rId6"/>
    <p:sldId id="263" r:id="rId7"/>
    <p:sldId id="266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6AC6B-CDE4-605B-6521-C1A5F5782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6CFB437-835C-D5CE-CCF0-36D6E7FEE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DE278A3-DD0C-1478-1955-A19FC6C2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A3BA7ED-45A5-66E3-ABB7-2ED66A45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23A1143-1F0C-2FE8-128A-D3B9E2E8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073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13AFA-9BC6-C1E8-639A-2970109B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A99B334-E24F-A6AF-97EA-E76C598FD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C3FECF-3F2A-4D24-6DF5-8FAC8215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5B85C7F-775F-67A9-80A2-A147E6B2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2EB3C63-CF86-0A14-1665-B495716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10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34F0524-49D5-2C6A-788C-9E72941B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AB11D97-C4AE-E44D-120A-5A9A4473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D2C4B5E-9000-2F50-BA30-358F8707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9B5952B-803F-37AF-24DF-8BE9E0A8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6770337-FEF9-ED86-F444-56BD11E0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14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288D88-7741-058D-ED7E-0FE2B893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0B9349-1CAA-DB65-C14D-8F8E9868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23B7ADF-313D-8843-ED51-78D5328F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655B5C0-EBAB-CE1E-7DBF-FA1A4FDC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FE6EB1-DA5F-C85B-C83E-5B7D3B84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96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097703-1FC9-8223-6BA5-2FE2B44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1C04A4-F273-25C7-8B21-89B333FB0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25D2546-4598-CF72-D7F9-6A477B97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A2FB1C-DC2A-6741-14F2-B95BA719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0CEBC5-BB47-0503-C9A1-33D4196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609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548D8B-7B93-90C5-D9FE-7E1ACA06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4D315F-BA55-7863-AC39-BAA55353F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C9739DB-6483-20E2-855E-D150E19F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64209FA-3309-D4DE-2674-5F2E80B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084993D-EFCF-B8D7-C919-0E8017DC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5C2F643-6EDC-B143-7D38-AE87138A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566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6098D-57B2-49FD-130C-6A120BCF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7C28D95-3914-D7E3-A9AA-31FE2662F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6B8067B-3225-A804-8EB1-02D576EF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3E75B9E-1E21-4275-EBB3-91AD83344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AC101ED-8EC1-A328-999F-CE4808132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2BAECB24-7FDA-C77F-E4D5-4F8A8C74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BB08358-7E07-FFE1-329A-6501688C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E6916CF-225F-B67F-C305-CD03262B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15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3F9665-B89E-C403-6983-045A750E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F9F9327-35CA-BAE4-059A-3C08899E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9065D4E-740D-5A2B-363B-FA233939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9266C03-0C0F-692E-5649-5153F381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848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171499B-25BC-AA57-2F46-0E15C322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7393898-120A-7B67-39B4-8ED67CE2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14C1E7F-F6DA-0160-A177-BB0282A9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799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143779-E14A-D348-E298-A943B6C9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DF0B7C-1E22-466A-F242-D7F0A22C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A29CC3-A591-AC50-B28D-F9FC9635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838045C-2E50-9296-BFF3-EA0A830D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89ACC31-ED77-D95E-9C1A-52A3D51F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80D263C-2ED1-57D1-9760-4CD6E092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495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31338-CE10-3D28-9109-0E9A8DA1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4652B3-9D0D-36E7-63B7-FBD16C4F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E6B079C-E041-0AC5-5122-213507F8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0BE9BED-225F-C92E-5694-9ACE9B95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7836A14-4364-E4FE-47BD-CA6D63DF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2D565A6-0EB8-BF19-CB7A-5512D69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6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B09AF4C-8471-FE0A-7A63-9D2BD2EE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3A3E20-C022-C965-72F9-2A0A4FC1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96A85-937E-E1B9-B292-32FCC9B0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3682-E6AC-4989-9B60-E76C8F6D66BD}" type="datetimeFigureOut">
              <a:rPr lang="sk-SK" smtClean="0"/>
              <a:t>25. 10. 2023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A4B0E96-411F-5185-F308-5C62B65C0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334537C-264F-7766-D406-E58829CB7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AE1E-12EA-4E67-B4E1-3FEAA0B8D44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368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fsr.sk/sk/medzinarodne-vztahy/medzinarodne-institucie/medzinarodne-financne-institucie/medzinarodny-menovy-fond-mmf/medzinarodny-menovy-fond-mmf.html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lkki.ru/sk/krasota/kursovaya-rabota-globalizaciya-ekonomiki-ee-sushchnost-i-osnovny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udvík Nábělek: Globalizácia, digitalizácia a čo ďalej?">
            <a:extLst>
              <a:ext uri="{FF2B5EF4-FFF2-40B4-BE49-F238E27FC236}">
                <a16:creationId xmlns:a16="http://schemas.microsoft.com/office/drawing/2014/main" id="{A9FED130-B365-B67A-3EDC-76ABD4ABF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12192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E11796E-E385-8A1B-F7B9-862E6A615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sk-SK" b="1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sk-SK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nformačn</a:t>
            </a:r>
            <a:r>
              <a:rPr lang="sk-SK" b="1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ý</a:t>
            </a:r>
            <a:r>
              <a:rPr lang="sk-SK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rozmer globalizácie</a:t>
            </a:r>
            <a:br>
              <a:rPr lang="sk-SK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sk-SK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b="1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A0E1AA-6C76-1CDD-0EFC-C32AB03DC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sk-SK" b="1">
                <a:solidFill>
                  <a:srgbClr val="FFFFFF"/>
                </a:solidFill>
              </a:rPr>
              <a:t>Bc. Dominik Valeš</a:t>
            </a:r>
          </a:p>
        </p:txBody>
      </p:sp>
    </p:spTree>
    <p:extLst>
      <p:ext uri="{BB962C8B-B14F-4D97-AF65-F5344CB8AC3E}">
        <p14:creationId xmlns:p14="http://schemas.microsoft.com/office/powerpoint/2010/main" val="463430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60D05D2D-CB6A-431B-BE4A-2A7FCC9F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7296F59-7431-D968-BC67-B6F3FDAC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Forte Forward" pitchFamily="2" charset="-18"/>
                <a:cs typeface="Forte Forward" pitchFamily="2" charset="-18"/>
              </a:rPr>
              <a:t>ĎAKUJEM ZA POZORNOSŤ</a:t>
            </a:r>
          </a:p>
        </p:txBody>
      </p:sp>
      <p:sp>
        <p:nvSpPr>
          <p:cNvPr id="4105" name="Rounded Rectangle 5">
            <a:extLst>
              <a:ext uri="{FF2B5EF4-FFF2-40B4-BE49-F238E27FC236}">
                <a16:creationId xmlns:a16="http://schemas.microsoft.com/office/drawing/2014/main" id="{E84CD6E5-269B-4A44-867D-78DBB4DF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Korene globalizácie » UnitedLife">
            <a:extLst>
              <a:ext uri="{FF2B5EF4-FFF2-40B4-BE49-F238E27FC236}">
                <a16:creationId xmlns:a16="http://schemas.microsoft.com/office/drawing/2014/main" id="{16E054DD-468D-48DB-D68D-69DE56024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9256" y="1309878"/>
            <a:ext cx="7333488" cy="36667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Slovensko je na 41. mieste v miere globalizácie - Logistika Dnes">
            <a:extLst>
              <a:ext uri="{FF2B5EF4-FFF2-40B4-BE49-F238E27FC236}">
                <a16:creationId xmlns:a16="http://schemas.microsoft.com/office/drawing/2014/main" id="{4576578A-E48C-AEB0-64BF-2841A7B2D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/>
          <a:stretch/>
        </p:blipFill>
        <p:spPr bwMode="auto">
          <a:xfrm>
            <a:off x="-1219" y="-9"/>
            <a:ext cx="121916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87718" y="1278965"/>
            <a:ext cx="4592444" cy="426719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49080" y="1374588"/>
            <a:ext cx="4315593" cy="40879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987224" y="1122042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504E6F-2078-414D-592B-325FDD03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332" y="1872171"/>
            <a:ext cx="3954144" cy="2049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0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nformačný rozmer globalizácie</a:t>
            </a:r>
            <a:endParaRPr lang="en-US" sz="40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D289228A-771B-48F6-B5DF-7A63EA3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081120" y="3758637"/>
            <a:ext cx="2685902" cy="247174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31D5EF21-94C4-481A-BD01-3D29FB305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45430" y="3616324"/>
            <a:ext cx="3051507" cy="275636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AB980901-8348-441D-BC47-AAB8C55E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8973" y="2325120"/>
            <a:ext cx="2537979" cy="2944580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99" name="Freeform: Shape 3098">
            <a:extLst>
              <a:ext uri="{FF2B5EF4-FFF2-40B4-BE49-F238E27FC236}">
                <a16:creationId xmlns:a16="http://schemas.microsoft.com/office/drawing/2014/main" id="{9A5160F0-6244-48E8-9E71-1F51EA90C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25813" y="485983"/>
            <a:ext cx="2843929" cy="25563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1" name="Freeform: Shape 3100">
            <a:extLst>
              <a:ext uri="{FF2B5EF4-FFF2-40B4-BE49-F238E27FC236}">
                <a16:creationId xmlns:a16="http://schemas.microsoft.com/office/drawing/2014/main" id="{2513D8C9-24E7-4F31-8B40-E3AF6235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5614" y="2499229"/>
            <a:ext cx="2323437" cy="2595038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03" name="Freeform: Shape 3102">
            <a:extLst>
              <a:ext uri="{FF2B5EF4-FFF2-40B4-BE49-F238E27FC236}">
                <a16:creationId xmlns:a16="http://schemas.microsoft.com/office/drawing/2014/main" id="{9BDFF5CA-602C-465F-8BC3-59C99630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87359" y="357050"/>
            <a:ext cx="3172430" cy="28871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6" name="Picture 4" descr="GLOBALIZÁCIA">
            <a:extLst>
              <a:ext uri="{FF2B5EF4-FFF2-40B4-BE49-F238E27FC236}">
                <a16:creationId xmlns:a16="http://schemas.microsoft.com/office/drawing/2014/main" id="{8F10DBB1-7C27-3F96-D040-4C9D0807D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0" r="17148" b="3"/>
          <a:stretch/>
        </p:blipFill>
        <p:spPr bwMode="auto">
          <a:xfrm>
            <a:off x="6359783" y="579726"/>
            <a:ext cx="2603820" cy="2350093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178694" y="0"/>
                </a:moveTo>
                <a:cubicBezTo>
                  <a:pt x="1426542" y="0"/>
                  <a:pt x="1608393" y="124353"/>
                  <a:pt x="1857551" y="314024"/>
                </a:cubicBezTo>
                <a:cubicBezTo>
                  <a:pt x="1885386" y="335216"/>
                  <a:pt x="1913222" y="356156"/>
                  <a:pt x="1940168" y="376379"/>
                </a:cubicBezTo>
                <a:cubicBezTo>
                  <a:pt x="2086213" y="486125"/>
                  <a:pt x="2224133" y="589796"/>
                  <a:pt x="2315923" y="702353"/>
                </a:cubicBezTo>
                <a:cubicBezTo>
                  <a:pt x="2403676" y="809955"/>
                  <a:pt x="2442835" y="917915"/>
                  <a:pt x="2442835" y="1052431"/>
                </a:cubicBezTo>
                <a:cubicBezTo>
                  <a:pt x="2442835" y="1389589"/>
                  <a:pt x="2341663" y="1692735"/>
                  <a:pt x="2157925" y="1906050"/>
                </a:cubicBezTo>
                <a:cubicBezTo>
                  <a:pt x="2068023" y="2010385"/>
                  <a:pt x="1960192" y="2091482"/>
                  <a:pt x="1837422" y="2147045"/>
                </a:cubicBezTo>
                <a:cubicBezTo>
                  <a:pt x="1706420" y="2206285"/>
                  <a:pt x="1558592" y="2236365"/>
                  <a:pt x="1397973" y="2236365"/>
                </a:cubicBezTo>
                <a:cubicBezTo>
                  <a:pt x="1227656" y="2236365"/>
                  <a:pt x="1055033" y="2204038"/>
                  <a:pt x="885082" y="2140253"/>
                </a:cubicBezTo>
                <a:cubicBezTo>
                  <a:pt x="719588" y="2078255"/>
                  <a:pt x="562062" y="1986944"/>
                  <a:pt x="429436" y="1876226"/>
                </a:cubicBezTo>
                <a:cubicBezTo>
                  <a:pt x="294504" y="1763618"/>
                  <a:pt x="188455" y="1635487"/>
                  <a:pt x="114279" y="1495506"/>
                </a:cubicBezTo>
                <a:cubicBezTo>
                  <a:pt x="38477" y="1352411"/>
                  <a:pt x="0" y="1203340"/>
                  <a:pt x="0" y="1052431"/>
                </a:cubicBezTo>
                <a:cubicBezTo>
                  <a:pt x="0" y="900449"/>
                  <a:pt x="61386" y="811692"/>
                  <a:pt x="189137" y="641019"/>
                </a:cubicBezTo>
                <a:cubicBezTo>
                  <a:pt x="219961" y="599856"/>
                  <a:pt x="251833" y="557266"/>
                  <a:pt x="284438" y="510435"/>
                </a:cubicBezTo>
                <a:cubicBezTo>
                  <a:pt x="533598" y="152646"/>
                  <a:pt x="801051" y="0"/>
                  <a:pt x="11786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p: Najslávnejšie logá sveta a ich pôvod | Aktuality.sk">
            <a:extLst>
              <a:ext uri="{FF2B5EF4-FFF2-40B4-BE49-F238E27FC236}">
                <a16:creationId xmlns:a16="http://schemas.microsoft.com/office/drawing/2014/main" id="{43E2B1E0-2112-23FA-71DC-C5DEB754F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5" r="27290" b="-3"/>
          <a:stretch/>
        </p:blipFill>
        <p:spPr bwMode="auto">
          <a:xfrm>
            <a:off x="6305271" y="3765168"/>
            <a:ext cx="2272677" cy="2404194"/>
          </a:xfrm>
          <a:custGeom>
            <a:avLst/>
            <a:gdLst/>
            <a:ahLst/>
            <a:cxnLst/>
            <a:rect l="l" t="t" r="r" b="b"/>
            <a:pathLst>
              <a:path w="2162369" h="2349722">
                <a:moveTo>
                  <a:pt x="1017608" y="0"/>
                </a:moveTo>
                <a:cubicBezTo>
                  <a:pt x="1343611" y="0"/>
                  <a:pt x="1636726" y="97316"/>
                  <a:pt x="1842983" y="274051"/>
                </a:cubicBezTo>
                <a:cubicBezTo>
                  <a:pt x="1943865" y="360525"/>
                  <a:pt x="2022280" y="464246"/>
                  <a:pt x="2076004" y="582337"/>
                </a:cubicBezTo>
                <a:cubicBezTo>
                  <a:pt x="2133284" y="708345"/>
                  <a:pt x="2162369" y="850538"/>
                  <a:pt x="2162369" y="1005035"/>
                </a:cubicBezTo>
                <a:cubicBezTo>
                  <a:pt x="2162369" y="1168860"/>
                  <a:pt x="2131110" y="1334903"/>
                  <a:pt x="2069437" y="1498376"/>
                </a:cubicBezTo>
                <a:cubicBezTo>
                  <a:pt x="2009489" y="1657562"/>
                  <a:pt x="1921200" y="1809084"/>
                  <a:pt x="1814146" y="1936654"/>
                </a:cubicBezTo>
                <a:cubicBezTo>
                  <a:pt x="1705264" y="2066444"/>
                  <a:pt x="1581372" y="2168450"/>
                  <a:pt x="1446023" y="2239799"/>
                </a:cubicBezTo>
                <a:cubicBezTo>
                  <a:pt x="1307663" y="2312711"/>
                  <a:pt x="1163523" y="2349722"/>
                  <a:pt x="1017608" y="2349722"/>
                </a:cubicBezTo>
                <a:cubicBezTo>
                  <a:pt x="870655" y="2349722"/>
                  <a:pt x="784834" y="2290675"/>
                  <a:pt x="619809" y="2167794"/>
                </a:cubicBezTo>
                <a:cubicBezTo>
                  <a:pt x="580008" y="2138146"/>
                  <a:pt x="538826" y="2107488"/>
                  <a:pt x="493546" y="2076126"/>
                </a:cubicBezTo>
                <a:cubicBezTo>
                  <a:pt x="147595" y="1836463"/>
                  <a:pt x="0" y="1579204"/>
                  <a:pt x="0" y="1215956"/>
                </a:cubicBezTo>
                <a:cubicBezTo>
                  <a:pt x="0" y="977555"/>
                  <a:pt x="120238" y="802636"/>
                  <a:pt x="303632" y="562975"/>
                </a:cubicBezTo>
                <a:cubicBezTo>
                  <a:pt x="324124" y="536201"/>
                  <a:pt x="344370" y="509426"/>
                  <a:pt x="363924" y="483507"/>
                </a:cubicBezTo>
                <a:cubicBezTo>
                  <a:pt x="470040" y="343029"/>
                  <a:pt x="570281" y="210366"/>
                  <a:pt x="679113" y="122074"/>
                </a:cubicBezTo>
                <a:cubicBezTo>
                  <a:pt x="783155" y="37666"/>
                  <a:pt x="887542" y="0"/>
                  <a:pt x="10176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dúcnosť EÚ: Aké výhody môžeme mať z globalizácie? | Spravodajstvo |  Európsky parlament">
            <a:extLst>
              <a:ext uri="{FF2B5EF4-FFF2-40B4-BE49-F238E27FC236}">
                <a16:creationId xmlns:a16="http://schemas.microsoft.com/office/drawing/2014/main" id="{D0C96187-A794-ADC0-7207-A8D6B077B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3296" b="5"/>
          <a:stretch/>
        </p:blipFill>
        <p:spPr bwMode="auto">
          <a:xfrm>
            <a:off x="9237306" y="2600139"/>
            <a:ext cx="2075470" cy="2331477"/>
          </a:xfrm>
          <a:custGeom>
            <a:avLst/>
            <a:gdLst/>
            <a:ahLst/>
            <a:cxnLst/>
            <a:rect l="l" t="t" r="r" b="b"/>
            <a:pathLst>
              <a:path w="2032624" h="2270234">
                <a:moveTo>
                  <a:pt x="1042023" y="1394"/>
                </a:moveTo>
                <a:cubicBezTo>
                  <a:pt x="1116189" y="4748"/>
                  <a:pt x="1192106" y="14167"/>
                  <a:pt x="1268930" y="29755"/>
                </a:cubicBezTo>
                <a:cubicBezTo>
                  <a:pt x="1391535" y="54633"/>
                  <a:pt x="1483561" y="110372"/>
                  <a:pt x="1567353" y="210433"/>
                </a:cubicBezTo>
                <a:cubicBezTo>
                  <a:pt x="1655005" y="315100"/>
                  <a:pt x="1727050" y="460263"/>
                  <a:pt x="1803312" y="613972"/>
                </a:cubicBezTo>
                <a:cubicBezTo>
                  <a:pt x="1817359" y="642327"/>
                  <a:pt x="1831914" y="671628"/>
                  <a:pt x="1846700" y="700973"/>
                </a:cubicBezTo>
                <a:cubicBezTo>
                  <a:pt x="1979027" y="963656"/>
                  <a:pt x="2062774" y="1152776"/>
                  <a:pt x="2022440" y="1379185"/>
                </a:cubicBezTo>
                <a:cubicBezTo>
                  <a:pt x="1960984" y="1724161"/>
                  <a:pt x="1778332" y="1940248"/>
                  <a:pt x="1411680" y="2101685"/>
                </a:cubicBezTo>
                <a:cubicBezTo>
                  <a:pt x="1363691" y="2122808"/>
                  <a:pt x="1319685" y="2144048"/>
                  <a:pt x="1277151" y="2164592"/>
                </a:cubicBezTo>
                <a:cubicBezTo>
                  <a:pt x="1100803" y="2249728"/>
                  <a:pt x="1009916" y="2289389"/>
                  <a:pt x="871393" y="2261281"/>
                </a:cubicBezTo>
                <a:cubicBezTo>
                  <a:pt x="733849" y="2233372"/>
                  <a:pt x="604240" y="2170653"/>
                  <a:pt x="486153" y="2074943"/>
                </a:cubicBezTo>
                <a:cubicBezTo>
                  <a:pt x="370639" y="1981296"/>
                  <a:pt x="271112" y="1860724"/>
                  <a:pt x="190435" y="1716637"/>
                </a:cubicBezTo>
                <a:cubicBezTo>
                  <a:pt x="111106" y="1575007"/>
                  <a:pt x="53516" y="1414221"/>
                  <a:pt x="23940" y="1251577"/>
                </a:cubicBezTo>
                <a:cubicBezTo>
                  <a:pt x="-6539" y="1084530"/>
                  <a:pt x="-7912" y="920860"/>
                  <a:pt x="19805" y="765277"/>
                </a:cubicBezTo>
                <a:cubicBezTo>
                  <a:pt x="45944" y="618551"/>
                  <a:pt x="97417" y="489074"/>
                  <a:pt x="172729" y="380360"/>
                </a:cubicBezTo>
                <a:cubicBezTo>
                  <a:pt x="243351" y="278485"/>
                  <a:pt x="334814" y="194980"/>
                  <a:pt x="444540" y="132150"/>
                </a:cubicBezTo>
                <a:cubicBezTo>
                  <a:pt x="612784" y="35855"/>
                  <a:pt x="819525" y="-8668"/>
                  <a:pt x="1042023" y="13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0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B28792-053B-BDAF-5743-5AFD35E4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75" y="641403"/>
            <a:ext cx="11583649" cy="1187398"/>
          </a:xfrm>
        </p:spPr>
        <p:txBody>
          <a:bodyPr/>
          <a:lstStyle/>
          <a:p>
            <a:pPr marL="0" indent="0" algn="ctr">
              <a:buNone/>
            </a:pPr>
            <a:r>
              <a:rPr lang="sk-SK" b="0" i="0" dirty="0">
                <a:solidFill>
                  <a:srgbClr val="444444"/>
                </a:solidFill>
                <a:effectLst/>
                <a:latin typeface="Forte Forward" panose="020F0502020204030204" pitchFamily="2" charset="-18"/>
                <a:cs typeface="Forte Forward" panose="020F0502020204030204" pitchFamily="2" charset="-18"/>
              </a:rPr>
              <a:t>Slovo </a:t>
            </a:r>
            <a:r>
              <a:rPr lang="sk-SK" b="1" i="0" dirty="0">
                <a:solidFill>
                  <a:srgbClr val="444444"/>
                </a:solidFill>
                <a:effectLst/>
                <a:latin typeface="Forte Forward" panose="020F0502020204030204" pitchFamily="2" charset="-18"/>
                <a:cs typeface="Forte Forward" panose="020F0502020204030204" pitchFamily="2" charset="-18"/>
              </a:rPr>
              <a:t>informácia</a:t>
            </a:r>
            <a:r>
              <a:rPr lang="sk-SK" b="0" i="0" dirty="0">
                <a:solidFill>
                  <a:srgbClr val="444444"/>
                </a:solidFill>
                <a:effectLst/>
                <a:latin typeface="Forte Forward" panose="020F0502020204030204" pitchFamily="2" charset="-18"/>
                <a:cs typeface="Forte Forward" panose="020F0502020204030204" pitchFamily="2" charset="-18"/>
              </a:rPr>
              <a:t> pochádza </a:t>
            </a:r>
            <a:r>
              <a:rPr lang="sk-SK" b="0" i="1" dirty="0">
                <a:solidFill>
                  <a:srgbClr val="444444"/>
                </a:solidFill>
                <a:effectLst/>
                <a:latin typeface="Forte Forward" panose="020F0502020204030204" pitchFamily="2" charset="-18"/>
                <a:cs typeface="Forte Forward" panose="020F0502020204030204" pitchFamily="2" charset="-18"/>
              </a:rPr>
              <a:t>z latinského</a:t>
            </a:r>
            <a:r>
              <a:rPr lang="sk-SK" b="0" i="0" dirty="0">
                <a:solidFill>
                  <a:srgbClr val="444444"/>
                </a:solidFill>
                <a:effectLst/>
                <a:latin typeface="Forte Forward" panose="020F0502020204030204" pitchFamily="2" charset="-18"/>
                <a:cs typeface="Forte Forward" panose="020F0502020204030204" pitchFamily="2" charset="-18"/>
              </a:rPr>
              <a:t> slova </a:t>
            </a:r>
            <a:r>
              <a:rPr lang="sk-SK" b="1" i="0" dirty="0" err="1">
                <a:solidFill>
                  <a:srgbClr val="444444"/>
                </a:solidFill>
                <a:effectLst/>
                <a:latin typeface="Forte Forward" panose="020F0502020204030204" pitchFamily="2" charset="-18"/>
                <a:cs typeface="Forte Forward" panose="020F0502020204030204" pitchFamily="2" charset="-18"/>
              </a:rPr>
              <a:t>informare</a:t>
            </a:r>
            <a:r>
              <a:rPr lang="sk-SK" b="0" i="0" dirty="0">
                <a:solidFill>
                  <a:srgbClr val="444444"/>
                </a:solidFill>
                <a:effectLst/>
                <a:latin typeface="Forte Forward" panose="020F0502020204030204" pitchFamily="2" charset="-18"/>
                <a:cs typeface="Forte Forward" panose="020F0502020204030204" pitchFamily="2" charset="-18"/>
              </a:rPr>
              <a:t>, čo znamená </a:t>
            </a:r>
            <a:r>
              <a:rPr lang="sk-SK" b="0" i="1" dirty="0">
                <a:solidFill>
                  <a:srgbClr val="444444"/>
                </a:solidFill>
                <a:effectLst/>
                <a:latin typeface="Forte Forward" panose="020F0502020204030204" pitchFamily="2" charset="-18"/>
                <a:cs typeface="Forte Forward" panose="020F0502020204030204" pitchFamily="2" charset="-18"/>
              </a:rPr>
              <a:t>dať niečomu formu, oboznámiť, poučiť.</a:t>
            </a:r>
            <a:endParaRPr lang="sk-SK" dirty="0">
              <a:latin typeface="Forte Forward" panose="020F0502020204030204" pitchFamily="2" charset="-18"/>
              <a:cs typeface="Forte Forward" panose="020F0502020204030204" pitchFamily="2" charset="-18"/>
            </a:endParaRP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5E2B9517-A60E-AE43-EB20-4A6B442C894D}"/>
              </a:ext>
            </a:extLst>
          </p:cNvPr>
          <p:cNvSpPr txBox="1">
            <a:spLocks/>
          </p:cNvSpPr>
          <p:nvPr/>
        </p:nvSpPr>
        <p:spPr>
          <a:xfrm>
            <a:off x="304175" y="2037698"/>
            <a:ext cx="6246527" cy="2714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b="0" i="1" dirty="0">
                <a:solidFill>
                  <a:srgbClr val="444444"/>
                </a:solidFill>
                <a:effectLst/>
              </a:rPr>
              <a:t>Informácia zahrňuje v sebe správu spolu s jej významom pre príjemcu.</a:t>
            </a:r>
            <a:r>
              <a:rPr lang="sk-SK" b="0" i="0" dirty="0">
                <a:solidFill>
                  <a:srgbClr val="444444"/>
                </a:solidFill>
                <a:effectLst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k-SK" b="0" i="0" dirty="0">
                <a:solidFill>
                  <a:srgbClr val="444444"/>
                </a:solidFill>
                <a:effectLst/>
              </a:rPr>
              <a:t>Je to správa, ktorá vyjadruje istý stav, slúži nejakému cieľu alebo vyvoláva nejakú akciu.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k-SK" b="0" i="0" dirty="0">
                <a:solidFill>
                  <a:srgbClr val="444444"/>
                </a:solidFill>
                <a:effectLst/>
              </a:rPr>
              <a:t>Správa sa stáva informáciou buď v dôsledku ľudskej interpretácie alebo tým, že ju spracujú algoritmy, alebo že je uložená v súboroch.</a:t>
            </a:r>
            <a:endParaRPr lang="sk-SK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7B8E7FB9-D368-2F1C-0FF7-F90BFEC2089E}"/>
              </a:ext>
            </a:extLst>
          </p:cNvPr>
          <p:cNvSpPr txBox="1">
            <a:spLocks/>
          </p:cNvSpPr>
          <p:nvPr/>
        </p:nvSpPr>
        <p:spPr>
          <a:xfrm>
            <a:off x="6775554" y="2290736"/>
            <a:ext cx="4641330" cy="3114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sk-SK" b="1" i="0" dirty="0">
                <a:solidFill>
                  <a:srgbClr val="444444"/>
                </a:solidFill>
                <a:effectLst/>
              </a:rPr>
              <a:t>Delenie informácií:</a:t>
            </a:r>
            <a:endParaRPr lang="sk-SK" b="0" i="0" dirty="0">
              <a:solidFill>
                <a:srgbClr val="444444"/>
              </a:solidFill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sk-SK" b="1" i="0" dirty="0">
                <a:solidFill>
                  <a:srgbClr val="444444"/>
                </a:solidFill>
                <a:effectLst/>
              </a:rPr>
              <a:t>analógové </a:t>
            </a:r>
            <a:r>
              <a:rPr lang="sk-SK" b="0" i="0" dirty="0">
                <a:solidFill>
                  <a:srgbClr val="444444"/>
                </a:solidFill>
                <a:effectLst/>
              </a:rPr>
              <a:t>– človek vníma informácie svojimi zmyslami  ako spojitý sled javov (zvukové informácie vníma sluchom  hudba, ľudský hlas, svetelné informácie vníma zrakom – čítanie knihy, …)</a:t>
            </a:r>
          </a:p>
          <a:p>
            <a:pPr algn="l" fontAlgn="base">
              <a:buFont typeface="+mj-lt"/>
              <a:buAutoNum type="arabicPeriod"/>
            </a:pPr>
            <a:r>
              <a:rPr lang="sk-SK" b="1" i="0" dirty="0">
                <a:solidFill>
                  <a:srgbClr val="444444"/>
                </a:solidFill>
                <a:effectLst/>
              </a:rPr>
              <a:t>digitálne</a:t>
            </a:r>
            <a:r>
              <a:rPr lang="sk-SK" b="0" i="0" dirty="0">
                <a:solidFill>
                  <a:srgbClr val="444444"/>
                </a:solidFill>
                <a:effectLst/>
              </a:rPr>
              <a:t> – pozostávajú z postupnosti jednotiek a núl, ktoré môžu niesť informáciu (o zvuku, obraze </a:t>
            </a:r>
            <a:r>
              <a:rPr lang="sk-SK" b="0" i="0" dirty="0" err="1">
                <a:solidFill>
                  <a:srgbClr val="444444"/>
                </a:solidFill>
                <a:effectLst/>
              </a:rPr>
              <a:t>atď</a:t>
            </a:r>
            <a:r>
              <a:rPr lang="sk-SK" b="0" i="0" dirty="0">
                <a:solidFill>
                  <a:srgbClr val="444444"/>
                </a:solidFill>
                <a:effectLst/>
              </a:rPr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</p:txBody>
      </p:sp>
      <p:pic>
        <p:nvPicPr>
          <p:cNvPr id="2" name="Picture 6" descr="Informácia | Osveta Dunajská Streda">
            <a:extLst>
              <a:ext uri="{FF2B5EF4-FFF2-40B4-BE49-F238E27FC236}">
                <a16:creationId xmlns:a16="http://schemas.microsoft.com/office/drawing/2014/main" id="{4C0C06A0-E22B-8821-11E4-07BC3A12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98" y="5191983"/>
            <a:ext cx="3523442" cy="13396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ôležitá informácia k testovaniu oprava - Oficiálné stránky obce Liptovské  Revúce">
            <a:extLst>
              <a:ext uri="{FF2B5EF4-FFF2-40B4-BE49-F238E27FC236}">
                <a16:creationId xmlns:a16="http://schemas.microsoft.com/office/drawing/2014/main" id="{8290CB56-081C-8D7D-A94E-6B5A357D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30" y="4893401"/>
            <a:ext cx="2251172" cy="16342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38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znáte Najzákladnejšie Ciele Marketingu na Sociálnych Sieťach?">
            <a:extLst>
              <a:ext uri="{FF2B5EF4-FFF2-40B4-BE49-F238E27FC236}">
                <a16:creationId xmlns:a16="http://schemas.microsoft.com/office/drawing/2014/main" id="{DB486A94-4DD7-C335-1071-B30D5A8D6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" b="1"/>
          <a:stretch/>
        </p:blipFill>
        <p:spPr bwMode="auto">
          <a:xfrm>
            <a:off x="20" y="10"/>
            <a:ext cx="12191980" cy="68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7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oznáte Najzákladnejšie Ciele Marketingu na Sociálnych Sieťach?">
            <a:extLst>
              <a:ext uri="{FF2B5EF4-FFF2-40B4-BE49-F238E27FC236}">
                <a16:creationId xmlns:a16="http://schemas.microsoft.com/office/drawing/2014/main" id="{592D864C-908E-EB29-D985-9B1A10CC1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1" b="1"/>
          <a:stretch/>
        </p:blipFill>
        <p:spPr bwMode="auto">
          <a:xfrm>
            <a:off x="20" y="10"/>
            <a:ext cx="12191980" cy="68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5ACF0A67-91D3-7041-FE52-7944D517056B}"/>
              </a:ext>
            </a:extLst>
          </p:cNvPr>
          <p:cNvSpPr/>
          <p:nvPr/>
        </p:nvSpPr>
        <p:spPr>
          <a:xfrm rot="20339457">
            <a:off x="1029882" y="199526"/>
            <a:ext cx="9882627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4400" dirty="0">
                <a:solidFill>
                  <a:srgbClr val="FF0000"/>
                </a:solidFill>
                <a:latin typeface="Haettenschweiler" panose="020B0706040902060204" pitchFamily="34" charset="0"/>
              </a:rPr>
              <a:t>HOAX</a:t>
            </a:r>
          </a:p>
        </p:txBody>
      </p:sp>
    </p:spTree>
    <p:extLst>
      <p:ext uri="{BB962C8B-B14F-4D97-AF65-F5344CB8AC3E}">
        <p14:creationId xmlns:p14="http://schemas.microsoft.com/office/powerpoint/2010/main" val="329836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0">
            <a:extLst>
              <a:ext uri="{FF2B5EF4-FFF2-40B4-BE49-F238E27FC236}">
                <a16:creationId xmlns:a16="http://schemas.microsoft.com/office/drawing/2014/main" id="{CB92C8CA-51CB-4511-AEBA-C04E0B721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HBO - YouTube">
            <a:extLst>
              <a:ext uri="{FF2B5EF4-FFF2-40B4-BE49-F238E27FC236}">
                <a16:creationId xmlns:a16="http://schemas.microsoft.com/office/drawing/2014/main" id="{10B07732-EFEA-C1E4-F021-98B048E00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0" r="-2" b="22569"/>
          <a:stretch/>
        </p:blipFill>
        <p:spPr bwMode="auto">
          <a:xfrm>
            <a:off x="196730" y="165419"/>
            <a:ext cx="5806505" cy="31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flix Review | PCMag">
            <a:extLst>
              <a:ext uri="{FF2B5EF4-FFF2-40B4-BE49-F238E27FC236}">
                <a16:creationId xmlns:a16="http://schemas.microsoft.com/office/drawing/2014/main" id="{D32D0EB5-5245-1C0A-8BB7-91C78E57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r="25115"/>
          <a:stretch/>
        </p:blipFill>
        <p:spPr bwMode="auto">
          <a:xfrm>
            <a:off x="6188766" y="165419"/>
            <a:ext cx="2822342" cy="31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V kanály - E-net.sk">
            <a:extLst>
              <a:ext uri="{FF2B5EF4-FFF2-40B4-BE49-F238E27FC236}">
                <a16:creationId xmlns:a16="http://schemas.microsoft.com/office/drawing/2014/main" id="{F75988F8-769A-3D65-E74F-104736C86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r="271" b="1"/>
          <a:stretch/>
        </p:blipFill>
        <p:spPr bwMode="auto">
          <a:xfrm>
            <a:off x="9181834" y="165419"/>
            <a:ext cx="2851140" cy="31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merun varuje televízne stanice pred „propagovaním homosexuality“">
            <a:extLst>
              <a:ext uri="{FF2B5EF4-FFF2-40B4-BE49-F238E27FC236}">
                <a16:creationId xmlns:a16="http://schemas.microsoft.com/office/drawing/2014/main" id="{AE4B51A3-5D8A-E6C9-40D9-AB2D0E76B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" r="-2" b="12663"/>
          <a:stretch/>
        </p:blipFill>
        <p:spPr bwMode="auto">
          <a:xfrm>
            <a:off x="191085" y="3704258"/>
            <a:ext cx="5806505" cy="27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V JOJ – Wikipédia">
            <a:extLst>
              <a:ext uri="{FF2B5EF4-FFF2-40B4-BE49-F238E27FC236}">
                <a16:creationId xmlns:a16="http://schemas.microsoft.com/office/drawing/2014/main" id="{77BC407C-8DE4-D24A-DD04-9CD327825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4" b="451"/>
          <a:stretch/>
        </p:blipFill>
        <p:spPr bwMode="auto">
          <a:xfrm>
            <a:off x="6214804" y="3704258"/>
            <a:ext cx="2822342" cy="27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lovákom začali vypínať obľúbené české televízne stanice. Prečo je to tak?  - EMEFKA">
            <a:extLst>
              <a:ext uri="{FF2B5EF4-FFF2-40B4-BE49-F238E27FC236}">
                <a16:creationId xmlns:a16="http://schemas.microsoft.com/office/drawing/2014/main" id="{3C72F17D-C143-1798-035B-20825D1A3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9" r="12863" b="-4"/>
          <a:stretch/>
        </p:blipFill>
        <p:spPr bwMode="auto">
          <a:xfrm>
            <a:off x="9181834" y="3704258"/>
            <a:ext cx="2851140" cy="27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8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Falošné správy a dezinformácie - Digitálna Inteligencia - digiQ">
            <a:extLst>
              <a:ext uri="{FF2B5EF4-FFF2-40B4-BE49-F238E27FC236}">
                <a16:creationId xmlns:a16="http://schemas.microsoft.com/office/drawing/2014/main" id="{741132FA-BE14-F810-53FC-903CC1F56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1" r="2" b="4093"/>
          <a:stretch/>
        </p:blipFill>
        <p:spPr bwMode="auto">
          <a:xfrm>
            <a:off x="1155547" y="637762"/>
            <a:ext cx="9889808" cy="557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Odhaľovať hoaxy a dezinformácie sa dá naučiť! - Tipy a rady - VysokeSkoly.sk">
            <a:extLst>
              <a:ext uri="{FF2B5EF4-FFF2-40B4-BE49-F238E27FC236}">
                <a16:creationId xmlns:a16="http://schemas.microsoft.com/office/drawing/2014/main" id="{8361E520-4F65-025B-F304-B585ADDA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72" y="4227227"/>
            <a:ext cx="4957996" cy="24789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00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1D4808-BF1E-ADB2-49B7-04DA54C2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4" y="673997"/>
            <a:ext cx="11647357" cy="644577"/>
          </a:xfrm>
        </p:spPr>
        <p:txBody>
          <a:bodyPr anchor="t">
            <a:normAutofit fontScale="90000"/>
          </a:bodyPr>
          <a:lstStyle/>
          <a:p>
            <a:r>
              <a:rPr lang="sk-SK" sz="3200" b="1" dirty="0">
                <a:solidFill>
                  <a:schemeClr val="bg1"/>
                </a:solidFill>
                <a:effectLst/>
                <a:latin typeface="Forte Forward" pitchFamily="2" charset="-18"/>
                <a:ea typeface="Times New Roman" panose="02020603050405020304" pitchFamily="18" charset="0"/>
                <a:cs typeface="Forte Forward" pitchFamily="2" charset="-18"/>
              </a:rPr>
              <a:t>Náboženská otázka v kontexte informačného rozmeru globalizácie</a:t>
            </a:r>
            <a:endParaRPr lang="sk-SK" sz="3200" dirty="0">
              <a:solidFill>
                <a:schemeClr val="bg1"/>
              </a:solidFill>
              <a:latin typeface="Forte Forward" pitchFamily="2" charset="-18"/>
              <a:cs typeface="Forte Forward" pitchFamily="2" charset="-18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2DE1D5-E3AA-5526-7F04-FE2468D6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4" y="1573967"/>
            <a:ext cx="5531371" cy="4386497"/>
          </a:xfrm>
        </p:spPr>
        <p:txBody>
          <a:bodyPr>
            <a:normAutofit/>
          </a:bodyPr>
          <a:lstStyle/>
          <a:p>
            <a:pPr indent="0" algn="ctr">
              <a:buNone/>
            </a:pPr>
            <a:endParaRPr lang="sk-SK" b="1" i="1" dirty="0">
              <a:solidFill>
                <a:schemeClr val="bg1">
                  <a:alpha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sk-SK" b="1" i="1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„Prvým predpokladom riešenia problémov medzi ľuďmi s rozdielnou hodnotovou orientáciou je vzájomná tolerancia.“</a:t>
            </a:r>
            <a:endParaRPr lang="sk-SK" sz="3200" b="1" dirty="0">
              <a:solidFill>
                <a:schemeClr val="bg1">
                  <a:alpha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DUPKALA, Rudolf. </a:t>
            </a:r>
            <a:r>
              <a:rPr lang="sk-SK" i="1" dirty="0"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OZVENY DAIMONIA</a:t>
            </a:r>
            <a:r>
              <a:rPr lang="sk-SK" dirty="0"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Prešov: COFIN, 2022. ISBN 978-80-974300-1-6., s. 43</a:t>
            </a:r>
            <a:endParaRPr lang="sk-SK" dirty="0">
              <a:solidFill>
                <a:schemeClr val="bg1">
                  <a:alpha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 descr="6 major World Religions. - ppt video online download">
            <a:extLst>
              <a:ext uri="{FF2B5EF4-FFF2-40B4-BE49-F238E27FC236}">
                <a16:creationId xmlns:a16="http://schemas.microsoft.com/office/drawing/2014/main" id="{EFF0ED50-B757-BB77-37CF-DAB39AFB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3422" y="1794349"/>
            <a:ext cx="5260976" cy="39457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7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ovové figúrky na piškvorky">
            <a:extLst>
              <a:ext uri="{FF2B5EF4-FFF2-40B4-BE49-F238E27FC236}">
                <a16:creationId xmlns:a16="http://schemas.microsoft.com/office/drawing/2014/main" id="{308DEF96-6DC9-1359-365F-24C398E5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212" b="57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A504E6F-2078-414D-592B-325FDD03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471221-E20B-73A0-53C9-B8178760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BECK, Ulrich. 2004.Čo je globalizácia? 1.vyd. Bratislava: Vydavateľstvo slovenských spisovateľov, spol.s.r.o, 2004.ISBN 80-8061-190-4</a:t>
            </a:r>
          </a:p>
          <a:p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DUPKALA, Rudolf. </a:t>
            </a:r>
            <a:r>
              <a:rPr lang="sk-SK" sz="1500" b="1" i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Fantóm imigrácie: Konflikt alebo dialóg kultúr v kontextoch axiologického pluralizmu</a:t>
            </a:r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EXPRES PRINT Prešov, 2018. ISBN 978-80-89353-15-6.</a:t>
            </a:r>
          </a:p>
          <a:p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DUDINSKÁ, Irina, Vladislav DUDINSKÝ a Anna POLAČKOVÁ, ed. </a:t>
            </a:r>
            <a:r>
              <a:rPr lang="sk-SK" sz="1500" b="1" i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Extrémizmus a radikalizmus: Staré fenomény v nových kontextoch</a:t>
            </a:r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Vydavateľstvo Prešovskej univerzity, 2016. ISBN 987-80-555-1765-0.</a:t>
            </a:r>
          </a:p>
          <a:p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HUBINKOVÁ, Zuzana.2008.Psychologie a sociologie ekonomické chování. 3.vyd. Praha: Grada, 2008. ISBN 978-80-247-1593-3.</a:t>
            </a:r>
          </a:p>
          <a:p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MEZŘICÝ, Václav (ed.). Globalizace. 1.vyd.Praha: Portál, 2003. 152 s. ISBN 80-7178-748-5.</a:t>
            </a:r>
          </a:p>
          <a:p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NOVOTNÝ, Adolf.2004: Slovník medzinárodných vzťahov.1.vyd. Bratislava: Magnet press, 2004.ISBN 80-89169-01-5.</a:t>
            </a:r>
          </a:p>
          <a:p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ŠVAŇA, Lukáš. </a:t>
            </a:r>
            <a:r>
              <a:rPr lang="sk-SK" sz="1500" b="1" i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Globálna etika</a:t>
            </a:r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Prešovská univerzita v Prešove, 2019. ISBN 978-80-555-22352-1.</a:t>
            </a:r>
          </a:p>
          <a:p>
            <a:r>
              <a:rPr lang="sk-SK" sz="15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Online:</a:t>
            </a:r>
          </a:p>
          <a:p>
            <a:r>
              <a:rPr lang="sk-SK" sz="1500" b="1" u="sng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https://www.mfsr.sk/sk/medzinarodne-vztahy/medzinarodne-institucie/medzinarodne-financne-institucie/medzinarodny-menovy-fond-mmf/medzinarodny-menovy-fond-mmf.html</a:t>
            </a:r>
            <a:endParaRPr lang="sk-SK" sz="1500" b="1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1500" b="1" u="sng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https://yolkki.ru/sk/krasota/kursovaya-rabota-globalizaciya-ekonomiki-ee-sushchnost-i-osnovnye/</a:t>
            </a:r>
            <a:endParaRPr lang="sk-SK" sz="15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4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401</Words>
  <Application>Microsoft Office PowerPoint</Application>
  <PresentationFormat>Širokouhlá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Forte Forward</vt:lpstr>
      <vt:lpstr>Haettenschweiler</vt:lpstr>
      <vt:lpstr>Times New Roman</vt:lpstr>
      <vt:lpstr>Motív Office</vt:lpstr>
      <vt:lpstr>Informačný rozmer globalizácie  </vt:lpstr>
      <vt:lpstr>Informačný rozmer globalizácie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Náboženská otázka v kontexte informačného rozmeru globalizácie</vt:lpstr>
      <vt:lpstr>Zdroje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Informačný rozmer globalizácie  </dc:title>
  <dc:creator>Dominik Valeš</dc:creator>
  <cp:lastModifiedBy>Dominik Valeš</cp:lastModifiedBy>
  <cp:revision>1</cp:revision>
  <dcterms:created xsi:type="dcterms:W3CDTF">2023-10-25T20:56:36Z</dcterms:created>
  <dcterms:modified xsi:type="dcterms:W3CDTF">2023-10-25T21:35:06Z</dcterms:modified>
</cp:coreProperties>
</file>