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CBEF8-8559-4479-BACA-8BC71229225D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EC87C-2B01-4F99-A324-4FC9F3280E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445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01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06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294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10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26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50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147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37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424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0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CE118-1891-4AAC-A1DC-30C8F9E6567F}" type="datetimeFigureOut">
              <a:rPr lang="sk-SK" smtClean="0"/>
              <a:t>13. 2. 2024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8C5B-31C2-4A35-803D-F81031677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401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914402"/>
            <a:ext cx="7718854" cy="1248676"/>
          </a:xfrm>
        </p:spPr>
        <p:txBody>
          <a:bodyPr>
            <a:normAutofit/>
          </a:bodyPr>
          <a:lstStyle/>
          <a:p>
            <a:pPr algn="just"/>
            <a:r>
              <a:rPr lang="sk-SK" sz="7200" b="1" dirty="0" smtClean="0">
                <a:solidFill>
                  <a:schemeClr val="bg1"/>
                </a:solidFill>
              </a:rPr>
              <a:t>Produkty a služby</a:t>
            </a:r>
            <a:endParaRPr lang="sk-SK" sz="7200" b="1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004486" y="2076581"/>
            <a:ext cx="3830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500" dirty="0" smtClean="0">
                <a:solidFill>
                  <a:srgbClr val="6B6B6B"/>
                </a:solidFill>
              </a:rPr>
              <a:t>´</a:t>
            </a:r>
            <a:endParaRPr lang="sk-SK" sz="11500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7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35924" y="173222"/>
            <a:ext cx="2780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Bežný účet </a:t>
            </a:r>
            <a:endParaRPr lang="sk-SK" sz="40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3225113" y="111666"/>
            <a:ext cx="5585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Je to produkt banky, ktorý slúži na uchovávanie a spravovanie našich peňazí. 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7685903" y="1078587"/>
            <a:ext cx="4287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Bežné účty sú zriaďované pre fyzické osoby, podnikateľov alebo právnické osoby. </a:t>
            </a:r>
          </a:p>
          <a:p>
            <a:endParaRPr lang="sk-SK" sz="2400" dirty="0" smtClean="0"/>
          </a:p>
          <a:p>
            <a:r>
              <a:rPr lang="sk-SK" sz="2400" dirty="0" smtClean="0"/>
              <a:t>Ak si bežný účet chce otvoriť študent, hovoríme o študentskom účte (zvyčajne sú tieto účty bez poplatkov za vedenie účtu, či iných poplatkov).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7792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241957" y="234778"/>
            <a:ext cx="379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solidFill>
                  <a:schemeClr val="bg1"/>
                </a:solidFill>
              </a:rPr>
              <a:t>Platobná karta </a:t>
            </a:r>
            <a:endParaRPr lang="sk-SK" sz="4800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48281" y="5657671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Ide o plastovú kartu štandardizovanej veľkosti vybavenú magnetickým kódom (pásikom) alebo čipom. Vydavateľom platobnej karty je banka. Majiteľovi umožňuje vyberať hotovosť zo svojho účtu a uhrádzať platby za tovary a služby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9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34778" y="185351"/>
            <a:ext cx="622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Platobná karta môže mať dva druhy: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34778" y="5399902"/>
            <a:ext cx="599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/>
              <a:t>Debetná karta </a:t>
            </a:r>
            <a:r>
              <a:rPr lang="sk-SK" sz="2400" dirty="0" smtClean="0"/>
              <a:t>– môžeme ňou platiť alebo vyberať peniaze len dovtedy, kým máme na účte peniaze.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123568" y="877331"/>
            <a:ext cx="8563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solidFill>
                  <a:schemeClr val="bg1"/>
                </a:solidFill>
              </a:rPr>
              <a:t>Kreditná karta </a:t>
            </a:r>
            <a:r>
              <a:rPr lang="sk-SK" sz="2400" dirty="0" smtClean="0">
                <a:solidFill>
                  <a:schemeClr val="bg1"/>
                </a:solidFill>
              </a:rPr>
              <a:t>– Môžeme ňou platiť aj vtedy, ak už nemáme na účte peniaze – avšak len do určitého limitu, ktorý nám stanoví banka. Tieto peniaze však musíme do určitého termínu vrátiť,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inak platíme vysoké poplatky. 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0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8281" y="18535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chemeClr val="bg1"/>
                </a:solidFill>
              </a:rPr>
              <a:t>Čo si zapamätám: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4769708" y="185352"/>
            <a:ext cx="703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Aké sú základné produkty bánk.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Aké úvery poznáme a na čo si ich berieme.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Čo je elektronické bankovníctvo.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Čo je bežný účet.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smtClean="0"/>
              <a:t>Čo je platobná karta a aké druhy platobných kariet poznáme. </a:t>
            </a:r>
          </a:p>
        </p:txBody>
      </p:sp>
    </p:spTree>
    <p:extLst>
      <p:ext uri="{BB962C8B-B14F-4D97-AF65-F5344CB8AC3E}">
        <p14:creationId xmlns:p14="http://schemas.microsoft.com/office/powerpoint/2010/main" val="320798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96562" y="234778"/>
            <a:ext cx="3249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Čo si napíšem: 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96562" y="1037967"/>
            <a:ext cx="117759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Úver </a:t>
            </a:r>
            <a:r>
              <a:rPr lang="sk-SK" sz="2400" dirty="0">
                <a:solidFill>
                  <a:schemeClr val="bg1"/>
                </a:solidFill>
              </a:rPr>
              <a:t>je produkt, pri ktorom banka požičia </a:t>
            </a:r>
            <a:r>
              <a:rPr lang="sk-SK" sz="2400" dirty="0" smtClean="0">
                <a:solidFill>
                  <a:schemeClr val="bg1"/>
                </a:solidFill>
              </a:rPr>
              <a:t>na </a:t>
            </a:r>
            <a:r>
              <a:rPr lang="sk-SK" sz="2400" dirty="0">
                <a:solidFill>
                  <a:schemeClr val="bg1"/>
                </a:solidFill>
              </a:rPr>
              <a:t>vopred stanovené obdobie istú sumu peňazí a klient sa zaviaže poskytnuté peniaze vrátiť a zaplatiť úroky</a:t>
            </a:r>
            <a:r>
              <a:rPr lang="sk-SK" sz="2400" dirty="0" smtClean="0">
                <a:solidFill>
                  <a:schemeClr val="bg1"/>
                </a:solidFill>
              </a:rPr>
              <a:t>.</a:t>
            </a:r>
          </a:p>
          <a:p>
            <a:endParaRPr lang="sk-SK" sz="2400" dirty="0" smtClean="0">
              <a:solidFill>
                <a:schemeClr val="bg1"/>
              </a:solidFill>
            </a:endParaRPr>
          </a:p>
          <a:p>
            <a:r>
              <a:rPr lang="sk-SK" sz="2400" dirty="0" smtClean="0">
                <a:solidFill>
                  <a:schemeClr val="bg1"/>
                </a:solidFill>
              </a:rPr>
              <a:t>Hypotekárny úver je </a:t>
            </a:r>
            <a:r>
              <a:rPr lang="sk-SK" sz="2400" dirty="0">
                <a:solidFill>
                  <a:schemeClr val="bg1"/>
                </a:solidFill>
              </a:rPr>
              <a:t>úver, ktorý sa využíva na kúpu nehnuteľnosti (domu, bytu, príp. na jeho rekonštrukciu</a:t>
            </a:r>
            <a:r>
              <a:rPr lang="sk-SK" sz="2400" dirty="0" smtClean="0">
                <a:solidFill>
                  <a:schemeClr val="bg1"/>
                </a:solidFill>
              </a:rPr>
              <a:t>). Podmienkou získania </a:t>
            </a:r>
            <a:r>
              <a:rPr lang="sk-SK" sz="2400" dirty="0">
                <a:solidFill>
                  <a:schemeClr val="bg1"/>
                </a:solidFill>
              </a:rPr>
              <a:t>tohto úveru je „založenie nehnuteľnosti</a:t>
            </a:r>
            <a:r>
              <a:rPr lang="sk-SK" sz="2400" dirty="0" smtClean="0">
                <a:solidFill>
                  <a:schemeClr val="bg1"/>
                </a:solidFill>
              </a:rPr>
              <a:t>“.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Spotrebný úver </a:t>
            </a:r>
            <a:r>
              <a:rPr lang="sk-SK" sz="2400" dirty="0">
                <a:solidFill>
                  <a:schemeClr val="bg1"/>
                </a:solidFill>
              </a:rPr>
              <a:t>sa </a:t>
            </a:r>
            <a:r>
              <a:rPr lang="sk-SK" sz="2400" dirty="0" smtClean="0">
                <a:solidFill>
                  <a:schemeClr val="bg1"/>
                </a:solidFill>
              </a:rPr>
              <a:t>poskytuje na nákup </a:t>
            </a:r>
            <a:r>
              <a:rPr lang="sk-SK" sz="2400" dirty="0">
                <a:solidFill>
                  <a:schemeClr val="bg1"/>
                </a:solidFill>
              </a:rPr>
              <a:t>spotrebných tovarov, služieb alebo na vyplatenie iných dlhov. </a:t>
            </a:r>
            <a:endParaRPr lang="sk-SK" sz="2400" dirty="0" smtClean="0">
              <a:solidFill>
                <a:schemeClr val="bg1"/>
              </a:solidFill>
            </a:endParaRPr>
          </a:p>
          <a:p>
            <a:r>
              <a:rPr lang="sk-SK" sz="2400" dirty="0" smtClean="0">
                <a:solidFill>
                  <a:schemeClr val="bg1"/>
                </a:solidFill>
              </a:rPr>
              <a:t>Pri študentskej pôžičke môže študent získané </a:t>
            </a:r>
            <a:r>
              <a:rPr lang="sk-SK" sz="2400" dirty="0">
                <a:solidFill>
                  <a:schemeClr val="bg1"/>
                </a:solidFill>
              </a:rPr>
              <a:t>peniaze </a:t>
            </a:r>
            <a:r>
              <a:rPr lang="sk-SK" sz="2400" dirty="0" smtClean="0">
                <a:solidFill>
                  <a:schemeClr val="bg1"/>
                </a:solidFill>
              </a:rPr>
              <a:t>použiť </a:t>
            </a:r>
            <a:r>
              <a:rPr lang="sk-SK" sz="2400" dirty="0">
                <a:solidFill>
                  <a:schemeClr val="bg1"/>
                </a:solidFill>
              </a:rPr>
              <a:t>napríklad na zaplatenie školného, internátu, </a:t>
            </a:r>
            <a:r>
              <a:rPr lang="sk-SK" sz="2400" dirty="0" smtClean="0">
                <a:solidFill>
                  <a:schemeClr val="bg1"/>
                </a:solidFill>
              </a:rPr>
              <a:t>na </a:t>
            </a:r>
            <a:r>
              <a:rPr lang="sk-SK" sz="2400" dirty="0">
                <a:solidFill>
                  <a:schemeClr val="bg1"/>
                </a:solidFill>
              </a:rPr>
              <a:t>knihy, platby za internát, cestovanie, jazykové pobyty a iné</a:t>
            </a:r>
            <a:r>
              <a:rPr lang="sk-SK" sz="2400" dirty="0" smtClean="0">
                <a:solidFill>
                  <a:schemeClr val="bg1"/>
                </a:solidFill>
              </a:rPr>
              <a:t>.</a:t>
            </a:r>
          </a:p>
          <a:p>
            <a:endParaRPr lang="sk-SK" sz="2400" dirty="0" smtClean="0">
              <a:solidFill>
                <a:schemeClr val="bg1"/>
              </a:solidFill>
            </a:endParaRPr>
          </a:p>
          <a:p>
            <a:r>
              <a:rPr lang="sk-SK" sz="2400" dirty="0" smtClean="0">
                <a:solidFill>
                  <a:schemeClr val="bg1"/>
                </a:solidFill>
              </a:rPr>
              <a:t>Elektronické </a:t>
            </a:r>
            <a:r>
              <a:rPr lang="sk-SK" sz="2400" dirty="0">
                <a:solidFill>
                  <a:schemeClr val="bg1"/>
                </a:solidFill>
              </a:rPr>
              <a:t>bankovníctvo je služba, ktorá umožňuje klientom komunikáciu s </a:t>
            </a:r>
            <a:r>
              <a:rPr lang="sk-SK" sz="2400" dirty="0" smtClean="0">
                <a:solidFill>
                  <a:schemeClr val="bg1"/>
                </a:solidFill>
              </a:rPr>
              <a:t>bankou </a:t>
            </a:r>
            <a:r>
              <a:rPr lang="sk-SK" sz="2400" dirty="0">
                <a:solidFill>
                  <a:schemeClr val="bg1"/>
                </a:solidFill>
              </a:rPr>
              <a:t>bez toho, aby ju navštívili osobne</a:t>
            </a:r>
            <a:r>
              <a:rPr lang="sk-SK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Bežný účet je </a:t>
            </a:r>
            <a:r>
              <a:rPr lang="sk-SK" sz="2400" dirty="0">
                <a:solidFill>
                  <a:schemeClr val="bg1"/>
                </a:solidFill>
              </a:rPr>
              <a:t>produkt banky, ktorý slúži na uchovávanie a spravovanie našich peňazí.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Platobná karta je plastová karta, ktorá majiteľovi </a:t>
            </a:r>
            <a:r>
              <a:rPr lang="sk-SK" sz="2400" dirty="0">
                <a:solidFill>
                  <a:schemeClr val="bg1"/>
                </a:solidFill>
              </a:rPr>
              <a:t>umožňuje vyberať hotovosť zo svojho účtu a uhrádzať platby za tovary a </a:t>
            </a:r>
            <a:r>
              <a:rPr lang="sk-SK" sz="2400" dirty="0" smtClean="0">
                <a:solidFill>
                  <a:schemeClr val="bg1"/>
                </a:solidFill>
              </a:rPr>
              <a:t>služby. Môže byť kreditná, alebo debetná. 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84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6498" y="98854"/>
            <a:ext cx="3286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u="sng" dirty="0" smtClean="0">
                <a:solidFill>
                  <a:schemeClr val="bg1"/>
                </a:solidFill>
              </a:rPr>
              <a:t>Úver </a:t>
            </a:r>
            <a:r>
              <a:rPr lang="sk-SK" sz="2400" dirty="0" smtClean="0">
                <a:solidFill>
                  <a:schemeClr val="bg1"/>
                </a:solidFill>
              </a:rPr>
              <a:t>je produkt, pri ktorom banka požičia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na vopred stanovené obdobie istú sumu peňazí a klient sa zaviaže poskytnuté peniaze vrátiť a zaplatiť úroky. Klient úver spláca v pravidelných splátkach, ktoré zahŕňajú splátku istiny ako aj úrok. 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612661" y="4167341"/>
            <a:ext cx="3262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u="sng" dirty="0" smtClean="0">
                <a:solidFill>
                  <a:schemeClr val="bg1"/>
                </a:solidFill>
              </a:rPr>
              <a:t>Istina</a:t>
            </a:r>
            <a:r>
              <a:rPr lang="sk-SK" sz="2000" dirty="0" smtClean="0">
                <a:solidFill>
                  <a:schemeClr val="bg1"/>
                </a:solidFill>
              </a:rPr>
              <a:t> - je finančná suma, ktorú si klient požičiava od banky. </a:t>
            </a:r>
          </a:p>
          <a:p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2000" u="sng" dirty="0" smtClean="0">
                <a:solidFill>
                  <a:schemeClr val="bg1"/>
                </a:solidFill>
              </a:rPr>
              <a:t>Úrok</a:t>
            </a:r>
            <a:r>
              <a:rPr lang="sk-SK" sz="2000" dirty="0" smtClean="0">
                <a:solidFill>
                  <a:schemeClr val="bg1"/>
                </a:solidFill>
              </a:rPr>
              <a:t> je cena úveru, ktorú musí dlžník splatiť banke za poskytnutie úveru. </a:t>
            </a:r>
            <a:endParaRPr lang="sk-S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1211" y="0"/>
            <a:ext cx="6549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u="sng" dirty="0" smtClean="0"/>
              <a:t>Druhy úverov: </a:t>
            </a:r>
            <a:endParaRPr lang="sk-SK" sz="4000" b="1" u="sng" dirty="0"/>
          </a:p>
        </p:txBody>
      </p:sp>
      <p:sp>
        <p:nvSpPr>
          <p:cNvPr id="3" name="BlokTextu 2"/>
          <p:cNvSpPr txBox="1"/>
          <p:nvPr/>
        </p:nvSpPr>
        <p:spPr>
          <a:xfrm>
            <a:off x="333632" y="932934"/>
            <a:ext cx="573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 smtClean="0"/>
              <a:t>Hypotekárny úver (Hypotéka)</a:t>
            </a:r>
            <a:endParaRPr lang="sk-SK" sz="3600" dirty="0"/>
          </a:p>
        </p:txBody>
      </p:sp>
      <p:sp>
        <p:nvSpPr>
          <p:cNvPr id="4" name="BlokTextu 3"/>
          <p:cNvSpPr txBox="1"/>
          <p:nvPr/>
        </p:nvSpPr>
        <p:spPr>
          <a:xfrm>
            <a:off x="111211" y="1804314"/>
            <a:ext cx="42260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Je úver, ktorý sa využíva na kúpu nehnuteľnosti (domu, bytu, príp. na jeho rekonštrukciu). </a:t>
            </a:r>
          </a:p>
          <a:p>
            <a:endParaRPr lang="sk-SK" sz="2400" dirty="0" smtClean="0">
              <a:solidFill>
                <a:schemeClr val="bg1"/>
              </a:solidFill>
            </a:endParaRPr>
          </a:p>
          <a:p>
            <a:r>
              <a:rPr lang="sk-SK" sz="2400" dirty="0" smtClean="0">
                <a:solidFill>
                  <a:schemeClr val="bg1"/>
                </a:solidFill>
              </a:rPr>
              <a:t>Podmienkou poskytnutia tohto úveru je „založenie nehnuteľnosti“ (zapíše sa to do Katastra nehnuteľností).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Založenie nehnuteľnosti pri hypotéke poskytuje banke istotu, že aj keby nastal problém so splácaním úveru, banka o požičané peniaze nepríde.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5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7708" y="86498"/>
            <a:ext cx="427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/>
              <a:t>Spotrebný úver </a:t>
            </a:r>
            <a:endParaRPr lang="sk-SK" sz="44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11211" y="1229964"/>
            <a:ext cx="3336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sa poskytuje ľuďom</a:t>
            </a:r>
          </a:p>
          <a:p>
            <a:r>
              <a:rPr lang="sk-SK" sz="2400" dirty="0" smtClean="0"/>
              <a:t>na nákup spotrebných tovarov, služieb alebo </a:t>
            </a:r>
          </a:p>
          <a:p>
            <a:r>
              <a:rPr lang="sk-SK" sz="2400" dirty="0" smtClean="0"/>
              <a:t>na vyplatenie iných dlhov. </a:t>
            </a:r>
          </a:p>
          <a:p>
            <a:endParaRPr lang="sk-SK" sz="2400" dirty="0"/>
          </a:p>
          <a:p>
            <a:r>
              <a:rPr lang="sk-SK" sz="2400" dirty="0" smtClean="0"/>
              <a:t>Banky nepožadujú od klienta, aby zdokladoval účel použitia peňazí, </a:t>
            </a:r>
          </a:p>
          <a:p>
            <a:r>
              <a:rPr lang="sk-SK" sz="2400" dirty="0" smtClean="0"/>
              <a:t>nie je potrebné ani zabezpečenie nehnuteľnosťou. </a:t>
            </a:r>
          </a:p>
        </p:txBody>
      </p:sp>
    </p:spTree>
    <p:extLst>
      <p:ext uri="{BB962C8B-B14F-4D97-AF65-F5344CB8AC3E}">
        <p14:creationId xmlns:p14="http://schemas.microsoft.com/office/powerpoint/2010/main" val="28748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2995" y="172994"/>
            <a:ext cx="4732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Študentské úvery (pôžičky)</a:t>
            </a:r>
            <a:endParaRPr lang="sk-SK" sz="36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72995" y="2707853"/>
            <a:ext cx="28173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Získané peniaze z tohto úveru  môže študent použiť napríklad na zaplatenie školného, internátu, </a:t>
            </a:r>
          </a:p>
          <a:p>
            <a:r>
              <a:rPr lang="sk-SK" sz="2400" dirty="0" smtClean="0"/>
              <a:t>na knihy, platby za internát, cestovanie, jazykové pobyty a iné.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9687697" y="4337222"/>
            <a:ext cx="21995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Podmienkou na získanie tohto úveru je vek minimálne 18 rokov.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01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247502" y="0"/>
            <a:ext cx="6944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 smtClean="0">
                <a:solidFill>
                  <a:schemeClr val="bg1"/>
                </a:solidFill>
              </a:rPr>
              <a:t>Elektronické bankovníctvo</a:t>
            </a:r>
            <a:endParaRPr lang="sk-SK" sz="48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627869" y="1112793"/>
            <a:ext cx="573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Elektronické bankovníctvo je služba, ktorá umožňuje klientom komunikáciu s bankou  bez toho, aby ju navštívili osobne. </a:t>
            </a:r>
            <a:endParaRPr lang="sk-SK" sz="24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871253" y="2594919"/>
            <a:ext cx="4226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Klienti s bankou komunikujú prostredníctvom moderných </a:t>
            </a:r>
            <a:r>
              <a:rPr lang="sk-SK" sz="2400" b="1" dirty="0" smtClean="0"/>
              <a:t>technológií </a:t>
            </a:r>
            <a:r>
              <a:rPr lang="sk-SK" sz="2400" b="1" dirty="0"/>
              <a:t>ako je napríklad </a:t>
            </a:r>
            <a:endParaRPr lang="sk-SK" sz="2400" b="1" dirty="0" smtClean="0"/>
          </a:p>
          <a:p>
            <a:r>
              <a:rPr lang="sk-SK" sz="2400" b="1" dirty="0" smtClean="0"/>
              <a:t>internet</a:t>
            </a:r>
            <a:r>
              <a:rPr lang="sk-SK" sz="2400" b="1" dirty="0"/>
              <a:t>, mobilný </a:t>
            </a:r>
            <a:r>
              <a:rPr lang="sk-SK" sz="2400" b="1" dirty="0" smtClean="0"/>
              <a:t>telefón</a:t>
            </a:r>
            <a:r>
              <a:rPr lang="sk-SK" sz="2400" b="1" dirty="0"/>
              <a:t> </a:t>
            </a:r>
            <a:r>
              <a:rPr lang="sk-SK" sz="2400" b="1" dirty="0" smtClean="0"/>
              <a:t>a pod. </a:t>
            </a:r>
            <a:endParaRPr lang="sk-SK" sz="2400" b="1" dirty="0"/>
          </a:p>
          <a:p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57145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47135" y="111211"/>
            <a:ext cx="2088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Internet </a:t>
            </a:r>
          </a:p>
          <a:p>
            <a:r>
              <a:rPr lang="sk-SK" sz="4000" dirty="0" smtClean="0">
                <a:solidFill>
                  <a:schemeClr val="bg1"/>
                </a:solidFill>
              </a:rPr>
              <a:t>banking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712411" y="111211"/>
            <a:ext cx="2248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solidFill>
                  <a:schemeClr val="bg1"/>
                </a:solidFill>
              </a:rPr>
              <a:t>Po zadaní prístupových kódov môže klient získať informácie o svojom účte. Jednotlivé operácie sa vykonávajú s autorizačným kľúčom, ktorí zaistí bezpečnosť proti zneužitiu.</a:t>
            </a:r>
            <a:endParaRPr lang="sk-SK" sz="2200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47135" y="1542372"/>
            <a:ext cx="2088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Je to spojenie s bankou prostredníctvom internetu </a:t>
            </a:r>
          </a:p>
          <a:p>
            <a:r>
              <a:rPr lang="sk-SK" sz="2000" dirty="0">
                <a:solidFill>
                  <a:schemeClr val="bg1"/>
                </a:solidFill>
              </a:rPr>
              <a:t>z akéhokoľvek miesta na svete. 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50819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8854" y="160638"/>
            <a:ext cx="61042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chemeClr val="bg1"/>
                </a:solidFill>
              </a:rPr>
              <a:t>Po prihlásení sa do internetbankingu môžeme platiť účty, posielať peniaze niekomu inému na účet, poslať peniaze do zahraničia, zriadiť si sporenie a najnovšie aj požiadať o úver nie veľkej sumy.</a:t>
            </a:r>
            <a:endParaRPr lang="sk-SK" sz="2200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821827" y="5053913"/>
            <a:ext cx="4258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Internetbanking je a musí byť chránený heslom, šifrovacím kódom, PIN – </a:t>
            </a:r>
            <a:r>
              <a:rPr lang="sk-SK" sz="2400" dirty="0" err="1" smtClean="0">
                <a:solidFill>
                  <a:schemeClr val="bg1"/>
                </a:solidFill>
              </a:rPr>
              <a:t>om</a:t>
            </a:r>
            <a:r>
              <a:rPr lang="sk-SK" sz="2400" dirty="0" smtClean="0">
                <a:solidFill>
                  <a:schemeClr val="bg1"/>
                </a:solidFill>
              </a:rPr>
              <a:t>, prihlasovacími údajmi, odtlačkom prsta a pod.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397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725</Words>
  <Application>Microsoft Office PowerPoint</Application>
  <PresentationFormat>Širokouhlá</PresentationFormat>
  <Paragraphs>62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Motív balíka Office</vt:lpstr>
      <vt:lpstr>Produkty a služby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Produkty a služby</dc:title>
  <dc:creator>Veronika</dc:creator>
  <cp:lastModifiedBy>Windows-felhasználó</cp:lastModifiedBy>
  <cp:revision>23</cp:revision>
  <dcterms:created xsi:type="dcterms:W3CDTF">2023-04-17T15:02:44Z</dcterms:created>
  <dcterms:modified xsi:type="dcterms:W3CDTF">2024-02-13T07:01:40Z</dcterms:modified>
</cp:coreProperties>
</file>