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91" r:id="rId3"/>
    <p:sldId id="296" r:id="rId4"/>
    <p:sldId id="297" r:id="rId5"/>
    <p:sldId id="298" r:id="rId6"/>
    <p:sldId id="292" r:id="rId7"/>
    <p:sldId id="293" r:id="rId8"/>
    <p:sldId id="294" r:id="rId9"/>
    <p:sldId id="295" r:id="rId10"/>
    <p:sldId id="299" r:id="rId11"/>
    <p:sldId id="27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7" d="100"/>
          <a:sy n="107" d="100"/>
        </p:scale>
        <p:origin x="-109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1/11/2021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burcak.gymg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EKONOMICKÝ ŽIVOT </a:t>
            </a:r>
            <a:br>
              <a:rPr lang="sk-SK" dirty="0"/>
            </a:br>
            <a:r>
              <a:rPr lang="sk-SK" dirty="0"/>
              <a:t>V SPOLOČNOSTI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08776"/>
          </a:xfrm>
        </p:spPr>
        <p:txBody>
          <a:bodyPr>
            <a:normAutofit/>
          </a:bodyPr>
          <a:lstStyle/>
          <a:p>
            <a:pPr algn="ctr"/>
            <a:endParaRPr lang="sk-SK" dirty="0"/>
          </a:p>
          <a:p>
            <a:pPr algn="ctr"/>
            <a:r>
              <a:rPr lang="sk-SK" b="1" dirty="0"/>
              <a:t>ROZŠIRUJÚCE UČIVO</a:t>
            </a:r>
          </a:p>
          <a:p>
            <a:pPr algn="ctr"/>
            <a:endParaRPr lang="sk-SK" b="1" dirty="0"/>
          </a:p>
          <a:p>
            <a:pPr algn="ctr"/>
            <a:r>
              <a:rPr lang="sk-SK" b="1" dirty="0"/>
              <a:t>1. PRODUKTY A SLUŽBY BÁNK</a:t>
            </a:r>
          </a:p>
          <a:p>
            <a:pPr algn="ctr"/>
            <a:endParaRPr lang="sk-SK" b="1" dirty="0"/>
          </a:p>
          <a:p>
            <a:pPr algn="ctr"/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73214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Stavebné úvery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40768"/>
            <a:ext cx="8686800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poskytované stavebnými </a:t>
            </a:r>
            <a:r>
              <a:rPr lang="sk-SK" sz="3200" dirty="0" smtClean="0"/>
              <a:t>sporiteľňami</a:t>
            </a:r>
            <a:endParaRPr lang="sk-SK" sz="3200" dirty="0"/>
          </a:p>
          <a:p>
            <a:pPr algn="just"/>
            <a:r>
              <a:rPr lang="sk-SK" sz="3200" dirty="0" smtClean="0"/>
              <a:t>Je  to úver na  kúpu  nového  bytu, alebo  stavbu domu. Úvery na kúpu nehnuteľnosti – hypotekárne úvery - majú  nízky úrok, ale  to preto, že  niečím ručíme. Obyčajné  spotrebné úvery (nákup auta, dovolenku) majú  vyšší úrok.</a:t>
            </a:r>
            <a:endParaRPr lang="sk-SK" sz="3200" dirty="0"/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C76DDE9A-0C8B-4399-AAC2-2C8491B4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5301208"/>
            <a:ext cx="2301044" cy="10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96752"/>
            <a:ext cx="8686800" cy="5400600"/>
          </a:xfrm>
        </p:spPr>
        <p:txBody>
          <a:bodyPr>
            <a:normAutofit/>
          </a:bodyPr>
          <a:lstStyle/>
          <a:p>
            <a:pPr algn="just"/>
            <a:r>
              <a:rPr lang="sk-SK" sz="3200" dirty="0" smtClean="0">
                <a:solidFill>
                  <a:srgbClr val="7030A0"/>
                </a:solidFill>
              </a:rPr>
              <a:t>Úloha:</a:t>
            </a:r>
            <a:endParaRPr lang="sk-SK" sz="3200" dirty="0">
              <a:solidFill>
                <a:srgbClr val="7030A0"/>
              </a:solidFill>
            </a:endParaRPr>
          </a:p>
          <a:p>
            <a:pPr marL="514350" indent="-514350" algn="just"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Aké banky máme  v Gelnici?</a:t>
            </a:r>
          </a:p>
          <a:p>
            <a:pPr marL="514350" indent="-514350" algn="just"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Potrebuješ úver, máš na výber  banku alebo nebankovú inštitúciu. Od koho si radšej vezmeš peniaze a prečo? (pripomínam, že banka bude od teba pýtať veľa potvrdení, </a:t>
            </a:r>
            <a:r>
              <a:rPr lang="sk-SK" sz="3200" dirty="0" err="1" smtClean="0">
                <a:solidFill>
                  <a:srgbClr val="7030A0"/>
                </a:solidFill>
              </a:rPr>
              <a:t>nebankovka</a:t>
            </a:r>
            <a:r>
              <a:rPr lang="sk-SK" sz="3200" dirty="0" smtClean="0">
                <a:solidFill>
                  <a:srgbClr val="7030A0"/>
                </a:solidFill>
              </a:rPr>
              <a:t>  nič, alebo skoro nič, len meno a  adresu).</a:t>
            </a:r>
          </a:p>
          <a:p>
            <a:pPr marL="514350" indent="-514350" algn="just">
              <a:buAutoNum type="arabicPeriod"/>
            </a:pPr>
            <a:r>
              <a:rPr lang="sk-SK" sz="3200" dirty="0" smtClean="0">
                <a:solidFill>
                  <a:srgbClr val="7030A0"/>
                </a:solidFill>
              </a:rPr>
              <a:t>Odošlite na </a:t>
            </a:r>
            <a:r>
              <a:rPr lang="sk-SK" sz="3200" dirty="0" err="1" smtClean="0">
                <a:solidFill>
                  <a:srgbClr val="7030A0"/>
                </a:solidFill>
              </a:rPr>
              <a:t>edupage</a:t>
            </a:r>
            <a:r>
              <a:rPr lang="sk-SK" sz="3200" dirty="0" smtClean="0">
                <a:solidFill>
                  <a:srgbClr val="7030A0"/>
                </a:solidFill>
              </a:rPr>
              <a:t> alebo </a:t>
            </a:r>
          </a:p>
          <a:p>
            <a:pPr marL="0" indent="0" algn="just">
              <a:buNone/>
            </a:pPr>
            <a:r>
              <a:rPr lang="sk-SK" sz="3200" dirty="0" smtClean="0">
                <a:solidFill>
                  <a:srgbClr val="7030A0"/>
                </a:solidFill>
              </a:rPr>
              <a:t>    </a:t>
            </a:r>
            <a:r>
              <a:rPr lang="sk-SK" sz="3200" smtClean="0">
                <a:solidFill>
                  <a:srgbClr val="7030A0"/>
                </a:solidFill>
                <a:hlinkClick r:id="rId2"/>
              </a:rPr>
              <a:t>burcak.gymgl@gmail.com</a:t>
            </a:r>
            <a:endParaRPr lang="sk-SK" sz="3200" dirty="0">
              <a:solidFill>
                <a:srgbClr val="7030A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54DAB5EE-6211-4317-A1A9-898E15F5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301208"/>
            <a:ext cx="150915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DADB6477-A676-4259-9720-B81E7097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86" y="2564904"/>
            <a:ext cx="3381375" cy="22574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Bežný účet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dirty="0"/>
              <a:t>prichádzajú naň vklady a rôzne platby z neho odchádzajú,</a:t>
            </a:r>
          </a:p>
          <a:p>
            <a:pPr algn="just"/>
            <a:r>
              <a:rPr lang="sk-SK" sz="3200" dirty="0"/>
              <a:t>je k nemu vydaná karta,</a:t>
            </a:r>
          </a:p>
          <a:p>
            <a:pPr algn="just"/>
            <a:r>
              <a:rPr lang="sk-SK" sz="3200" dirty="0"/>
              <a:t>trvalé príkazy, inkasá,</a:t>
            </a:r>
          </a:p>
          <a:p>
            <a:pPr algn="just"/>
            <a:r>
              <a:rPr lang="sk-SK" sz="3200" dirty="0"/>
              <a:t>úročený minimálnou sadzbou,</a:t>
            </a:r>
          </a:p>
          <a:p>
            <a:pPr algn="just"/>
            <a:r>
              <a:rPr lang="sk-SK" sz="3200" dirty="0"/>
              <a:t>poplatky banke za operácie na účte,...</a:t>
            </a:r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99582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Sporiaci účet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dirty="0"/>
              <a:t>sporenie peňazí,</a:t>
            </a:r>
          </a:p>
          <a:p>
            <a:pPr algn="just"/>
            <a:r>
              <a:rPr lang="sk-SK" sz="3200" dirty="0"/>
              <a:t>vyšší úrok ako na bežnom účte,</a:t>
            </a:r>
          </a:p>
          <a:p>
            <a:pPr algn="just"/>
            <a:r>
              <a:rPr lang="sk-SK" sz="3200" dirty="0"/>
              <a:t>ukladáme naň zvyčajne peniaze prevodom z bežného účtu v tej istej mene,</a:t>
            </a:r>
          </a:p>
          <a:p>
            <a:pPr algn="just"/>
            <a:r>
              <a:rPr lang="sk-SK" sz="3200" dirty="0"/>
              <a:t>rozmanité podmienky (jednotlivé banky),</a:t>
            </a:r>
          </a:p>
          <a:p>
            <a:pPr algn="just"/>
            <a:r>
              <a:rPr lang="sk-SK" sz="3200" dirty="0"/>
              <a:t>peniaze potrebujeme na nečakané výdavky,...</a:t>
            </a:r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39A08CA3-F666-4EAB-B60C-74DDFF54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10" y="1547664"/>
            <a:ext cx="2360290" cy="16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5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AD973AE1-00D8-4C03-9F14-11C27AAC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39" y="4005064"/>
            <a:ext cx="3263280" cy="216024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sk-SK" u="sng" dirty="0"/>
              <a:t>Termínovaný vklad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591872" cy="5688632"/>
          </a:xfrm>
        </p:spPr>
        <p:txBody>
          <a:bodyPr>
            <a:normAutofit/>
          </a:bodyPr>
          <a:lstStyle/>
          <a:p>
            <a:pPr algn="just"/>
            <a:r>
              <a:rPr lang="sk-SK" sz="3200" dirty="0"/>
              <a:t>klient sa vzdáva možnosti disponovať s vkladom na určitú dobu,</a:t>
            </a:r>
          </a:p>
          <a:p>
            <a:pPr algn="just"/>
            <a:r>
              <a:rPr lang="sk-SK" sz="3200" dirty="0"/>
              <a:t>vyššie úrokové sadzby, čím vyššia suma a dlhšia doba </a:t>
            </a:r>
            <a:r>
              <a:rPr lang="sk-SK" sz="3200" dirty="0" smtClean="0"/>
              <a:t>splatnosti</a:t>
            </a:r>
            <a:endParaRPr lang="sk-SK" sz="3200" dirty="0"/>
          </a:p>
          <a:p>
            <a:pPr algn="just"/>
            <a:r>
              <a:rPr lang="sk-SK" sz="3200" dirty="0"/>
              <a:t> </a:t>
            </a:r>
            <a:r>
              <a:rPr lang="sk-SK" sz="3200" dirty="0" smtClean="0"/>
              <a:t>Ak  chceme peniaze  vybrať skôr ako nám uplynie výpovedná lehota, tak prídeme o úrok.</a:t>
            </a:r>
          </a:p>
          <a:p>
            <a:pPr algn="just"/>
            <a:r>
              <a:rPr lang="sk-SK" sz="3200" dirty="0" smtClean="0"/>
              <a:t>Dnes  sú úroky veľmi nízke (1-2%)</a:t>
            </a:r>
            <a:endParaRPr lang="sk-SK" sz="3200" dirty="0"/>
          </a:p>
          <a:p>
            <a:pPr marL="0" indent="0" algn="just">
              <a:buNone/>
            </a:pPr>
            <a:r>
              <a:rPr lang="sk-SK" sz="3200" dirty="0" smtClean="0"/>
              <a:t>   Je to preto, lebo ekonomike sa </a:t>
            </a:r>
          </a:p>
          <a:p>
            <a:pPr marL="0" indent="0" algn="just">
              <a:buNone/>
            </a:pPr>
            <a:r>
              <a:rPr lang="sk-SK" sz="3200" dirty="0"/>
              <a:t> </a:t>
            </a:r>
            <a:r>
              <a:rPr lang="sk-SK" sz="3200" dirty="0" smtClean="0"/>
              <a:t>  darí, môžeme sa  spoľahnúť, že </a:t>
            </a:r>
          </a:p>
          <a:p>
            <a:pPr marL="0" indent="0" algn="just">
              <a:buNone/>
            </a:pPr>
            <a:r>
              <a:rPr lang="sk-SK" sz="3200" dirty="0" smtClean="0"/>
              <a:t>   banka nám peniaze vráti.                                                       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5356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Účet stavebného sporenia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686800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dirty="0"/>
              <a:t>výhodne a bezpečne zhodnocovať vklady,</a:t>
            </a:r>
          </a:p>
          <a:p>
            <a:pPr algn="just"/>
            <a:r>
              <a:rPr lang="sk-SK" sz="3200" dirty="0"/>
              <a:t>zo zákona chránené až do výšky 100 000 eur,</a:t>
            </a:r>
          </a:p>
          <a:p>
            <a:pPr algn="just"/>
            <a:r>
              <a:rPr lang="sk-SK" sz="3200" dirty="0"/>
              <a:t>primárne určené na bývanie,</a:t>
            </a:r>
          </a:p>
          <a:p>
            <a:pPr algn="just"/>
            <a:r>
              <a:rPr lang="sk-SK" sz="3200" dirty="0"/>
              <a:t>stavebný úver,</a:t>
            </a:r>
          </a:p>
          <a:p>
            <a:pPr algn="just"/>
            <a:r>
              <a:rPr lang="sk-SK" sz="3200" dirty="0"/>
              <a:t>štátna </a:t>
            </a:r>
            <a:r>
              <a:rPr lang="sk-SK" sz="3200" dirty="0" smtClean="0"/>
              <a:t>prémia</a:t>
            </a:r>
            <a:endParaRPr lang="sk-SK" sz="3200" dirty="0"/>
          </a:p>
          <a:p>
            <a:pPr algn="just"/>
            <a:endParaRPr lang="sk-SK" sz="3200" dirty="0"/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1C6C9DAE-B323-4124-90F6-AAF366A5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24" y="3720413"/>
            <a:ext cx="539417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6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Platobná karta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28800"/>
            <a:ext cx="8686800" cy="48245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sz="3200" dirty="0"/>
              <a:t>výber peňazí z bankomatu</a:t>
            </a:r>
          </a:p>
          <a:p>
            <a:pPr algn="just"/>
            <a:r>
              <a:rPr lang="sk-SK" sz="3200" dirty="0"/>
              <a:t>platba za nákup v obchode</a:t>
            </a:r>
          </a:p>
          <a:p>
            <a:pPr algn="just"/>
            <a:endParaRPr lang="sk-SK" sz="3200" dirty="0"/>
          </a:p>
          <a:p>
            <a:pPr algn="just"/>
            <a:r>
              <a:rPr lang="sk-SK" sz="3200" b="1" dirty="0"/>
              <a:t>debetná platobná karta – </a:t>
            </a:r>
            <a:r>
              <a:rPr lang="sk-SK" sz="3200" dirty="0"/>
              <a:t>viazaná na účet v banke, platby a výbery možné len vtedy, ak máme na účte </a:t>
            </a:r>
            <a:r>
              <a:rPr lang="sk-SK" sz="3200" dirty="0" smtClean="0"/>
              <a:t>svoje vlastné peniaze. </a:t>
            </a:r>
            <a:endParaRPr lang="sk-SK" sz="3200" dirty="0"/>
          </a:p>
          <a:p>
            <a:pPr algn="just"/>
            <a:r>
              <a:rPr lang="sk-SK" sz="3200" b="1" dirty="0"/>
              <a:t>kreditná platobná karta – </a:t>
            </a:r>
            <a:r>
              <a:rPr lang="sk-SK" sz="3200" dirty="0"/>
              <a:t>banka poskytuje úver do určitej sumy, platby a výbery do určitého limitu, </a:t>
            </a:r>
            <a:r>
              <a:rPr lang="sk-SK" sz="3200" dirty="0" smtClean="0"/>
              <a:t>sú to však peniaze banky a  tie musíme  vrátiť.</a:t>
            </a:r>
            <a:endParaRPr lang="sk-SK" sz="3200" b="1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B06687DB-FA22-4F1F-8199-38D8BAD7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547664"/>
            <a:ext cx="2813298" cy="16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9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Elektronické bankovníctvo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68760"/>
            <a:ext cx="8686800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napr. </a:t>
            </a:r>
            <a:r>
              <a:rPr lang="sk-SK" sz="3200" b="1" dirty="0"/>
              <a:t>internetbanking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="" xmlns:a16="http://schemas.microsoft.com/office/drawing/2014/main" id="{BE907AD6-B7DE-4CB7-B430-DD5BA2A5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36912"/>
            <a:ext cx="8382000" cy="39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3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Spotrebné úvery (pôžičky)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44824"/>
            <a:ext cx="8686800" cy="4608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môžeme si kúpiť notebook, TV,...</a:t>
            </a:r>
          </a:p>
          <a:p>
            <a:pPr algn="just"/>
            <a:r>
              <a:rPr lang="sk-SK" sz="3200" dirty="0"/>
              <a:t>študentské </a:t>
            </a:r>
            <a:r>
              <a:rPr lang="sk-SK" sz="3200" dirty="0" smtClean="0"/>
              <a:t>úvery</a:t>
            </a:r>
            <a:endParaRPr lang="sk-SK" sz="3200" dirty="0"/>
          </a:p>
          <a:p>
            <a:pPr algn="just"/>
            <a:r>
              <a:rPr lang="sk-SK" sz="3200" dirty="0"/>
              <a:t>vstupný poplatok, mesačné splátky, </a:t>
            </a:r>
            <a:r>
              <a:rPr lang="sk-SK" sz="3200" dirty="0" smtClean="0"/>
              <a:t>úroky</a:t>
            </a:r>
          </a:p>
          <a:p>
            <a:pPr algn="just"/>
            <a:r>
              <a:rPr lang="sk-SK" sz="3200" dirty="0" smtClean="0"/>
              <a:t>Peniaze ti požičajú i </a:t>
            </a:r>
            <a:r>
              <a:rPr lang="sk-SK" sz="3200" dirty="0" err="1" smtClean="0"/>
              <a:t>nebankovky</a:t>
            </a:r>
            <a:r>
              <a:rPr lang="sk-SK" sz="3200" dirty="0" smtClean="0"/>
              <a:t>, nemusíš  byť ani  zamestnaný, ale pýtajú  oveľa  väčší úrok. </a:t>
            </a:r>
            <a:endParaRPr lang="sk-SK" sz="3200" dirty="0"/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DB57D603-F746-4BC5-B0F3-2F74BFF6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5661248"/>
            <a:ext cx="1828528" cy="97307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82503D00-D25C-4728-B3C1-0A2A79C6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1988840"/>
            <a:ext cx="1463080" cy="11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4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sk-SK" u="sng" dirty="0"/>
              <a:t>Hypotekárne úvery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332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2800" dirty="0"/>
              <a:t>kúpa, stavba domu, rekonštrukcia bytu,...</a:t>
            </a:r>
          </a:p>
          <a:p>
            <a:pPr algn="just"/>
            <a:r>
              <a:rPr lang="sk-SK" sz="2800" dirty="0" smtClean="0"/>
              <a:t>podmienka: založenie, nehnuteľnosti na </a:t>
            </a:r>
            <a:r>
              <a:rPr lang="sk-SK" sz="2800" dirty="0"/>
              <a:t>katastri </a:t>
            </a:r>
            <a:r>
              <a:rPr lang="sk-SK" sz="2800" dirty="0" smtClean="0"/>
              <a:t>nehnuteľností. </a:t>
            </a:r>
          </a:p>
          <a:p>
            <a:pPr algn="just"/>
            <a:r>
              <a:rPr lang="sk-SK" sz="2800" dirty="0"/>
              <a:t>Ú</a:t>
            </a:r>
            <a:r>
              <a:rPr lang="sk-SK" sz="2800" dirty="0" smtClean="0"/>
              <a:t>ver dostaneme, len ak sme  zamestnaný a máme dostatočný plat, aby sme mohli splácať. Banka  však počíta i s tým, že o prácu môžeme prísť a nebudeme mať  potom z čoho splácať. Preto  žiada, aby sme úver založili, aby sme tou  nehnuteľnosťou ručili. Znamená to, že ak prestaneme splácať, tak banka nám tú nehnuteľnosť (byt, garáž, chalupu)  vezme.</a:t>
            </a:r>
            <a:endParaRPr lang="sk-SK" sz="2800" dirty="0"/>
          </a:p>
          <a:p>
            <a:pPr algn="just"/>
            <a:r>
              <a:rPr lang="sk-SK" sz="2800" dirty="0"/>
              <a:t>ak nechceme o nehnuteľnosť prísť, musíme splácať úver,...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5A27179C-709E-46CA-B6BE-A0F3FF4C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877272"/>
            <a:ext cx="1112344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8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852</TotalTime>
  <Words>498</Words>
  <Application>Microsoft Office PowerPoint</Application>
  <PresentationFormat>Prezentácia na obrazovke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Tok</vt:lpstr>
      <vt:lpstr>EKONOMICKÝ ŽIVOT  V SPOLOČNOSTI</vt:lpstr>
      <vt:lpstr>Bežný účet</vt:lpstr>
      <vt:lpstr>Sporiaci účet</vt:lpstr>
      <vt:lpstr>Termínovaný vklad</vt:lpstr>
      <vt:lpstr>Účet stavebného sporenia</vt:lpstr>
      <vt:lpstr>Platobná karta</vt:lpstr>
      <vt:lpstr>Elektronické bankovníctvo</vt:lpstr>
      <vt:lpstr>Spotrebné úvery (pôžičky)</vt:lpstr>
      <vt:lpstr>Hypotekárne úvery </vt:lpstr>
      <vt:lpstr>Stavebné úvery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Potreby a statky</dc:title>
  <dc:creator>Valued Acer Customer</dc:creator>
  <cp:lastModifiedBy>Raduz</cp:lastModifiedBy>
  <cp:revision>408</cp:revision>
  <dcterms:created xsi:type="dcterms:W3CDTF">2013-02-02T07:38:46Z</dcterms:created>
  <dcterms:modified xsi:type="dcterms:W3CDTF">2021-01-11T14:23:10Z</dcterms:modified>
</cp:coreProperties>
</file>