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5" r:id="rId4"/>
    <p:sldId id="257" r:id="rId5"/>
    <p:sldId id="266" r:id="rId6"/>
    <p:sldId id="267" r:id="rId7"/>
    <p:sldId id="268" r:id="rId8"/>
    <p:sldId id="258" r:id="rId9"/>
    <p:sldId id="269" r:id="rId10"/>
    <p:sldId id="270" r:id="rId11"/>
    <p:sldId id="272" r:id="rId12"/>
    <p:sldId id="261" r:id="rId13"/>
    <p:sldId id="262" r:id="rId14"/>
    <p:sldId id="271" r:id="rId15"/>
    <p:sldId id="259" r:id="rId16"/>
    <p:sldId id="263" r:id="rId17"/>
    <p:sldId id="264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EDF6"/>
    <a:srgbClr val="FFFFCC"/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30. 11. 2014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30. 11. 2014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30. 11. 2014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30. 11. 2014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30. 11. 2014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30. 11. 2014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30. 11. 2014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30. 11. 2014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30. 11. 2014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30. 11. 2014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30. 11. 2014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t>30. 11. 2014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skole.sk/?id_cat=5&amp;clanok=4768" TargetMode="External"/><Relationship Id="rId13" Type="http://schemas.openxmlformats.org/officeDocument/2006/relationships/hyperlink" Target="http://www.oskole.sk/?id_cat=15&amp;clanok=9977" TargetMode="External"/><Relationship Id="rId18" Type="http://schemas.openxmlformats.org/officeDocument/2006/relationships/hyperlink" Target="http://www.preco-eurookna.sk/2013/06/rosia-sa-vam-okna-ake-typy-vetrania-pouzit/" TargetMode="External"/><Relationship Id="rId3" Type="http://schemas.openxmlformats.org/officeDocument/2006/relationships/hyperlink" Target="http://www.home.stranka.info/index.php?vid=CA" TargetMode="External"/><Relationship Id="rId21" Type="http://schemas.openxmlformats.org/officeDocument/2006/relationships/hyperlink" Target="http://www.thajskamasaz.sk/clanky/ajurvedske-elementove-masazne-oleje/" TargetMode="External"/><Relationship Id="rId7" Type="http://schemas.openxmlformats.org/officeDocument/2006/relationships/hyperlink" Target="http://www.gorila.sk/product/313615" TargetMode="External"/><Relationship Id="rId12" Type="http://schemas.openxmlformats.org/officeDocument/2006/relationships/hyperlink" Target="http://mojdom.zoznam.sk/cl/10132/394920/Beton-a-betonovanie" TargetMode="External"/><Relationship Id="rId17" Type="http://schemas.openxmlformats.org/officeDocument/2006/relationships/hyperlink" Target="http://www.lukabeton.sk/betonovy_plot_technicka_specifikacia" TargetMode="External"/><Relationship Id="rId2" Type="http://schemas.openxmlformats.org/officeDocument/2006/relationships/hyperlink" Target="http://oskole.sk/?id_cat=5&amp;clanok=148" TargetMode="External"/><Relationship Id="rId16" Type="http://schemas.openxmlformats.org/officeDocument/2006/relationships/hyperlink" Target="http://www.bpsaust.com/australian%20builders%20gb%20cement.html" TargetMode="External"/><Relationship Id="rId20" Type="http://schemas.openxmlformats.org/officeDocument/2006/relationships/hyperlink" Target="http://www.vyberpohar.eu/MEDAILE/Medaile-70m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s.wikipedia.org/wiki/%C5%BDivo%C4%8Di%C5%A1n%C3%A9_uhl%C3%AD#mediaviewer/File:%C5%BDivo%C4%8Di%C5%A1n%C3%A9_uhl%C3%AD_%28Carbocit%29.jpg" TargetMode="External"/><Relationship Id="rId11" Type="http://schemas.openxmlformats.org/officeDocument/2006/relationships/hyperlink" Target="http://www.preciosa-ornela.com/sklo-uzitkove-sklo-dekorativni-sklo" TargetMode="External"/><Relationship Id="rId24" Type="http://schemas.openxmlformats.org/officeDocument/2006/relationships/hyperlink" Target="http://muficin.blog.cz/0910/smajlik" TargetMode="External"/><Relationship Id="rId5" Type="http://schemas.openxmlformats.org/officeDocument/2006/relationships/hyperlink" Target="http://zdravie.pravda.sk/zdrava-vyziva/clanok/282382-pitny-rezim-je-in-co-pijeme/" TargetMode="External"/><Relationship Id="rId15" Type="http://schemas.openxmlformats.org/officeDocument/2006/relationships/hyperlink" Target="https://www.mcdonalds.sk/sk/produkty/produkty/salaty.shtml" TargetMode="External"/><Relationship Id="rId23" Type="http://schemas.openxmlformats.org/officeDocument/2006/relationships/hyperlink" Target="http://obrazky.4ever.sk/tag/4445/mlieko?pg=5O" TargetMode="External"/><Relationship Id="rId10" Type="http://schemas.openxmlformats.org/officeDocument/2006/relationships/hyperlink" Target="http://www.vyzivadeti.sk/o-potravinach/mlieko-a-mliecne-vyrobky/mlieko" TargetMode="External"/><Relationship Id="rId19" Type="http://schemas.openxmlformats.org/officeDocument/2006/relationships/hyperlink" Target="http://www.stn-trade.sk/sk/produkt/hels-ocot-kvasny-8" TargetMode="External"/><Relationship Id="rId4" Type="http://schemas.openxmlformats.org/officeDocument/2006/relationships/hyperlink" Target="http://www.cas.sk/clanok/299927/gazdinky-zbystrite-pozornost-prinasame-vam-7-skvelych-sposobov-ako-vyuzit-sol.html" TargetMode="External"/><Relationship Id="rId9" Type="http://schemas.openxmlformats.org/officeDocument/2006/relationships/hyperlink" Target="http://nestle-catalogue.lion.cz/export-web/cukrovinky_sk/products/orion-studentska-pecat-biela-200g.html" TargetMode="External"/><Relationship Id="rId14" Type="http://schemas.openxmlformats.org/officeDocument/2006/relationships/hyperlink" Target="http://www.chudnutie-ako.sk/zdrava-vyziva-racionalna/domaca-pekarnicka-chleba" TargetMode="External"/><Relationship Id="rId22" Type="http://schemas.openxmlformats.org/officeDocument/2006/relationships/hyperlink" Target="http://www.euractiv.sk/zivotne-prostredie/clanok/znecistenie-ovzdusia-priemyslom-stoji-europanov-viac-ako-sto-miliard-eur-01819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kole.sk/?id_cat=5&amp;clanok=4768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icture.pixmac.com/4/colored-bon-bons-background-food-pixmac-picture-3541696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5" b="5408"/>
          <a:stretch/>
        </p:blipFill>
        <p:spPr bwMode="auto">
          <a:xfrm>
            <a:off x="0" y="1279341"/>
            <a:ext cx="9140687" cy="5578659"/>
          </a:xfrm>
          <a:prstGeom prst="rect">
            <a:avLst/>
          </a:prstGeom>
          <a:solidFill>
            <a:srgbClr val="FFFF99"/>
          </a:solidFill>
        </p:spPr>
      </p:pic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4913" y="4797152"/>
            <a:ext cx="6400800" cy="1396349"/>
          </a:xfrm>
          <a:solidFill>
            <a:srgbClr val="FFFFCC"/>
          </a:solidFill>
        </p:spPr>
        <p:txBody>
          <a:bodyPr/>
          <a:lstStyle/>
          <a:p>
            <a:pPr algn="ctr"/>
            <a:r>
              <a:rPr lang="sk-SK" sz="3200" dirty="0" smtClean="0"/>
              <a:t>RNDr. Lenka </a:t>
            </a:r>
            <a:r>
              <a:rPr lang="sk-SK" sz="3200" dirty="0" err="1" smtClean="0"/>
              <a:t>Škarbeková</a:t>
            </a:r>
            <a:endParaRPr lang="sk-SK" sz="3200" dirty="0" smtClean="0"/>
          </a:p>
          <a:p>
            <a:pPr algn="ctr"/>
            <a:endParaRPr lang="sk-SK" sz="2400" dirty="0" smtClean="0"/>
          </a:p>
          <a:p>
            <a:pPr algn="ctr"/>
            <a:r>
              <a:rPr lang="sk-SK" sz="2400" dirty="0" smtClean="0"/>
              <a:t>Súbor: GEL-ŠKA-CHE-IO-35</a:t>
            </a:r>
            <a:endParaRPr lang="sk-SK" sz="2400" dirty="0"/>
          </a:p>
        </p:txBody>
      </p:sp>
      <p:sp>
        <p:nvSpPr>
          <p:cNvPr id="4" name="Obdĺžnik 3"/>
          <p:cNvSpPr/>
          <p:nvPr/>
        </p:nvSpPr>
        <p:spPr>
          <a:xfrm>
            <a:off x="827583" y="2967335"/>
            <a:ext cx="7488833" cy="1754326"/>
          </a:xfrm>
          <a:prstGeom prst="rect">
            <a:avLst/>
          </a:prstGeom>
          <a:solidFill>
            <a:srgbClr val="FFFF99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Chemické látky a zmesi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31250" r="25505" b="46371"/>
          <a:stretch>
            <a:fillRect/>
          </a:stretch>
        </p:blipFill>
        <p:spPr bwMode="auto">
          <a:xfrm>
            <a:off x="3313" y="-19878"/>
            <a:ext cx="9144000" cy="260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4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1051560"/>
          </a:xfrm>
          <a:solidFill>
            <a:srgbClr val="FFFFCC"/>
          </a:solidFill>
        </p:spPr>
        <p:txBody>
          <a:bodyPr>
            <a:normAutofit fontScale="90000"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sk-SK" dirty="0" smtClean="0"/>
              <a:t>Z čoho je zložený betón a kde sa využíva?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988840"/>
            <a:ext cx="8183880" cy="4187952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2050" name="Picture 2" descr="http://www.bpsaust.com/images/ab-gb-cement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2592288" cy="201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2725801" y="2846892"/>
            <a:ext cx="785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052" name="Picture 4" descr="http://www.lukabeton.sk/images/stoens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938" y="3467585"/>
            <a:ext cx="2384714" cy="178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ĺžnik 6"/>
          <p:cNvSpPr/>
          <p:nvPr/>
        </p:nvSpPr>
        <p:spPr>
          <a:xfrm>
            <a:off x="5900652" y="2846892"/>
            <a:ext cx="785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054" name="Picture 6" descr="12 litrov vod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726" y="1498538"/>
            <a:ext cx="1769649" cy="196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24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89560" cy="2952328"/>
          </a:xfrm>
          <a:solidFill>
            <a:srgbClr val="FFFFCC"/>
          </a:solidFill>
        </p:spPr>
        <p:txBody>
          <a:bodyPr>
            <a:normAutofit/>
          </a:bodyPr>
          <a:lstStyle/>
          <a:p>
            <a:pPr marL="176213" indent="-176213" algn="just">
              <a:buFont typeface="Wingdings" pitchFamily="2" charset="2"/>
              <a:buChar char="ü"/>
            </a:pP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Premýšľajte: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Ktoré látky sú v prírode rozšírenejšie -  zmesi alebo chemicky čisté látky? Zdôvodnite.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4748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96944" cy="1051560"/>
          </a:xfrm>
          <a:solidFill>
            <a:srgbClr val="FFFFCC"/>
          </a:solidFill>
        </p:spPr>
        <p:txBody>
          <a:bodyPr>
            <a:normAutofit fontScale="90000"/>
          </a:bodyPr>
          <a:lstStyle/>
          <a:p>
            <a:r>
              <a:rPr lang="sk-SK" b="1" dirty="0" smtClean="0"/>
              <a:t>Zmesi podľa </a:t>
            </a:r>
            <a:r>
              <a:rPr lang="sk-SK" b="1" dirty="0"/>
              <a:t>veľkosti zložiek </a:t>
            </a:r>
            <a:r>
              <a:rPr lang="sk-SK" b="1" dirty="0" smtClean="0"/>
              <a:t>delíme na: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529640" y="1628800"/>
            <a:ext cx="7992888" cy="1508105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571500" indent="-571500" algn="just">
              <a:buFont typeface="Wingdings" pitchFamily="2" charset="2"/>
              <a:buChar char="v"/>
            </a:pPr>
            <a:r>
              <a:rPr lang="sk-SK" sz="3600" b="1" dirty="0" smtClean="0">
                <a:solidFill>
                  <a:srgbClr val="0070C0"/>
                </a:solidFill>
              </a:rPr>
              <a:t>rovnorodé </a:t>
            </a:r>
            <a:r>
              <a:rPr lang="sk-SK" sz="3600" b="1" dirty="0">
                <a:solidFill>
                  <a:srgbClr val="0070C0"/>
                </a:solidFill>
              </a:rPr>
              <a:t>= </a:t>
            </a:r>
            <a:r>
              <a:rPr lang="sk-SK" sz="2800" dirty="0">
                <a:solidFill>
                  <a:srgbClr val="0070C0"/>
                </a:solidFill>
              </a:rPr>
              <a:t>roztoky </a:t>
            </a:r>
            <a:r>
              <a:rPr lang="sk-SK" sz="2800" b="1" dirty="0">
                <a:solidFill>
                  <a:srgbClr val="0070C0"/>
                </a:solidFill>
              </a:rPr>
              <a:t>- </a:t>
            </a:r>
            <a:r>
              <a:rPr lang="sk-SK" sz="2800" dirty="0">
                <a:solidFill>
                  <a:srgbClr val="0070C0"/>
                </a:solidFill>
              </a:rPr>
              <a:t>zložky </a:t>
            </a:r>
            <a:r>
              <a:rPr lang="sk-SK" sz="2800" dirty="0" smtClean="0">
                <a:solidFill>
                  <a:srgbClr val="0070C0"/>
                </a:solidFill>
              </a:rPr>
              <a:t>nerozoznáme voľným </a:t>
            </a:r>
            <a:r>
              <a:rPr lang="sk-SK" sz="2800" dirty="0">
                <a:solidFill>
                  <a:srgbClr val="0070C0"/>
                </a:solidFill>
              </a:rPr>
              <a:t>okom, lupou ani mikroskopom</a:t>
            </a:r>
          </a:p>
        </p:txBody>
      </p:sp>
      <p:sp>
        <p:nvSpPr>
          <p:cNvPr id="5" name="Obdĺžnik 4"/>
          <p:cNvSpPr/>
          <p:nvPr/>
        </p:nvSpPr>
        <p:spPr>
          <a:xfrm>
            <a:off x="529640" y="3501008"/>
            <a:ext cx="7992888" cy="1508105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571500" indent="-571500" algn="just">
              <a:buFont typeface="Wingdings" pitchFamily="2" charset="2"/>
              <a:buChar char="v"/>
            </a:pPr>
            <a:r>
              <a:rPr lang="sk-SK" sz="3600" b="1" dirty="0" smtClean="0">
                <a:solidFill>
                  <a:srgbClr val="0070C0"/>
                </a:solidFill>
              </a:rPr>
              <a:t>rôznorodé </a:t>
            </a:r>
            <a:r>
              <a:rPr lang="sk-SK" sz="3600" b="1" dirty="0">
                <a:solidFill>
                  <a:srgbClr val="0070C0"/>
                </a:solidFill>
              </a:rPr>
              <a:t>= </a:t>
            </a:r>
            <a:r>
              <a:rPr lang="sk-SK" sz="2800" dirty="0" smtClean="0">
                <a:solidFill>
                  <a:srgbClr val="0070C0"/>
                </a:solidFill>
              </a:rPr>
              <a:t>zložky môžeme rozoznať voľným </a:t>
            </a:r>
            <a:r>
              <a:rPr lang="sk-SK" sz="2800" dirty="0">
                <a:solidFill>
                  <a:srgbClr val="0070C0"/>
                </a:solidFill>
              </a:rPr>
              <a:t>okom, lupou </a:t>
            </a:r>
            <a:r>
              <a:rPr lang="sk-SK" sz="2800" dirty="0" smtClean="0">
                <a:solidFill>
                  <a:srgbClr val="0070C0"/>
                </a:solidFill>
              </a:rPr>
              <a:t>alebo </a:t>
            </a:r>
            <a:r>
              <a:rPr lang="sk-SK" sz="2800" dirty="0">
                <a:solidFill>
                  <a:srgbClr val="0070C0"/>
                </a:solidFill>
              </a:rPr>
              <a:t>mikroskopom</a:t>
            </a:r>
          </a:p>
        </p:txBody>
      </p:sp>
    </p:spTree>
    <p:extLst>
      <p:ext uri="{BB962C8B-B14F-4D97-AF65-F5344CB8AC3E}">
        <p14:creationId xmlns:p14="http://schemas.microsoft.com/office/powerpoint/2010/main" val="32315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88640"/>
            <a:ext cx="8435280" cy="6552728"/>
          </a:xfrm>
        </p:spPr>
        <p:txBody>
          <a:bodyPr>
            <a:normAutofit/>
          </a:bodyPr>
          <a:lstStyle/>
          <a:p>
            <a:r>
              <a:rPr lang="sk-SK" b="1" u="sng" dirty="0"/>
              <a:t>Príklady rovnorodých zmesí: </a:t>
            </a:r>
            <a:endParaRPr lang="sk-SK" b="1" u="sng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kvapalné roztoky     zliatiny      zmes plynov</a:t>
            </a:r>
          </a:p>
          <a:p>
            <a:pPr marL="0" indent="0">
              <a:buNone/>
            </a:pPr>
            <a:endParaRPr lang="sk-SK" sz="1800" dirty="0"/>
          </a:p>
          <a:p>
            <a:r>
              <a:rPr lang="sk-SK" b="1" u="sng" dirty="0"/>
              <a:t>Príklady rôznorodých zmesí: </a:t>
            </a:r>
          </a:p>
          <a:p>
            <a:pPr marL="0" indent="0">
              <a:buNone/>
            </a:pPr>
            <a:r>
              <a:rPr lang="sk-SK" dirty="0"/>
              <a:t/>
            </a:r>
            <a:br>
              <a:rPr lang="sk-SK" dirty="0"/>
            </a:br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4098" name="Picture 2" descr="HELS Ocot kvasný 8%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95" y="1008232"/>
            <a:ext cx="742197" cy="19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edaile bronzová 70mm - klikn&amp;ecaron;te pro v&amp;ecaron;tší náhle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3" b="7653"/>
          <a:stretch/>
        </p:blipFill>
        <p:spPr bwMode="auto">
          <a:xfrm>
            <a:off x="3779912" y="1118167"/>
            <a:ext cx="1524000" cy="182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encrypted-tbn0.gstatic.com/images?q=tbn:ANd9GcQK5wQNKuL64gHYRjJEdlGebzGFsft_UEaiLYsv4QYSsBxGz38u_w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52"/>
          <a:stretch/>
        </p:blipFill>
        <p:spPr bwMode="auto">
          <a:xfrm>
            <a:off x="6111971" y="1339805"/>
            <a:ext cx="2184475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lektráre&amp;ncaron; Be&amp;lstrok;chatów, Petr Štefek, Wikim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17" y="4725144"/>
            <a:ext cx="2384407" cy="159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Zdroj:http://upload.wikimedia.org/wikipedia/commons/thumb/4/40/Granite_82mw0001.jpg/800px-Granite_82mw000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705666"/>
            <a:ext cx="2299874" cy="160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0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"/>
          <p:cNvSpPr txBox="1">
            <a:spLocks/>
          </p:cNvSpPr>
          <p:nvPr/>
        </p:nvSpPr>
        <p:spPr>
          <a:xfrm>
            <a:off x="4579324" y="1664748"/>
            <a:ext cx="4564676" cy="3708468"/>
          </a:xfrm>
          <a:prstGeom prst="rect">
            <a:avLst/>
          </a:prstGeom>
          <a:solidFill>
            <a:srgbClr val="FFFFCC"/>
          </a:solidFill>
        </p:spPr>
        <p:txBody>
          <a:bodyPr vert="horz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sk-SK" u="sng" dirty="0" smtClean="0"/>
              <a:t>Úloha:</a:t>
            </a:r>
            <a:r>
              <a:rPr lang="sk-SK" dirty="0" smtClean="0"/>
              <a:t> Porozmýšľajte a správne podčiarknite:</a:t>
            </a:r>
          </a:p>
          <a:p>
            <a:endParaRPr lang="sk-SK" dirty="0" smtClean="0"/>
          </a:p>
          <a:p>
            <a:pPr algn="ctr"/>
            <a:r>
              <a:rPr lang="sk-SK" sz="2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Mlieko je </a:t>
            </a:r>
            <a:r>
              <a:rPr lang="sk-SK" sz="3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rovnorodá/rôznorodá</a:t>
            </a:r>
            <a:r>
              <a:rPr lang="sk-SK" sz="2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zmes.</a:t>
            </a:r>
            <a:endParaRPr lang="sk-SK" sz="2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27896" cy="1051560"/>
          </a:xfrm>
          <a:solidFill>
            <a:srgbClr val="FFFFCC"/>
          </a:solidFill>
          <a:ln w="63500">
            <a:solidFill>
              <a:srgbClr val="0070C0"/>
            </a:solidFill>
          </a:ln>
        </p:spPr>
        <p:txBody>
          <a:bodyPr/>
          <a:lstStyle/>
          <a:p>
            <a:r>
              <a:rPr lang="sk-SK" dirty="0" smtClean="0"/>
              <a:t>Vedeli ste, že mlieko obsahuje:</a:t>
            </a:r>
            <a:endParaRPr lang="sk-SK" dirty="0"/>
          </a:p>
        </p:txBody>
      </p:sp>
      <p:pic>
        <p:nvPicPr>
          <p:cNvPr id="4" name="Obrázok 3" descr="C:\Documents and Settings\SKOLA\Dokumenty\Preberanie\[obrazky.4ever.sk] mlieko, pohar, flasa 168019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3388" y="1330885"/>
            <a:ext cx="4464496" cy="532859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35000" sy="35000" algn="ctr" rotWithShape="0">
              <a:srgbClr val="000000">
                <a:alpha val="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Blok textu 2"/>
          <p:cNvSpPr txBox="1"/>
          <p:nvPr/>
        </p:nvSpPr>
        <p:spPr>
          <a:xfrm>
            <a:off x="2325816" y="3059851"/>
            <a:ext cx="1447800" cy="86042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3600" b="1" dirty="0">
                <a:ln>
                  <a:noFill/>
                </a:ln>
                <a:gradFill>
                  <a:gsLst>
                    <a:gs pos="0">
                      <a:srgbClr val="A54200"/>
                    </a:gs>
                    <a:gs pos="78000">
                      <a:srgbClr val="FF8C19"/>
                    </a:gs>
                    <a:gs pos="100000">
                      <a:srgbClr val="FFF1E9"/>
                    </a:gs>
                  </a:gsLst>
                  <a:lin ang="5400000" scaled="0"/>
                </a:gra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vápnik</a:t>
            </a:r>
            <a:endParaRPr lang="sk-SK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6" name="Blok textu 3"/>
          <p:cNvSpPr txBox="1"/>
          <p:nvPr/>
        </p:nvSpPr>
        <p:spPr>
          <a:xfrm>
            <a:off x="1786973" y="3522845"/>
            <a:ext cx="1308735" cy="86042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3600" b="1" dirty="0">
                <a:ln>
                  <a:noFill/>
                </a:ln>
                <a:solidFill>
                  <a:srgbClr val="5F497A"/>
                </a:soli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fosfor</a:t>
            </a:r>
            <a:endParaRPr lang="sk-SK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" name="Blok textu 8"/>
          <p:cNvSpPr txBox="1"/>
          <p:nvPr/>
        </p:nvSpPr>
        <p:spPr>
          <a:xfrm>
            <a:off x="1230319" y="4129563"/>
            <a:ext cx="2005965" cy="86042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3600" b="1" dirty="0">
                <a:ln>
                  <a:noFill/>
                </a:ln>
                <a:solidFill>
                  <a:srgbClr val="FF0000"/>
                </a:soli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vitamín</a:t>
            </a:r>
            <a:r>
              <a:rPr lang="sk-SK" sz="3600" b="1" dirty="0">
                <a:ln>
                  <a:noFill/>
                </a:ln>
                <a:gradFill>
                  <a:gsLst>
                    <a:gs pos="0">
                      <a:srgbClr val="A54200"/>
                    </a:gs>
                    <a:gs pos="78000">
                      <a:srgbClr val="FF8C19"/>
                    </a:gs>
                    <a:gs pos="100000">
                      <a:srgbClr val="FFF1E9"/>
                    </a:gs>
                  </a:gsLst>
                  <a:lin ang="5400000" scaled="0"/>
                </a:gra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 </a:t>
            </a:r>
            <a:r>
              <a:rPr lang="sk-SK" sz="3600" b="1" dirty="0">
                <a:ln>
                  <a:noFill/>
                </a:ln>
                <a:solidFill>
                  <a:srgbClr val="FF0000"/>
                </a:soli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A</a:t>
            </a:r>
            <a:endParaRPr lang="sk-SK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8" name="Blok textu 4"/>
          <p:cNvSpPr txBox="1"/>
          <p:nvPr/>
        </p:nvSpPr>
        <p:spPr>
          <a:xfrm>
            <a:off x="2166626" y="4715934"/>
            <a:ext cx="2139315" cy="86042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3600" b="1" dirty="0">
                <a:ln>
                  <a:noFill/>
                </a:ln>
                <a:gradFill>
                  <a:gsLst>
                    <a:gs pos="0">
                      <a:srgbClr val="A54200"/>
                    </a:gs>
                    <a:gs pos="78000">
                      <a:srgbClr val="FF8C19"/>
                    </a:gs>
                    <a:gs pos="100000">
                      <a:srgbClr val="FFF1E9"/>
                    </a:gs>
                  </a:gsLst>
                  <a:lin ang="5400000" scaled="0"/>
                </a:gra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bielkoviny</a:t>
            </a:r>
            <a:endParaRPr lang="sk-SK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9" name="Blok textu 9"/>
          <p:cNvSpPr txBox="1"/>
          <p:nvPr/>
        </p:nvSpPr>
        <p:spPr>
          <a:xfrm>
            <a:off x="3095708" y="3699350"/>
            <a:ext cx="1443355" cy="86042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3600" b="1" dirty="0">
                <a:ln>
                  <a:noFill/>
                </a:ln>
                <a:solidFill>
                  <a:srgbClr val="FF0066"/>
                </a:soli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draslík</a:t>
            </a:r>
            <a:endParaRPr lang="sk-SK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0" name="Blok textu 10"/>
          <p:cNvSpPr txBox="1"/>
          <p:nvPr/>
        </p:nvSpPr>
        <p:spPr>
          <a:xfrm>
            <a:off x="3095708" y="5230334"/>
            <a:ext cx="2033249" cy="692049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3600" b="1" dirty="0">
                <a:ln>
                  <a:noFill/>
                </a:ln>
                <a:solidFill>
                  <a:srgbClr val="00B050"/>
                </a:soli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vitamín D</a:t>
            </a:r>
            <a:endParaRPr lang="sk-SK" sz="1100" dirty="0">
              <a:solidFill>
                <a:srgbClr val="00B05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1" name="Blok textu 4"/>
          <p:cNvSpPr txBox="1"/>
          <p:nvPr/>
        </p:nvSpPr>
        <p:spPr>
          <a:xfrm>
            <a:off x="1918492" y="5373216"/>
            <a:ext cx="814647" cy="692049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3600" b="1" dirty="0" smtClean="0">
                <a:ln>
                  <a:noFill/>
                </a:ln>
                <a:solidFill>
                  <a:srgbClr val="7030A0"/>
                </a:soli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tuk</a:t>
            </a:r>
            <a:endParaRPr lang="sk-SK" sz="1100" dirty="0">
              <a:solidFill>
                <a:srgbClr val="7030A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2" name="Blok textu 9"/>
          <p:cNvSpPr txBox="1"/>
          <p:nvPr/>
        </p:nvSpPr>
        <p:spPr>
          <a:xfrm>
            <a:off x="1403703" y="5885967"/>
            <a:ext cx="2467663" cy="692049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3600" b="1" dirty="0">
                <a:solidFill>
                  <a:srgbClr val="FF0066"/>
                </a:soli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v</a:t>
            </a:r>
            <a:r>
              <a:rPr lang="sk-SK" sz="3600" b="1" dirty="0" smtClean="0">
                <a:ln>
                  <a:noFill/>
                </a:ln>
                <a:solidFill>
                  <a:srgbClr val="FF0066"/>
                </a:soli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itamín B12</a:t>
            </a:r>
            <a:endParaRPr lang="sk-SK" sz="11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463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1296144"/>
          </a:xfrm>
          <a:solidFill>
            <a:srgbClr val="FFFFCC"/>
          </a:solidFill>
        </p:spPr>
        <p:txBody>
          <a:bodyPr>
            <a:noAutofit/>
          </a:bodyPr>
          <a:lstStyle/>
          <a:p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 Zmesi </a:t>
            </a:r>
            <a:r>
              <a:rPr lang="sk-SK" dirty="0"/>
              <a:t>podľa skupenstva: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051720" y="1772816"/>
            <a:ext cx="4896544" cy="2808312"/>
          </a:xfr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sk-SK" sz="4800" b="1" dirty="0" smtClean="0"/>
              <a:t> plynné </a:t>
            </a:r>
          </a:p>
          <a:p>
            <a:pPr>
              <a:buFont typeface="Wingdings" pitchFamily="2" charset="2"/>
              <a:buChar char="q"/>
            </a:pPr>
            <a:r>
              <a:rPr lang="sk-SK" sz="4800" b="1" dirty="0" smtClean="0"/>
              <a:t> kvapalné </a:t>
            </a:r>
            <a:endParaRPr lang="sk-SK" sz="4800" dirty="0" smtClean="0"/>
          </a:p>
          <a:p>
            <a:pPr>
              <a:buFont typeface="Wingdings" pitchFamily="2" charset="2"/>
              <a:buChar char="q"/>
            </a:pPr>
            <a:r>
              <a:rPr lang="sk-SK" sz="4800" b="1" dirty="0" smtClean="0"/>
              <a:t> tuhé </a:t>
            </a:r>
            <a:endParaRPr lang="sk-SK" sz="4800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251520" y="5156773"/>
            <a:ext cx="8712968" cy="1584176"/>
          </a:xfrm>
          <a:prstGeom prst="rect">
            <a:avLst/>
          </a:prstGeom>
          <a:solidFill>
            <a:srgbClr val="3CEDF6"/>
          </a:solidFill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Úloha: </a:t>
            </a:r>
            <a:r>
              <a:rPr lang="sk-SK" sz="3200" dirty="0" smtClean="0">
                <a:solidFill>
                  <a:srgbClr val="00B050"/>
                </a:solidFill>
              </a:rPr>
              <a:t>Ku každému skupenstvu zmesi  uveďte aspoň 3 konkrétne príklady.</a:t>
            </a:r>
            <a:endParaRPr lang="sk-SK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9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http://nd02.jxs.cz/206/376/d2652b9052_52498993_o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74739"/>
            <a:ext cx="4643658" cy="272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9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183880" cy="1051560"/>
          </a:xfrm>
        </p:spPr>
        <p:txBody>
          <a:bodyPr/>
          <a:lstStyle/>
          <a:p>
            <a:r>
              <a:rPr lang="sk-SK" dirty="0" smtClean="0"/>
              <a:t>Zdroje: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908720"/>
            <a:ext cx="8424936" cy="6163092"/>
          </a:xfrm>
        </p:spPr>
        <p:txBody>
          <a:bodyPr>
            <a:normAutofit fontScale="47500" lnSpcReduction="20000"/>
          </a:bodyPr>
          <a:lstStyle/>
          <a:p>
            <a:r>
              <a:rPr lang="sk-SK" dirty="0" smtClean="0"/>
              <a:t>Obr. Látky : </a:t>
            </a:r>
            <a:r>
              <a:rPr lang="sk-SK" dirty="0">
                <a:hlinkClick r:id="rId2"/>
              </a:rPr>
              <a:t>http://oskole.sk/?</a:t>
            </a:r>
            <a:r>
              <a:rPr lang="sk-SK" dirty="0" smtClean="0">
                <a:hlinkClick r:id="rId2"/>
              </a:rPr>
              <a:t>id_cat=5&amp;clanok=148</a:t>
            </a:r>
            <a:endParaRPr lang="sk-SK" dirty="0" smtClean="0"/>
          </a:p>
          <a:p>
            <a:r>
              <a:rPr lang="sk-SK" dirty="0" smtClean="0"/>
              <a:t>Obr. </a:t>
            </a:r>
            <a:r>
              <a:rPr lang="sk-SK" dirty="0"/>
              <a:t>Ceruzka: </a:t>
            </a:r>
            <a:r>
              <a:rPr lang="sk-SK" dirty="0">
                <a:hlinkClick r:id="rId3"/>
              </a:rPr>
              <a:t>http://</a:t>
            </a:r>
            <a:r>
              <a:rPr lang="sk-SK" dirty="0" smtClean="0">
                <a:hlinkClick r:id="rId3"/>
              </a:rPr>
              <a:t>www.home.stranka.info/index.php?vid=CA</a:t>
            </a:r>
            <a:endParaRPr lang="sk-SK" dirty="0" smtClean="0"/>
          </a:p>
          <a:p>
            <a:r>
              <a:rPr lang="sk-SK" dirty="0" smtClean="0"/>
              <a:t>Obr. Kuchynská </a:t>
            </a:r>
            <a:r>
              <a:rPr lang="sk-SK" dirty="0"/>
              <a:t>soľ: </a:t>
            </a:r>
            <a:r>
              <a:rPr lang="sk-SK" dirty="0">
                <a:hlinkClick r:id="rId4"/>
              </a:rPr>
              <a:t>http://</a:t>
            </a:r>
            <a:r>
              <a:rPr lang="sk-SK" dirty="0" smtClean="0">
                <a:hlinkClick r:id="rId4"/>
              </a:rPr>
              <a:t>www.cas.sk/clanok/299927/gazdinky-zbystrite-pozornost-prinasame-vam-7-skvelych-sposobov-ako-vyuzit-sol.html</a:t>
            </a:r>
            <a:endParaRPr lang="sk-SK" dirty="0" smtClean="0"/>
          </a:p>
          <a:p>
            <a:r>
              <a:rPr lang="sk-SK" dirty="0" smtClean="0"/>
              <a:t>Obr. </a:t>
            </a:r>
            <a:r>
              <a:rPr lang="sk-SK" dirty="0"/>
              <a:t>Voda: </a:t>
            </a:r>
            <a:r>
              <a:rPr lang="sk-SK" dirty="0">
                <a:hlinkClick r:id="rId5"/>
              </a:rPr>
              <a:t>http://zdravie.pravda.sk/zdrava-vyziva/clanok/282382-pitny-rezim-je-in-co-pijeme</a:t>
            </a:r>
            <a:r>
              <a:rPr lang="sk-SK" dirty="0" smtClean="0">
                <a:hlinkClick r:id="rId5"/>
              </a:rPr>
              <a:t>/</a:t>
            </a:r>
            <a:endParaRPr lang="sk-SK" dirty="0" smtClean="0"/>
          </a:p>
          <a:p>
            <a:r>
              <a:rPr lang="sk-SK" dirty="0" smtClean="0"/>
              <a:t>Obr. </a:t>
            </a:r>
            <a:r>
              <a:rPr lang="sk-SK" dirty="0"/>
              <a:t>Uhlík: </a:t>
            </a:r>
            <a:r>
              <a:rPr lang="sk-SK" dirty="0">
                <a:hlinkClick r:id="rId6"/>
              </a:rPr>
              <a:t>http://cs.wikipedia.org/wiki/%C5%BDivo%C4%8Di%C5%A1n%C3%A9_uhl%C3%AD#mediaviewer/File:%C5%BDivo%C4%8Di%C5%A1n%C3%A9_uhl%C3%AD_%</a:t>
            </a:r>
            <a:r>
              <a:rPr lang="sk-SK" dirty="0" smtClean="0">
                <a:hlinkClick r:id="rId6"/>
              </a:rPr>
              <a:t>28Carbocit%29.jpg</a:t>
            </a:r>
            <a:endParaRPr lang="sk-SK" dirty="0" smtClean="0"/>
          </a:p>
          <a:p>
            <a:r>
              <a:rPr lang="sk-SK" dirty="0" smtClean="0"/>
              <a:t>Obr. Matematické, fyzikálne a </a:t>
            </a:r>
            <a:r>
              <a:rPr lang="sk-SK" dirty="0"/>
              <a:t>chemické tabuľky: </a:t>
            </a:r>
            <a:r>
              <a:rPr lang="sk-SK" dirty="0">
                <a:hlinkClick r:id="rId7"/>
              </a:rPr>
              <a:t>http://</a:t>
            </a:r>
            <a:r>
              <a:rPr lang="sk-SK" dirty="0" smtClean="0">
                <a:hlinkClick r:id="rId7"/>
              </a:rPr>
              <a:t>www.gorila.sk/product/313615</a:t>
            </a:r>
            <a:endParaRPr lang="sk-SK" dirty="0" smtClean="0"/>
          </a:p>
          <a:p>
            <a:r>
              <a:rPr lang="sk-SK" dirty="0" smtClean="0"/>
              <a:t>Obr</a:t>
            </a:r>
            <a:r>
              <a:rPr lang="sk-SK" dirty="0"/>
              <a:t>. PSP</a:t>
            </a:r>
            <a:r>
              <a:rPr lang="sk-SK" dirty="0" smtClean="0"/>
              <a:t>: </a:t>
            </a:r>
            <a:r>
              <a:rPr lang="sk-SK" dirty="0" smtClean="0">
                <a:hlinkClick r:id="rId8"/>
              </a:rPr>
              <a:t>http</a:t>
            </a:r>
            <a:r>
              <a:rPr lang="sk-SK" dirty="0">
                <a:hlinkClick r:id="rId8"/>
              </a:rPr>
              <a:t>://www.oskole.sk/?</a:t>
            </a:r>
            <a:r>
              <a:rPr lang="sk-SK" dirty="0" smtClean="0">
                <a:hlinkClick r:id="rId8"/>
              </a:rPr>
              <a:t>id_cat=5&amp;clanok=4768</a:t>
            </a:r>
            <a:endParaRPr lang="sk-SK" dirty="0" smtClean="0"/>
          </a:p>
          <a:p>
            <a:r>
              <a:rPr lang="sk-SK" dirty="0" smtClean="0"/>
              <a:t>Obr. </a:t>
            </a:r>
            <a:r>
              <a:rPr lang="sk-SK" dirty="0"/>
              <a:t>Študentská pečať: </a:t>
            </a:r>
            <a:r>
              <a:rPr lang="sk-SK" dirty="0">
                <a:hlinkClick r:id="rId9"/>
              </a:rPr>
              <a:t>http://</a:t>
            </a:r>
            <a:r>
              <a:rPr lang="sk-SK" dirty="0" smtClean="0">
                <a:hlinkClick r:id="rId9"/>
              </a:rPr>
              <a:t>nestle-catalogue.lion.cz/export-web/cukrovinky_sk/products/orion-studentska-pecat-biela-200g.html</a:t>
            </a:r>
            <a:endParaRPr lang="sk-SK" dirty="0" smtClean="0"/>
          </a:p>
          <a:p>
            <a:r>
              <a:rPr lang="sk-SK" dirty="0" smtClean="0"/>
              <a:t>Obr. </a:t>
            </a:r>
            <a:r>
              <a:rPr lang="sk-SK" dirty="0"/>
              <a:t>Mlieko: </a:t>
            </a:r>
            <a:r>
              <a:rPr lang="sk-SK" dirty="0">
                <a:hlinkClick r:id="rId10"/>
              </a:rPr>
              <a:t>http://</a:t>
            </a:r>
            <a:r>
              <a:rPr lang="sk-SK" dirty="0" smtClean="0">
                <a:hlinkClick r:id="rId10"/>
              </a:rPr>
              <a:t>www.vyzivadeti.sk/o-potravinach/mlieko-a-mliecne-vyrobky/mlieko</a:t>
            </a:r>
            <a:endParaRPr lang="sk-SK" dirty="0" smtClean="0"/>
          </a:p>
          <a:p>
            <a:r>
              <a:rPr lang="sk-SK" dirty="0" smtClean="0"/>
              <a:t>Obr. Pohár</a:t>
            </a:r>
            <a:r>
              <a:rPr lang="sk-SK" dirty="0"/>
              <a:t>: </a:t>
            </a:r>
            <a:r>
              <a:rPr lang="sk-SK" dirty="0">
                <a:hlinkClick r:id="rId11"/>
              </a:rPr>
              <a:t>http://</a:t>
            </a:r>
            <a:r>
              <a:rPr lang="sk-SK" dirty="0" smtClean="0">
                <a:hlinkClick r:id="rId11"/>
              </a:rPr>
              <a:t>www.preciosa-ornela.com/sklo-uzitkove-sklo-dekorativni-sklo</a:t>
            </a:r>
            <a:endParaRPr lang="sk-SK" dirty="0" smtClean="0"/>
          </a:p>
          <a:p>
            <a:r>
              <a:rPr lang="sk-SK" dirty="0" smtClean="0"/>
              <a:t>Obr. </a:t>
            </a:r>
            <a:r>
              <a:rPr lang="sk-SK" dirty="0"/>
              <a:t>Betón: </a:t>
            </a:r>
            <a:r>
              <a:rPr lang="sk-SK" dirty="0">
                <a:hlinkClick r:id="rId12"/>
              </a:rPr>
              <a:t>http://</a:t>
            </a:r>
            <a:r>
              <a:rPr lang="sk-SK" dirty="0" smtClean="0">
                <a:hlinkClick r:id="rId12"/>
              </a:rPr>
              <a:t>mojdom.zoznam.sk/cl/10132/394920/Beton-a-betonovanie</a:t>
            </a:r>
            <a:endParaRPr lang="sk-SK" dirty="0" smtClean="0"/>
          </a:p>
          <a:p>
            <a:r>
              <a:rPr lang="sk-SK" dirty="0" smtClean="0"/>
              <a:t>Obr. </a:t>
            </a:r>
            <a:r>
              <a:rPr lang="sk-SK" dirty="0"/>
              <a:t>Žula: </a:t>
            </a:r>
            <a:r>
              <a:rPr lang="sk-SK" dirty="0">
                <a:hlinkClick r:id="rId13"/>
              </a:rPr>
              <a:t>http://www.oskole.sk/?</a:t>
            </a:r>
            <a:r>
              <a:rPr lang="sk-SK" dirty="0" smtClean="0">
                <a:hlinkClick r:id="rId13"/>
              </a:rPr>
              <a:t>id_cat=15&amp;clanok=9977</a:t>
            </a:r>
            <a:endParaRPr lang="sk-SK" dirty="0" smtClean="0"/>
          </a:p>
          <a:p>
            <a:r>
              <a:rPr lang="sk-SK" dirty="0" smtClean="0"/>
              <a:t>Obr. </a:t>
            </a:r>
            <a:r>
              <a:rPr lang="sk-SK" dirty="0"/>
              <a:t>Celozrnný chlieb: </a:t>
            </a:r>
            <a:r>
              <a:rPr lang="sk-SK" dirty="0">
                <a:hlinkClick r:id="rId14"/>
              </a:rPr>
              <a:t>http://</a:t>
            </a:r>
            <a:r>
              <a:rPr lang="sk-SK" dirty="0" smtClean="0">
                <a:hlinkClick r:id="rId14"/>
              </a:rPr>
              <a:t>www.chudnutie-ako.sk/zdrava-vyziva-racionalna/domaca-pekarnicka-chleba</a:t>
            </a:r>
            <a:endParaRPr lang="sk-SK" dirty="0" smtClean="0"/>
          </a:p>
          <a:p>
            <a:r>
              <a:rPr lang="sk-SK" dirty="0" smtClean="0"/>
              <a:t>Obr. </a:t>
            </a:r>
            <a:r>
              <a:rPr lang="sk-SK" dirty="0"/>
              <a:t>Šalát: </a:t>
            </a:r>
            <a:r>
              <a:rPr lang="sk-SK" dirty="0">
                <a:hlinkClick r:id="rId15"/>
              </a:rPr>
              <a:t>https://</a:t>
            </a:r>
            <a:r>
              <a:rPr lang="sk-SK" dirty="0" smtClean="0">
                <a:hlinkClick r:id="rId15"/>
              </a:rPr>
              <a:t>www.mcdonalds.sk/sk/produkty/produkty/salaty.shtml</a:t>
            </a:r>
            <a:endParaRPr lang="sk-SK" dirty="0" smtClean="0"/>
          </a:p>
          <a:p>
            <a:r>
              <a:rPr lang="sk-SK" dirty="0" smtClean="0"/>
              <a:t>Obr. </a:t>
            </a:r>
            <a:r>
              <a:rPr lang="sk-SK" dirty="0"/>
              <a:t>Cement: </a:t>
            </a:r>
            <a:r>
              <a:rPr lang="sk-SK" dirty="0">
                <a:hlinkClick r:id="rId16"/>
              </a:rPr>
              <a:t>http://</a:t>
            </a:r>
            <a:r>
              <a:rPr lang="sk-SK" dirty="0" smtClean="0">
                <a:hlinkClick r:id="rId16"/>
              </a:rPr>
              <a:t>www.bpsaust.com/australian%20builders%20gb%20cement.html</a:t>
            </a:r>
            <a:endParaRPr lang="sk-SK" dirty="0" smtClean="0"/>
          </a:p>
          <a:p>
            <a:r>
              <a:rPr lang="sk-SK" dirty="0" smtClean="0"/>
              <a:t>Obr. </a:t>
            </a:r>
            <a:r>
              <a:rPr lang="sk-SK" dirty="0"/>
              <a:t>Piesok: </a:t>
            </a:r>
            <a:r>
              <a:rPr lang="sk-SK" dirty="0">
                <a:hlinkClick r:id="rId17"/>
              </a:rPr>
              <a:t>http://</a:t>
            </a:r>
            <a:r>
              <a:rPr lang="sk-SK" dirty="0" smtClean="0">
                <a:hlinkClick r:id="rId17"/>
              </a:rPr>
              <a:t>www.lukabeton.sk/betonovy_plot_technicka_specifikacia</a:t>
            </a:r>
            <a:endParaRPr lang="sk-SK" dirty="0" smtClean="0"/>
          </a:p>
          <a:p>
            <a:r>
              <a:rPr lang="sk-SK" dirty="0" smtClean="0"/>
              <a:t>Obr. Vedro </a:t>
            </a:r>
            <a:r>
              <a:rPr lang="sk-SK" dirty="0"/>
              <a:t>vody: </a:t>
            </a:r>
            <a:r>
              <a:rPr lang="sk-SK" dirty="0">
                <a:hlinkClick r:id="rId18"/>
              </a:rPr>
              <a:t>http://www.preco-eurookna.sk/2013/06/rosia-sa-vam-okna-ake-typy-vetrania-pouzit</a:t>
            </a:r>
            <a:r>
              <a:rPr lang="sk-SK" dirty="0" smtClean="0">
                <a:hlinkClick r:id="rId18"/>
              </a:rPr>
              <a:t>/</a:t>
            </a:r>
            <a:endParaRPr lang="sk-SK" dirty="0" smtClean="0"/>
          </a:p>
          <a:p>
            <a:r>
              <a:rPr lang="sk-SK" dirty="0" err="1" smtClean="0"/>
              <a:t>Obr</a:t>
            </a:r>
            <a:r>
              <a:rPr lang="sk-SK" dirty="0" err="1" smtClean="0"/>
              <a:t>.:Ocot</a:t>
            </a:r>
            <a:r>
              <a:rPr lang="sk-SK" dirty="0"/>
              <a:t>: </a:t>
            </a:r>
            <a:r>
              <a:rPr lang="sk-SK" dirty="0">
                <a:hlinkClick r:id="rId19"/>
              </a:rPr>
              <a:t>http://</a:t>
            </a:r>
            <a:r>
              <a:rPr lang="sk-SK" dirty="0" smtClean="0">
                <a:hlinkClick r:id="rId19"/>
              </a:rPr>
              <a:t>www.stn-trade.sk/sk/produkt/hels-ocot-kvasny-8</a:t>
            </a:r>
            <a:endParaRPr lang="sk-SK" dirty="0" smtClean="0"/>
          </a:p>
          <a:p>
            <a:r>
              <a:rPr lang="sk-SK" dirty="0" smtClean="0"/>
              <a:t>Obr. Bronzová m</a:t>
            </a:r>
            <a:r>
              <a:rPr lang="sk-SK" dirty="0"/>
              <a:t>edaila: </a:t>
            </a:r>
            <a:r>
              <a:rPr lang="sk-SK" dirty="0">
                <a:hlinkClick r:id="rId20"/>
              </a:rPr>
              <a:t>http://www.vyberpohar.eu/MEDAILE/Medaile-70mm</a:t>
            </a:r>
            <a:r>
              <a:rPr lang="sk-SK" dirty="0" smtClean="0">
                <a:hlinkClick r:id="rId20"/>
              </a:rPr>
              <a:t>/</a:t>
            </a:r>
            <a:endParaRPr lang="sk-SK" dirty="0" smtClean="0"/>
          </a:p>
          <a:p>
            <a:r>
              <a:rPr lang="sk-SK" dirty="0" smtClean="0"/>
              <a:t>Obr</a:t>
            </a:r>
            <a:r>
              <a:rPr lang="sk-SK" dirty="0"/>
              <a:t>. Vzduch</a:t>
            </a:r>
            <a:r>
              <a:rPr lang="sk-SK" dirty="0" smtClean="0"/>
              <a:t>:  </a:t>
            </a:r>
            <a:r>
              <a:rPr lang="sk-SK" dirty="0" smtClean="0">
                <a:hlinkClick r:id="rId21"/>
              </a:rPr>
              <a:t>http</a:t>
            </a:r>
            <a:r>
              <a:rPr lang="sk-SK" dirty="0">
                <a:hlinkClick r:id="rId21"/>
              </a:rPr>
              <a:t>://www.thajskamasaz.sk/clanky/ajurvedske-elementove-masazne-oleje</a:t>
            </a:r>
            <a:r>
              <a:rPr lang="sk-SK" dirty="0" smtClean="0">
                <a:hlinkClick r:id="rId21"/>
              </a:rPr>
              <a:t>/</a:t>
            </a:r>
            <a:endParaRPr lang="sk-SK" dirty="0" smtClean="0"/>
          </a:p>
          <a:p>
            <a:r>
              <a:rPr lang="sk-SK" dirty="0" smtClean="0"/>
              <a:t>Obr. </a:t>
            </a:r>
            <a:r>
              <a:rPr lang="sk-SK" dirty="0"/>
              <a:t>Znečistený vzduch: </a:t>
            </a:r>
            <a:r>
              <a:rPr lang="sk-SK" dirty="0">
                <a:hlinkClick r:id="rId22"/>
              </a:rPr>
              <a:t>http://</a:t>
            </a:r>
            <a:r>
              <a:rPr lang="sk-SK" dirty="0" smtClean="0">
                <a:hlinkClick r:id="rId22"/>
              </a:rPr>
              <a:t>www.euractiv.sk/zivotne-prostredie/clanok/znecistenie-ovzdusia-priemyslom-stoji-europanov-viac-ako-sto-miliard-eur-018199</a:t>
            </a:r>
            <a:endParaRPr lang="sk-SK" dirty="0" smtClean="0"/>
          </a:p>
          <a:p>
            <a:r>
              <a:rPr lang="sk-SK" dirty="0" smtClean="0"/>
              <a:t>Obr. Mlieko</a:t>
            </a:r>
            <a:r>
              <a:rPr lang="sk-SK" dirty="0"/>
              <a:t>: </a:t>
            </a:r>
            <a:r>
              <a:rPr lang="sk-SK" dirty="0">
                <a:hlinkClick r:id="rId23"/>
              </a:rPr>
              <a:t>http://</a:t>
            </a:r>
            <a:r>
              <a:rPr lang="sk-SK" dirty="0" smtClean="0">
                <a:hlinkClick r:id="rId23"/>
              </a:rPr>
              <a:t>obrazky.4ever.sk/tag/4445/mlieko?pg=5O</a:t>
            </a:r>
            <a:endParaRPr lang="sk-SK" dirty="0" smtClean="0"/>
          </a:p>
          <a:p>
            <a:r>
              <a:rPr lang="sk-SK" dirty="0" smtClean="0"/>
              <a:t>Obr</a:t>
            </a:r>
            <a:r>
              <a:rPr lang="sk-SK" dirty="0"/>
              <a:t>. </a:t>
            </a:r>
            <a:r>
              <a:rPr lang="sk-SK" dirty="0" err="1"/>
              <a:t>Smajlík</a:t>
            </a:r>
            <a:r>
              <a:rPr lang="sk-SK" dirty="0"/>
              <a:t>: </a:t>
            </a:r>
            <a:r>
              <a:rPr lang="sk-SK" dirty="0">
                <a:hlinkClick r:id="rId24"/>
              </a:rPr>
              <a:t>http://muficin.blog.cz/0910/smajlik</a:t>
            </a:r>
            <a:endParaRPr lang="sk-SK" dirty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4363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3412066" y="2967335"/>
            <a:ext cx="2319867" cy="923330"/>
          </a:xfrm>
          <a:prstGeom prst="rect">
            <a:avLst/>
          </a:prstGeom>
          <a:solidFill>
            <a:srgbClr val="FFFF99"/>
          </a:solidFill>
          <a:ln>
            <a:solidFill>
              <a:srgbClr val="C0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Látky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026" name="Picture 2" descr="http://www.home.stranka.info/stranky/home/C/A/fotky/ceruzka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188640"/>
            <a:ext cx="5429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89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835536"/>
          </a:xfrm>
          <a:solidFill>
            <a:srgbClr val="FFFFCC"/>
          </a:solidFill>
        </p:spPr>
        <p:txBody>
          <a:bodyPr/>
          <a:lstStyle/>
          <a:p>
            <a:r>
              <a:rPr lang="sk-SK" dirty="0" smtClean="0"/>
              <a:t>Látky delíme na: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844824"/>
            <a:ext cx="8183880" cy="41879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sk-SK" sz="4000" b="1" dirty="0"/>
              <a:t>c</a:t>
            </a:r>
            <a:r>
              <a:rPr lang="sk-SK" sz="4000" b="1" dirty="0" smtClean="0"/>
              <a:t>hemicky čisté látky</a:t>
            </a:r>
          </a:p>
          <a:p>
            <a:pPr marL="514350" indent="-514350">
              <a:buFont typeface="+mj-lt"/>
              <a:buAutoNum type="arabicParenR"/>
            </a:pPr>
            <a:r>
              <a:rPr lang="sk-SK" sz="4000" b="1" dirty="0" smtClean="0"/>
              <a:t>zmesi </a:t>
            </a:r>
            <a:endParaRPr lang="sk-SK" sz="4000" b="1" dirty="0"/>
          </a:p>
        </p:txBody>
      </p:sp>
    </p:spTree>
    <p:extLst>
      <p:ext uri="{BB962C8B-B14F-4D97-AF65-F5344CB8AC3E}">
        <p14:creationId xmlns:p14="http://schemas.microsoft.com/office/powerpoint/2010/main" val="187327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5254" y="188640"/>
            <a:ext cx="8183880" cy="763528"/>
          </a:xfrm>
          <a:solidFill>
            <a:srgbClr val="FFFFCC"/>
          </a:solidFill>
        </p:spPr>
        <p:txBody>
          <a:bodyPr>
            <a:normAutofit/>
          </a:bodyPr>
          <a:lstStyle/>
          <a:p>
            <a:r>
              <a:rPr lang="sk-SK" sz="4000" b="1" dirty="0" smtClean="0"/>
              <a:t>1.Chemicky č</a:t>
            </a:r>
            <a:r>
              <a:rPr lang="sk-SK" sz="4000" dirty="0" smtClean="0"/>
              <a:t>isté </a:t>
            </a:r>
            <a:r>
              <a:rPr lang="sk-SK" sz="4000" b="1" dirty="0" smtClean="0"/>
              <a:t>látky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8629" y="1124744"/>
            <a:ext cx="8855371" cy="5328592"/>
          </a:xfrm>
        </p:spPr>
        <p:txBody>
          <a:bodyPr>
            <a:normAutofit/>
          </a:bodyPr>
          <a:lstStyle/>
          <a:p>
            <a:pPr algn="just"/>
            <a:r>
              <a:rPr lang="sk-SK" dirty="0" smtClean="0"/>
              <a:t>sú zložené iba z častíc </a:t>
            </a:r>
            <a:r>
              <a:rPr lang="sk-SK" dirty="0"/>
              <a:t>rovnakého </a:t>
            </a:r>
            <a:r>
              <a:rPr lang="sk-SK" dirty="0" smtClean="0"/>
              <a:t>druhu</a:t>
            </a:r>
          </a:p>
          <a:p>
            <a:pPr algn="just"/>
            <a:r>
              <a:rPr lang="sk-SK" dirty="0"/>
              <a:t>z</a:t>
            </a:r>
            <a:r>
              <a:rPr lang="sk-SK" dirty="0" smtClean="0"/>
              <a:t>apisujeme ich zloženie chemickým vzorcom 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pPr marL="0" indent="0">
              <a:buNone/>
            </a:pPr>
            <a:endParaRPr lang="sk-SK" b="1" dirty="0" smtClean="0"/>
          </a:p>
          <a:p>
            <a:pPr marL="0" indent="0">
              <a:buNone/>
            </a:pPr>
            <a:r>
              <a:rPr lang="sk-SK" b="1" dirty="0" smtClean="0"/>
              <a:t>__________</a:t>
            </a:r>
            <a:r>
              <a:rPr lang="sk-SK" dirty="0" smtClean="0"/>
              <a:t>   </a:t>
            </a:r>
            <a:r>
              <a:rPr lang="sk-SK" b="1" dirty="0" smtClean="0"/>
              <a:t>__________  ___________</a:t>
            </a:r>
          </a:p>
          <a:p>
            <a:pPr marL="0" indent="0">
              <a:buNone/>
            </a:pPr>
            <a:r>
              <a:rPr lang="sk-SK" b="1" dirty="0" smtClean="0"/>
              <a:t>__________   __________  ___________</a:t>
            </a:r>
          </a:p>
        </p:txBody>
      </p:sp>
      <p:pic>
        <p:nvPicPr>
          <p:cNvPr id="2050" name="Picture 2" descr="Kuchynská so&amp;lcaron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44486"/>
            <a:ext cx="2195726" cy="2376264"/>
          </a:xfrm>
          <a:prstGeom prst="rect">
            <a:avLst/>
          </a:prstGeom>
          <a:noFill/>
          <a:ln w="635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od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4"/>
          <a:stretch/>
        </p:blipFill>
        <p:spPr bwMode="auto">
          <a:xfrm>
            <a:off x="3100970" y="2744486"/>
            <a:ext cx="2671097" cy="2376264"/>
          </a:xfrm>
          <a:prstGeom prst="rect">
            <a:avLst/>
          </a:prstGeom>
          <a:noFill/>
          <a:ln w="635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upload.wikimedia.org/wikipedia/commons/thumb/1/1d/%C5%BDivo%C4%8Di%C5%A1n%C3%A9_uhl%C3%AD_%28Carbocit%29.jpg/800px-%C5%BDivo%C4%8Di%C5%A1n%C3%A9_uhl%C3%AD_%28Carbocit%29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0" t="3698" r="9396" b="3115"/>
          <a:stretch/>
        </p:blipFill>
        <p:spPr bwMode="auto">
          <a:xfrm>
            <a:off x="6156176" y="2750574"/>
            <a:ext cx="2639169" cy="2376264"/>
          </a:xfrm>
          <a:prstGeom prst="rect">
            <a:avLst/>
          </a:prstGeom>
          <a:noFill/>
          <a:ln w="635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home.stranka.info/stranky/home/C/A/fotky/ceruzka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882" y="188640"/>
            <a:ext cx="5429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6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majú stále zloženie a stále usporiadanie stavebných </a:t>
            </a:r>
            <a:r>
              <a:rPr lang="sk-SK" dirty="0" smtClean="0"/>
              <a:t>častíc</a:t>
            </a:r>
            <a:endParaRPr lang="sk-SK" dirty="0"/>
          </a:p>
          <a:p>
            <a:endParaRPr lang="sk-SK" dirty="0"/>
          </a:p>
        </p:txBody>
      </p:sp>
      <p:pic>
        <p:nvPicPr>
          <p:cNvPr id="4" name="Picture 2" descr="http://oskole.sk/images/chemickelatk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05741"/>
            <a:ext cx="6036139" cy="352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Šesťcípa hviezda 4">
            <a:hlinkClick r:id="rId3"/>
          </p:cNvPr>
          <p:cNvSpPr/>
          <p:nvPr/>
        </p:nvSpPr>
        <p:spPr>
          <a:xfrm>
            <a:off x="7020272" y="2420888"/>
            <a:ext cx="1440160" cy="1656184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PSP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29982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 smtClean="0"/>
              <a:t>vlastnosti látok môžeme merať a vyjadrovať číslom</a:t>
            </a:r>
          </a:p>
          <a:p>
            <a:r>
              <a:rPr lang="sk-SK" dirty="0" smtClean="0"/>
              <a:t>napr</a:t>
            </a:r>
            <a:r>
              <a:rPr lang="sk-SK" dirty="0"/>
              <a:t>.</a:t>
            </a:r>
            <a:r>
              <a:rPr lang="sk-SK" dirty="0" smtClean="0"/>
              <a:t> 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pPr algn="just">
              <a:buFont typeface="Wingdings" pitchFamily="2" charset="2"/>
              <a:buChar char="ü"/>
            </a:pPr>
            <a:r>
              <a:rPr lang="sk-SK" b="1" dirty="0" smtClean="0"/>
              <a:t>Kde by sme mohli nájsť jednotlivé vlastnosti látok?</a:t>
            </a:r>
            <a:endParaRPr lang="sk-SK" b="1" dirty="0"/>
          </a:p>
        </p:txBody>
      </p:sp>
      <p:sp>
        <p:nvSpPr>
          <p:cNvPr id="4" name="Obdĺžnik 3"/>
          <p:cNvSpPr/>
          <p:nvPr/>
        </p:nvSpPr>
        <p:spPr>
          <a:xfrm>
            <a:off x="2771799" y="1772816"/>
            <a:ext cx="2591204" cy="1538883"/>
          </a:xfrm>
          <a:prstGeom prst="rect">
            <a:avLst/>
          </a:prstGeom>
          <a:solidFill>
            <a:srgbClr val="FFFF99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</a:t>
            </a:r>
            <a:r>
              <a:rPr lang="sk-SK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eplota</a:t>
            </a:r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sk-SK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topenia</a:t>
            </a:r>
            <a:endParaRPr lang="sk-SK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5672149" y="1880537"/>
            <a:ext cx="2398412" cy="1323439"/>
          </a:xfrm>
          <a:prstGeom prst="rect">
            <a:avLst/>
          </a:prstGeom>
          <a:solidFill>
            <a:srgbClr val="FFFF99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</a:t>
            </a:r>
            <a:r>
              <a:rPr lang="sk-SK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eplota </a:t>
            </a:r>
          </a:p>
          <a:p>
            <a:pPr algn="ctr"/>
            <a:r>
              <a:rPr lang="sk-SK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varu</a:t>
            </a:r>
            <a:endParaRPr lang="sk-SK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074" name="Picture 2" descr="Matematicke, fyzikalne a chemicke tabulky pre SS ob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680" y="4005064"/>
            <a:ext cx="1970647" cy="273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34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14138" y="490922"/>
            <a:ext cx="8109744" cy="6367078"/>
          </a:xfrm>
        </p:spPr>
        <p:txBody>
          <a:bodyPr>
            <a:normAutofit fontScale="90000"/>
          </a:bodyPr>
          <a:lstStyle/>
          <a:p>
            <a:pPr algn="just"/>
            <a:r>
              <a:rPr lang="sk-SK" u="sng" dirty="0" smtClean="0"/>
              <a:t>Úloha 1:</a:t>
            </a:r>
            <a:r>
              <a:rPr lang="sk-SK" dirty="0" smtClean="0"/>
              <a:t> Nájdite v chemických tabuľkách teplotu varu etanolu CH</a:t>
            </a:r>
            <a:r>
              <a:rPr lang="sk-SK" baseline="-25000" dirty="0" smtClean="0"/>
              <a:t>3</a:t>
            </a:r>
            <a:r>
              <a:rPr lang="sk-SK" dirty="0" smtClean="0"/>
              <a:t>CH</a:t>
            </a:r>
            <a:r>
              <a:rPr lang="sk-SK" baseline="-25000" dirty="0" smtClean="0"/>
              <a:t>2</a:t>
            </a:r>
            <a:r>
              <a:rPr lang="sk-SK" dirty="0" smtClean="0"/>
              <a:t>OH.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sz="4900" dirty="0" err="1" smtClean="0">
                <a:solidFill>
                  <a:schemeClr val="accent3">
                    <a:lumMod val="75000"/>
                  </a:schemeClr>
                </a:solidFill>
              </a:rPr>
              <a:t>Tv</a:t>
            </a:r>
            <a: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sk-SK" sz="4400" dirty="0" smtClean="0">
                <a:solidFill>
                  <a:schemeClr val="accent3">
                    <a:lumMod val="75000"/>
                  </a:schemeClr>
                </a:solidFill>
              </a:rPr>
              <a:t>(etanolu)= ________</a:t>
            </a:r>
            <a:r>
              <a:rPr lang="sk-SK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sk-SK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sk-SK" u="sng" dirty="0" smtClean="0"/>
              <a:t>Úloha 2:</a:t>
            </a:r>
            <a:r>
              <a:rPr lang="sk-SK" dirty="0" smtClean="0"/>
              <a:t> Porovnajte ju s teplotou varu vody</a:t>
            </a:r>
            <a:r>
              <a:rPr lang="sk-SK" dirty="0" smtClean="0"/>
              <a:t>.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 </a:t>
            </a:r>
            <a:br>
              <a:rPr lang="sk-SK" dirty="0" smtClean="0"/>
            </a:br>
            <a:r>
              <a:rPr lang="sk-SK" dirty="0" smtClean="0"/>
              <a:t> </a:t>
            </a:r>
            <a:r>
              <a:rPr lang="sk-SK" dirty="0" err="1" smtClean="0">
                <a:solidFill>
                  <a:schemeClr val="accent3">
                    <a:lumMod val="75000"/>
                  </a:schemeClr>
                </a:solidFill>
              </a:rPr>
              <a:t>Tv</a:t>
            </a:r>
            <a: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sk-SK" dirty="0">
                <a:solidFill>
                  <a:schemeClr val="accent3">
                    <a:lumMod val="75000"/>
                  </a:schemeClr>
                </a:solidFill>
              </a:rPr>
              <a:t>(etanolu</a:t>
            </a:r>
            <a: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  <a:t>)         </a:t>
            </a:r>
            <a:r>
              <a:rPr lang="sk-SK" dirty="0" err="1" smtClean="0">
                <a:solidFill>
                  <a:schemeClr val="accent3">
                    <a:lumMod val="75000"/>
                  </a:schemeClr>
                </a:solidFill>
              </a:rPr>
              <a:t>Tv</a:t>
            </a:r>
            <a: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  <a:t>(vody)</a:t>
            </a:r>
            <a:r>
              <a:rPr lang="sk-SK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sk-SK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sk-SK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sk-SK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  <a:t>___________           ___________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4" name="Picture 2" descr="http://www.home.stranka.info/stranky/home/C/A/fotky/ceruzka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882" y="188640"/>
            <a:ext cx="5429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3779912" y="5085184"/>
            <a:ext cx="1368152" cy="108012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993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183880" cy="1051560"/>
          </a:xfrm>
          <a:solidFill>
            <a:srgbClr val="FFFFCC"/>
          </a:solidFill>
        </p:spPr>
        <p:txBody>
          <a:bodyPr>
            <a:normAutofit/>
          </a:bodyPr>
          <a:lstStyle/>
          <a:p>
            <a:r>
              <a:rPr lang="sk-SK" sz="4000" dirty="0" smtClean="0"/>
              <a:t>2.Zmesi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556792"/>
            <a:ext cx="8183880" cy="4187952"/>
          </a:xfrm>
        </p:spPr>
        <p:txBody>
          <a:bodyPr/>
          <a:lstStyle/>
          <a:p>
            <a:r>
              <a:rPr lang="sk-SK" dirty="0" smtClean="0"/>
              <a:t>sú zložené z 2 alebo</a:t>
            </a:r>
            <a:r>
              <a:rPr lang="sk-SK" dirty="0"/>
              <a:t> </a:t>
            </a:r>
            <a:r>
              <a:rPr lang="sk-SK" dirty="0" smtClean="0"/>
              <a:t>viacerých látok 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2050" name="Picture 2" descr="http://oskole.sk/images/chemickelatky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17400"/>
            <a:ext cx="4873724" cy="292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87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pic>
        <p:nvPicPr>
          <p:cNvPr id="5122" name="Picture 2" descr="http://nestle-catalogue.lion.cz/export-web/cukrovinky_sk/products/images/1/main_orion-studentska-pecat-biela-200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17636">
            <a:off x="449836" y="1310011"/>
            <a:ext cx="2668604" cy="151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vyzivadeti.sk/o-potravinach/mlieko-a-mliecne-vyrobky/preview-file/10978555_s-33.jpg&amp;w=220&amp;h=1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1346">
            <a:off x="1104877" y="4816996"/>
            <a:ext cx="20955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preciosa-ornela.com/img/gallery/decorative-glass_05_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75291">
            <a:off x="2150463" y="2690763"/>
            <a:ext cx="2620616" cy="145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Betón a betónovani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30"/>
          <a:stretch/>
        </p:blipFill>
        <p:spPr bwMode="auto">
          <a:xfrm rot="1880967">
            <a:off x="6624683" y="1032903"/>
            <a:ext cx="1534551" cy="241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Zdroj:http://upload.wikimedia.org/wikipedia/commons/thumb/4/40/Granite_82mw0001.jpg/800px-Granite_82mw000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1234">
            <a:off x="6643868" y="4237382"/>
            <a:ext cx="1989792" cy="13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://www.chudnutie-ako.sk/chudnutie-v-sebaobrane-foto/domaci-chlieb-00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28" y="4293096"/>
            <a:ext cx="2215762" cy="185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Caesar šalát - Crispy chicken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2"/>
          <a:stretch/>
        </p:blipFill>
        <p:spPr bwMode="auto">
          <a:xfrm>
            <a:off x="3539895" y="692695"/>
            <a:ext cx="2624090" cy="166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39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312</TotalTime>
  <Words>354</Words>
  <Application>Microsoft Office PowerPoint</Application>
  <PresentationFormat>Prezentácia na obrazovke (4:3)</PresentationFormat>
  <Paragraphs>94</Paragraphs>
  <Slides>17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Aspekt</vt:lpstr>
      <vt:lpstr>Prezentácia programu PowerPoint</vt:lpstr>
      <vt:lpstr>Prezentácia programu PowerPoint</vt:lpstr>
      <vt:lpstr>Látky delíme na:</vt:lpstr>
      <vt:lpstr>1.Chemicky čisté látky</vt:lpstr>
      <vt:lpstr>Prezentácia programu PowerPoint</vt:lpstr>
      <vt:lpstr>Prezentácia programu PowerPoint</vt:lpstr>
      <vt:lpstr>Úloha 1: Nájdite v chemických tabuľkách teplotu varu etanolu CH3CH2OH.  Tv (etanolu)= ________  Úloha 2: Porovnajte ju s teplotou varu vody.     Tv (etanolu)         Tv (vody)  ___________           ___________ </vt:lpstr>
      <vt:lpstr>2.Zmesi</vt:lpstr>
      <vt:lpstr>Prezentácia programu PowerPoint</vt:lpstr>
      <vt:lpstr>Z čoho je zložený betón a kde sa využíva?</vt:lpstr>
      <vt:lpstr>Premýšľajte:  Ktoré látky sú v prírode rozšírenejšie -  zmesi alebo chemicky čisté látky? Zdôvodnite.</vt:lpstr>
      <vt:lpstr>Zmesi podľa veľkosti zložiek delíme na:</vt:lpstr>
      <vt:lpstr>Prezentácia programu PowerPoint</vt:lpstr>
      <vt:lpstr>Vedeli ste, že mlieko obsahuje:</vt:lpstr>
      <vt:lpstr>  Zmesi podľa skupenstva: </vt:lpstr>
      <vt:lpstr>Prezentácia programu PowerPoint</vt:lpstr>
      <vt:lpstr>Zdroje: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Chemické látky</dc:title>
  <dc:creator>lensk</dc:creator>
  <cp:lastModifiedBy>lensk</cp:lastModifiedBy>
  <cp:revision>26</cp:revision>
  <dcterms:created xsi:type="dcterms:W3CDTF">2014-11-29T13:12:36Z</dcterms:created>
  <dcterms:modified xsi:type="dcterms:W3CDTF">2014-11-30T14:56:55Z</dcterms:modified>
</cp:coreProperties>
</file>