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8" r:id="rId3"/>
    <p:sldId id="257" r:id="rId4"/>
    <p:sldId id="259" r:id="rId5"/>
    <p:sldId id="260" r:id="rId6"/>
    <p:sldId id="267" r:id="rId7"/>
    <p:sldId id="261" r:id="rId8"/>
    <p:sldId id="262" r:id="rId9"/>
    <p:sldId id="268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9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1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920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84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975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12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81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3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0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9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6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4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8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1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5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7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3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Koniec komunizmu, Nežná revolúcia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8389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9899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Generálny štrajk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41499" y="1358782"/>
            <a:ext cx="6603683" cy="3623416"/>
          </a:xfrm>
        </p:spPr>
        <p:txBody>
          <a:bodyPr>
            <a:normAutofit/>
          </a:bodyPr>
          <a:lstStyle/>
          <a:p>
            <a:r>
              <a:rPr lang="sk-SK" sz="2000" dirty="0" smtClean="0">
                <a:solidFill>
                  <a:schemeClr val="tx1"/>
                </a:solidFill>
              </a:rPr>
              <a:t>v </a:t>
            </a:r>
            <a:r>
              <a:rPr lang="sk-SK" sz="2000" dirty="0">
                <a:solidFill>
                  <a:schemeClr val="tx1"/>
                </a:solidFill>
              </a:rPr>
              <a:t>dôsledku brutálneho zásahu Zboru národnej bezpečnosti proti pokojnej študentskej manifestácii vypukol celoštátny generálny </a:t>
            </a:r>
            <a:r>
              <a:rPr lang="sk-SK" sz="2000" dirty="0" smtClean="0">
                <a:solidFill>
                  <a:schemeClr val="tx1"/>
                </a:solidFill>
              </a:rPr>
              <a:t>štrajk 27. 11. 1989 ktorý trval približne 2 hodiny a </a:t>
            </a:r>
            <a:r>
              <a:rPr lang="sk-SK" sz="2000" dirty="0">
                <a:solidFill>
                  <a:schemeClr val="tx1"/>
                </a:solidFill>
              </a:rPr>
              <a:t>ktorý ukázal, že existujúci totalitný režim stratil podporu obyvateľstva, armády a Zboru národnej bezpečnosti...</a:t>
            </a:r>
          </a:p>
          <a:p>
            <a:r>
              <a:rPr lang="sk-SK" sz="2000" dirty="0" smtClean="0">
                <a:solidFill>
                  <a:schemeClr val="tx1"/>
                </a:solidFill>
              </a:rPr>
              <a:t>podľa </a:t>
            </a:r>
            <a:r>
              <a:rPr lang="sk-SK" sz="2000" dirty="0">
                <a:solidFill>
                  <a:schemeClr val="tx1"/>
                </a:solidFill>
              </a:rPr>
              <a:t>údajov Ústavu pre verejnú mienku prestalo pracovať zhruba 50 % obyvateľov, 20 % obyvateľov sa štrajku nezúčastnilo vedome a 10 % nebolo umožnené sa štrajku </a:t>
            </a:r>
            <a:r>
              <a:rPr lang="sk-SK" sz="2000" dirty="0" smtClean="0">
                <a:solidFill>
                  <a:schemeClr val="tx1"/>
                </a:solidFill>
              </a:rPr>
              <a:t>zúčastniť.</a:t>
            </a:r>
            <a:endParaRPr lang="sk-SK" sz="2000" dirty="0">
              <a:solidFill>
                <a:schemeClr val="tx1"/>
              </a:solidFill>
            </a:endParaRPr>
          </a:p>
          <a:p>
            <a:endParaRPr lang="sk-SK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5738" y="431312"/>
            <a:ext cx="4828819" cy="335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ok 4" descr="pravd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737" y="3962204"/>
            <a:ext cx="4827705" cy="2703515"/>
          </a:xfrm>
          <a:prstGeom prst="rect">
            <a:avLst/>
          </a:prstGeom>
        </p:spPr>
      </p:pic>
      <p:pic>
        <p:nvPicPr>
          <p:cNvPr id="9218" name="Picture 2" descr="Generálny štrajk - 17. november 1989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0619" y="4677950"/>
            <a:ext cx="1533227" cy="207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40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2449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Koniec socializmu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1606610"/>
            <a:ext cx="8596668" cy="2683380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</a:rPr>
              <a:t>vedeniu komunistickej strany nepomohla ani výmena </a:t>
            </a:r>
            <a:r>
              <a:rPr lang="sk-SK" sz="2000" dirty="0" smtClean="0">
                <a:solidFill>
                  <a:schemeClr val="tx1"/>
                </a:solidFill>
              </a:rPr>
              <a:t>funkcionárov. Federálne </a:t>
            </a:r>
            <a:r>
              <a:rPr lang="sk-SK" sz="2000" dirty="0">
                <a:solidFill>
                  <a:schemeClr val="tx1"/>
                </a:solidFill>
              </a:rPr>
              <a:t>zhromaždenie prijalo 29. novembra 1989  zákon o zrušení vedúceho postavenia komunistickej strany v štáte a </a:t>
            </a:r>
            <a:r>
              <a:rPr lang="sk-SK" sz="2000" dirty="0" smtClean="0">
                <a:solidFill>
                  <a:schemeClr val="tx1"/>
                </a:solidFill>
              </a:rPr>
              <a:t>spoločnosti,</a:t>
            </a:r>
          </a:p>
          <a:p>
            <a:endParaRPr lang="sk-SK" sz="2000" dirty="0">
              <a:solidFill>
                <a:schemeClr val="tx1"/>
              </a:solidFill>
            </a:endParaRPr>
          </a:p>
          <a:p>
            <a:r>
              <a:rPr lang="sk-SK" sz="2000" dirty="0" smtClean="0">
                <a:solidFill>
                  <a:schemeClr val="tx1"/>
                </a:solidFill>
              </a:rPr>
              <a:t>komunisti </a:t>
            </a:r>
            <a:r>
              <a:rPr lang="sk-SK" sz="2000" dirty="0">
                <a:solidFill>
                  <a:schemeClr val="tx1"/>
                </a:solidFill>
              </a:rPr>
              <a:t>sa už neodvážili zasiahnuť proti manifestujúcim občanom </a:t>
            </a:r>
            <a:r>
              <a:rPr lang="sk-SK" sz="2000" dirty="0" smtClean="0">
                <a:solidFill>
                  <a:schemeClr val="tx1"/>
                </a:solidFill>
              </a:rPr>
              <a:t>násilím. 30</a:t>
            </a:r>
            <a:r>
              <a:rPr lang="sk-SK" sz="2000" dirty="0">
                <a:solidFill>
                  <a:schemeClr val="tx1"/>
                </a:solidFill>
              </a:rPr>
              <a:t>. novembra 1989 sa komunistická strana vzdala vedúcej úlohy v </a:t>
            </a:r>
            <a:r>
              <a:rPr lang="sk-SK" sz="2000" dirty="0" smtClean="0">
                <a:solidFill>
                  <a:schemeClr val="tx1"/>
                </a:solidFill>
              </a:rPr>
              <a:t>štáte a G</a:t>
            </a:r>
            <a:r>
              <a:rPr lang="sk-SK" sz="2000" dirty="0">
                <a:solidFill>
                  <a:schemeClr val="tx1"/>
                </a:solidFill>
              </a:rPr>
              <a:t>. Husák prezident ČSSR </a:t>
            </a:r>
            <a:r>
              <a:rPr lang="sk-SK" sz="2000" dirty="0" smtClean="0">
                <a:solidFill>
                  <a:schemeClr val="tx1"/>
                </a:solidFill>
              </a:rPr>
              <a:t>odstúpil</a:t>
            </a:r>
            <a:r>
              <a:rPr lang="sk-SK" sz="2000" dirty="0">
                <a:solidFill>
                  <a:schemeClr val="tx1"/>
                </a:solidFill>
              </a:rPr>
              <a:t>.</a:t>
            </a:r>
          </a:p>
          <a:p>
            <a:endParaRPr lang="sk-SK" sz="2000" dirty="0"/>
          </a:p>
          <a:p>
            <a:endParaRPr lang="sk-SK" sz="2000" dirty="0"/>
          </a:p>
        </p:txBody>
      </p:sp>
      <p:pic>
        <p:nvPicPr>
          <p:cNvPr id="4" name="Obrázok 3" descr="husa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467" y="4448594"/>
            <a:ext cx="2179177" cy="228812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19357" y="4448594"/>
            <a:ext cx="381000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54067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>
          <a:xfrm>
            <a:off x="0" y="-25637"/>
            <a:ext cx="7112294" cy="3724327"/>
            <a:chOff x="0" y="-25637"/>
            <a:chExt cx="7112294" cy="3724327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25637"/>
              <a:ext cx="4495088" cy="3016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088" y="-25637"/>
              <a:ext cx="2617206" cy="3016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BlokTextu 6"/>
            <p:cNvSpPr txBox="1"/>
            <p:nvPr/>
          </p:nvSpPr>
          <p:spPr>
            <a:xfrm>
              <a:off x="0" y="2990804"/>
              <a:ext cx="71122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000" dirty="0"/>
                <a:t>1. decembra 1989 </a:t>
              </a:r>
              <a:r>
                <a:rPr lang="sk-SK" sz="2000" dirty="0" smtClean="0"/>
                <a:t>vláda </a:t>
              </a:r>
              <a:r>
                <a:rPr lang="sk-SK" sz="2000" dirty="0"/>
                <a:t>ČSSR nariadila zrušiť drôtené zátarasy na hraniciach </a:t>
              </a:r>
              <a:r>
                <a:rPr lang="sk-SK" sz="2000" dirty="0" smtClean="0"/>
                <a:t>s Rakúskom.</a:t>
              </a:r>
              <a:endParaRPr lang="sk-SK" sz="2000" dirty="0"/>
            </a:p>
          </p:txBody>
        </p:sp>
      </p:grpSp>
      <p:grpSp>
        <p:nvGrpSpPr>
          <p:cNvPr id="10" name="Skupina 9"/>
          <p:cNvGrpSpPr/>
          <p:nvPr/>
        </p:nvGrpSpPr>
        <p:grpSpPr>
          <a:xfrm>
            <a:off x="7383180" y="290557"/>
            <a:ext cx="4264737" cy="6160903"/>
            <a:chOff x="7280631" y="-59820"/>
            <a:chExt cx="4264737" cy="6160903"/>
          </a:xfrm>
        </p:grpSpPr>
        <p:pic>
          <p:nvPicPr>
            <p:cNvPr id="1026" name="Picture 2" descr="Občanské fórum vědělo koho, ale Čalfa věděl jak. Před 30 lety byl  prezidentem zvolen Václav Havel — ČT24 — Česká televize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5518" y="-59820"/>
              <a:ext cx="3687720" cy="2990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BlokTextu 8"/>
            <p:cNvSpPr txBox="1"/>
            <p:nvPr/>
          </p:nvSpPr>
          <p:spPr>
            <a:xfrm>
              <a:off x="7280631" y="2930984"/>
              <a:ext cx="426473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000" dirty="0"/>
                <a:t>3. decembra 1989 bola vymenovaná nová vláda – kozmetická úprava predchádzajúcej – protesty </a:t>
              </a:r>
            </a:p>
            <a:p>
              <a:pPr algn="ctr"/>
              <a:r>
                <a:rPr lang="sk-SK" sz="2000" dirty="0"/>
                <a:t> 5. decembra 1989 bola vymenovaná nová vláda – už aj </a:t>
              </a:r>
              <a:r>
                <a:rPr lang="sk-SK" sz="2000" dirty="0" smtClean="0"/>
                <a:t>                 s </a:t>
              </a:r>
              <a:r>
                <a:rPr lang="sk-SK" sz="2000" dirty="0"/>
                <a:t>inými politickými zoskupeniami</a:t>
              </a:r>
            </a:p>
            <a:p>
              <a:pPr algn="ctr"/>
              <a:r>
                <a:rPr lang="sk-SK" sz="2000" dirty="0"/>
                <a:t> 10. decembra 1989 bola vymenovaná Vláda národného </a:t>
              </a:r>
              <a:r>
                <a:rPr lang="sk-SK" sz="2000" dirty="0" smtClean="0"/>
                <a:t>porozumenia </a:t>
              </a:r>
              <a:r>
                <a:rPr lang="sk-SK" sz="2000" dirty="0"/>
                <a:t>na čele </a:t>
              </a:r>
              <a:r>
                <a:rPr lang="sk-SK" sz="2000" dirty="0" smtClean="0"/>
                <a:t>                      s Mariánom </a:t>
              </a:r>
              <a:r>
                <a:rPr lang="sk-SK" sz="2000" dirty="0" err="1" smtClean="0"/>
                <a:t>Čalfom</a:t>
              </a:r>
              <a:r>
                <a:rPr lang="sk-SK" sz="2000" dirty="0" smtClean="0"/>
                <a:t>. </a:t>
              </a:r>
              <a:endParaRPr lang="sk-SK" sz="2000" dirty="0"/>
            </a:p>
          </p:txBody>
        </p:sp>
      </p:grpSp>
      <p:grpSp>
        <p:nvGrpSpPr>
          <p:cNvPr id="15" name="Skupina 14"/>
          <p:cNvGrpSpPr/>
          <p:nvPr/>
        </p:nvGrpSpPr>
        <p:grpSpPr>
          <a:xfrm>
            <a:off x="1085316" y="4012640"/>
            <a:ext cx="5597496" cy="2845360"/>
            <a:chOff x="444381" y="3905685"/>
            <a:chExt cx="5597496" cy="2845360"/>
          </a:xfrm>
        </p:grpSpPr>
        <p:pic>
          <p:nvPicPr>
            <p:cNvPr id="12" name="Obrázok 11" descr="havel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4749" y="3905685"/>
              <a:ext cx="1822895" cy="1895820"/>
            </a:xfrm>
            <a:prstGeom prst="rect">
              <a:avLst/>
            </a:prstGeom>
          </p:spPr>
        </p:pic>
        <p:pic>
          <p:nvPicPr>
            <p:cNvPr id="13" name="Obrázok 12" descr="dubcek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22851" y="3905685"/>
              <a:ext cx="1820004" cy="1895820"/>
            </a:xfrm>
            <a:prstGeom prst="rect">
              <a:avLst/>
            </a:prstGeom>
          </p:spPr>
        </p:pic>
        <p:sp>
          <p:nvSpPr>
            <p:cNvPr id="11" name="BlokTextu 10"/>
            <p:cNvSpPr txBox="1"/>
            <p:nvPr/>
          </p:nvSpPr>
          <p:spPr>
            <a:xfrm>
              <a:off x="444381" y="5735382"/>
              <a:ext cx="55974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000" dirty="0" smtClean="0"/>
                <a:t>V. </a:t>
              </a:r>
              <a:r>
                <a:rPr lang="sk-SK" sz="2000" dirty="0" err="1" smtClean="0"/>
                <a:t>Havel</a:t>
              </a:r>
              <a:r>
                <a:rPr lang="sk-SK" sz="2000" dirty="0" smtClean="0"/>
                <a:t> bol zvolený za prezidenta ČSSR a                </a:t>
              </a:r>
              <a:r>
                <a:rPr lang="sk-SK" sz="2000" dirty="0" err="1" smtClean="0"/>
                <a:t>A</a:t>
              </a:r>
              <a:r>
                <a:rPr lang="sk-SK" sz="2000" dirty="0" smtClean="0"/>
                <a:t>. Dubček za predsedu parlamentu. </a:t>
              </a:r>
            </a:p>
            <a:p>
              <a:pPr algn="ctr"/>
              <a:r>
                <a:rPr lang="sk-SK" sz="2000" dirty="0" smtClean="0"/>
                <a:t>Prvé slobodné voľby boli vypísané na jún 1990.</a:t>
              </a:r>
              <a:endParaRPr lang="sk-SK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3713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1743342"/>
            <a:ext cx="8596668" cy="4298020"/>
          </a:xfrm>
        </p:spPr>
        <p:txBody>
          <a:bodyPr>
            <a:normAutofit/>
          </a:bodyPr>
          <a:lstStyle/>
          <a:p>
            <a:endParaRPr lang="sk-SK" sz="2000" dirty="0">
              <a:solidFill>
                <a:schemeClr val="tx1"/>
              </a:solidFill>
            </a:endParaRPr>
          </a:p>
          <a:p>
            <a:r>
              <a:rPr lang="sk-SK" sz="2000" dirty="0" smtClean="0">
                <a:solidFill>
                  <a:schemeClr val="tx1"/>
                </a:solidFill>
              </a:rPr>
              <a:t>Nežná (zamatová) </a:t>
            </a:r>
            <a:r>
              <a:rPr lang="sk-SK" sz="2000" dirty="0">
                <a:solidFill>
                  <a:schemeClr val="tx1"/>
                </a:solidFill>
              </a:rPr>
              <a:t>revolúcia významným spôsobom zviditeľnila Československo vo svete. Pád komunistického režimu prebehol mierne, nekrvavo a „nežne“...</a:t>
            </a:r>
          </a:p>
          <a:p>
            <a:r>
              <a:rPr lang="sk-SK" sz="2000" dirty="0" smtClean="0">
                <a:solidFill>
                  <a:schemeClr val="tx1"/>
                </a:solidFill>
              </a:rPr>
              <a:t>išli </a:t>
            </a:r>
            <a:r>
              <a:rPr lang="sk-SK" sz="2000" dirty="0">
                <a:solidFill>
                  <a:schemeClr val="tx1"/>
                </a:solidFill>
              </a:rPr>
              <a:t>sme príkladom iným krajinám a brali sme si príklad z iných krajín kde pád komunistického režimu prebehol nenásilnou </a:t>
            </a:r>
            <a:r>
              <a:rPr lang="sk-SK" sz="2000" dirty="0" smtClean="0">
                <a:solidFill>
                  <a:schemeClr val="tx1"/>
                </a:solidFill>
              </a:rPr>
              <a:t>cestou.</a:t>
            </a:r>
            <a:endParaRPr lang="sk-SK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462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8265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Koniec studenej </a:t>
            </a:r>
            <a:r>
              <a:rPr lang="sk-SK" dirty="0" smtClean="0"/>
              <a:t>vojny - 1989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958626"/>
          </a:xfrm>
        </p:spPr>
        <p:txBody>
          <a:bodyPr>
            <a:normAutofit/>
          </a:bodyPr>
          <a:lstStyle/>
          <a:p>
            <a:endParaRPr lang="sk-SK" sz="20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29458" y="2546647"/>
            <a:ext cx="2674834" cy="368323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1606" y="3204425"/>
            <a:ext cx="6357317" cy="34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72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/>
        </p:nvGrpSpPr>
        <p:grpSpPr>
          <a:xfrm>
            <a:off x="53922" y="153557"/>
            <a:ext cx="12138078" cy="6668932"/>
            <a:chOff x="53922" y="153557"/>
            <a:chExt cx="12138078" cy="6668932"/>
          </a:xfrm>
        </p:grpSpPr>
        <p:pic>
          <p:nvPicPr>
            <p:cNvPr id="11266" name="Picture 2" descr="https://www2.teraz.sk/usercontent/photos/8/6/a/3-86ac7fddf727737cf73af1e59097e6bc4d49a368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2" y="239282"/>
              <a:ext cx="4775348" cy="2975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8" name="Picture 4" descr="https://www1.teraz.sk/usercontent/photos/2/9/5/3-2954d848f9cba08bbb28a759c24859009cd22f45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9028" y="153557"/>
              <a:ext cx="2223077" cy="3067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0" name="Picture 6" descr="https://www2.teraz.sk/usercontent/photos/7/8/6/3-7868f5af012875bd1b651d83f17c3c8869229764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1863" y="153557"/>
              <a:ext cx="4760137" cy="3061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2" name="Picture 8" descr="https://www3.teraz.sk/usercontent/photos/b/d/4/3-bd4d283f1cee8f2da1a579b2de1f61d8c8a1c13c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074" y="4096866"/>
              <a:ext cx="4775348" cy="2725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4" name="Picture 10" descr="https://www3.teraz.sk/usercontent/photos/f/d/2/3-fd257bfff94719531cca62c68d00370b43709342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379" y="4100841"/>
              <a:ext cx="4057502" cy="272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BlokTextu 3"/>
            <p:cNvSpPr txBox="1"/>
            <p:nvPr/>
          </p:nvSpPr>
          <p:spPr>
            <a:xfrm>
              <a:off x="324740" y="3324314"/>
              <a:ext cx="10195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000" dirty="0"/>
                <a:t>v rokoch 1990 – 1991 opustili vojská Varšavskej zmluvy územie ČSSR</a:t>
              </a:r>
              <a:r>
                <a:rPr lang="sk-SK" sz="2000" dirty="0" smtClean="0"/>
                <a:t>.</a:t>
              </a:r>
              <a:endParaRPr lang="sk-SK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78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Pohledy do historie: První svobodné volby v roce 199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2484" y="911874"/>
            <a:ext cx="2732024" cy="192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Voľby 1990 – naša hodina „H“ – Denník 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5764" y="3601533"/>
            <a:ext cx="3446732" cy="225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0500" y="850334"/>
            <a:ext cx="3297238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3852496" y="911874"/>
            <a:ext cx="36400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dirty="0"/>
              <a:t>8. – 9. júna 1990 sa konali prvé slobodné voľby              od roku </a:t>
            </a:r>
            <a:r>
              <a:rPr lang="sk-SK" sz="2000" dirty="0" smtClean="0"/>
              <a:t>1946.</a:t>
            </a:r>
            <a:endParaRPr lang="sk-SK" sz="2000" dirty="0"/>
          </a:p>
          <a:p>
            <a:pPr algn="ctr"/>
            <a:r>
              <a:rPr lang="sk-SK" sz="2000" dirty="0"/>
              <a:t> v Čechách vyhralo OF a </a:t>
            </a:r>
            <a:r>
              <a:rPr lang="sk-SK" sz="2000" dirty="0" smtClean="0"/>
              <a:t>na </a:t>
            </a:r>
            <a:r>
              <a:rPr lang="sk-SK" sz="2000" dirty="0"/>
              <a:t>Slovensku </a:t>
            </a:r>
            <a:r>
              <a:rPr lang="sk-SK" sz="2000" dirty="0" smtClean="0"/>
              <a:t>VPN.</a:t>
            </a:r>
            <a:endParaRPr lang="sk-SK" sz="2000" dirty="0"/>
          </a:p>
          <a:p>
            <a:pPr algn="ctr"/>
            <a:r>
              <a:rPr lang="sk-SK" sz="2000" dirty="0"/>
              <a:t> 5. júla 1990 bol opätovne zvolený do funkcie prezidenta ČSFR Václav </a:t>
            </a:r>
            <a:r>
              <a:rPr lang="sk-SK" sz="2000" dirty="0" err="1"/>
              <a:t>Havel</a:t>
            </a:r>
            <a:endParaRPr lang="sk-SK" sz="2000" dirty="0"/>
          </a:p>
          <a:p>
            <a:pPr algn="ctr"/>
            <a:r>
              <a:rPr lang="sk-SK" sz="2000" dirty="0"/>
              <a:t> začali sa rokovania                 o usporiadaní vzťahov       medzi oboma republikami a </a:t>
            </a:r>
            <a:r>
              <a:rPr lang="sk-SK" sz="2000" dirty="0" smtClean="0"/>
              <a:t>aj o </a:t>
            </a:r>
            <a:r>
              <a:rPr lang="sk-SK" sz="2000" dirty="0"/>
              <a:t>ústavách republík i </a:t>
            </a:r>
            <a:r>
              <a:rPr lang="sk-SK" sz="2000" dirty="0" smtClean="0"/>
              <a:t>federácie.</a:t>
            </a:r>
            <a:endParaRPr lang="sk-SK" sz="2000" dirty="0"/>
          </a:p>
          <a:p>
            <a:pPr algn="ctr"/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731360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0115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Parlamentná demokracia</a:t>
            </a:r>
            <a:endParaRPr lang="sk-SK" dirty="0"/>
          </a:p>
        </p:txBody>
      </p:sp>
      <p:pic>
        <p:nvPicPr>
          <p:cNvPr id="13314" name="Picture 2" descr="https://img.ihned.cz/attachment.php/620/23351620/iostuv5BCDJKLMOklPQWdghqxy1U9ARV/091229_01b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1930" y="2310307"/>
            <a:ext cx="2767955" cy="309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3605047" y="1534510"/>
            <a:ext cx="60978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Nastolenie systému parlamentnej demokracie </a:t>
            </a:r>
            <a:r>
              <a:rPr lang="sk-SK" sz="2000" dirty="0" smtClean="0"/>
              <a:t>                    v </a:t>
            </a:r>
            <a:r>
              <a:rPr lang="sk-SK" sz="2000" dirty="0"/>
              <a:t>Československu viedlo k podstatným zmenám </a:t>
            </a:r>
            <a:r>
              <a:rPr lang="sk-SK" sz="2000" dirty="0" smtClean="0"/>
              <a:t>                v </a:t>
            </a:r>
            <a:r>
              <a:rPr lang="sk-SK" sz="2000" dirty="0"/>
              <a:t>hospodárstve </a:t>
            </a:r>
            <a:r>
              <a:rPr lang="sk-SK" sz="2000" dirty="0" smtClean="0"/>
              <a:t>krajiny. Zaviedol </a:t>
            </a:r>
            <a:r>
              <a:rPr lang="sk-SK" sz="2000" dirty="0"/>
              <a:t>sa systém voľného trhu a bolo zrušené plánované </a:t>
            </a:r>
            <a:r>
              <a:rPr lang="sk-SK" sz="2000" dirty="0" smtClean="0"/>
              <a:t>hospodárstvo. </a:t>
            </a:r>
            <a:endParaRPr lang="sk-SK" sz="2000" dirty="0"/>
          </a:p>
          <a:p>
            <a:endParaRPr lang="sk-SK" sz="2000" dirty="0" smtClean="0"/>
          </a:p>
          <a:p>
            <a:r>
              <a:rPr lang="sk-SK" sz="2000" dirty="0" smtClean="0"/>
              <a:t>Taktiež nám to prinieslo</a:t>
            </a:r>
            <a:r>
              <a:rPr lang="sk-SK" sz="2000" dirty="0"/>
              <a:t>: </a:t>
            </a:r>
            <a:endParaRPr lang="sk-SK" sz="2000" dirty="0" smtClean="0"/>
          </a:p>
          <a:p>
            <a:r>
              <a:rPr lang="sk-SK" sz="2000" dirty="0" smtClean="0"/>
              <a:t>liberalizácia cien, liberalizácia </a:t>
            </a:r>
            <a:r>
              <a:rPr lang="sk-SK" sz="2000" dirty="0"/>
              <a:t>zahraničného </a:t>
            </a:r>
            <a:r>
              <a:rPr lang="sk-SK" sz="2000" dirty="0" smtClean="0"/>
              <a:t>obchodu, základné </a:t>
            </a:r>
            <a:r>
              <a:rPr lang="sk-SK" sz="2000" dirty="0"/>
              <a:t>práva a slobody ukotvené v ústavnom </a:t>
            </a:r>
            <a:r>
              <a:rPr lang="sk-SK" sz="2000" dirty="0" smtClean="0"/>
              <a:t>zákone, odštátňovanie majetkov</a:t>
            </a:r>
            <a:r>
              <a:rPr lang="sk-SK" sz="2000" dirty="0" smtClean="0"/>
              <a:t>,</a:t>
            </a:r>
            <a:endParaRPr lang="sk-SK" sz="2000" dirty="0" smtClean="0"/>
          </a:p>
          <a:p>
            <a:endParaRPr lang="sk-SK" sz="2000" dirty="0"/>
          </a:p>
          <a:p>
            <a:r>
              <a:rPr lang="sk-SK" sz="2000" dirty="0" smtClean="0"/>
              <a:t>Rozdelenie štátu na samostatné Česko a Slovensko.</a:t>
            </a:r>
            <a:endParaRPr lang="sk-SK" sz="2000" dirty="0"/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6720551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9560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4082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Tie roky 80-te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04691" y="4905287"/>
            <a:ext cx="2998203" cy="7520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k-SK" sz="2000" dirty="0" smtClean="0">
                <a:solidFill>
                  <a:schemeClr val="tx1"/>
                </a:solidFill>
              </a:rPr>
              <a:t>r. 1981sa stal Americkým prezidentom </a:t>
            </a:r>
            <a:r>
              <a:rPr lang="sk-SK" sz="2000" dirty="0" err="1" smtClean="0">
                <a:solidFill>
                  <a:schemeClr val="tx1"/>
                </a:solidFill>
              </a:rPr>
              <a:t>Ronald</a:t>
            </a:r>
            <a:r>
              <a:rPr lang="sk-SK" sz="2000" dirty="0" smtClean="0">
                <a:solidFill>
                  <a:schemeClr val="tx1"/>
                </a:solidFill>
              </a:rPr>
              <a:t> </a:t>
            </a:r>
            <a:r>
              <a:rPr lang="sk-SK" sz="2000" dirty="0" err="1" smtClean="0">
                <a:solidFill>
                  <a:schemeClr val="tx1"/>
                </a:solidFill>
              </a:rPr>
              <a:t>Regan</a:t>
            </a:r>
            <a:r>
              <a:rPr lang="sk-SK" sz="2000" dirty="0" smtClean="0">
                <a:solidFill>
                  <a:schemeClr val="tx1"/>
                </a:solidFill>
              </a:rPr>
              <a:t>, ktorý zastával tvrdý postoj voči ZSSR. </a:t>
            </a:r>
          </a:p>
        </p:txBody>
      </p:sp>
      <p:grpSp>
        <p:nvGrpSpPr>
          <p:cNvPr id="6" name="Skupina 5"/>
          <p:cNvGrpSpPr/>
          <p:nvPr/>
        </p:nvGrpSpPr>
        <p:grpSpPr>
          <a:xfrm>
            <a:off x="4244802" y="1576246"/>
            <a:ext cx="5345394" cy="3814480"/>
            <a:chOff x="3928608" y="1593337"/>
            <a:chExt cx="5345394" cy="3814480"/>
          </a:xfrm>
        </p:grpSpPr>
        <p:pic>
          <p:nvPicPr>
            <p:cNvPr id="4" name="Obrázo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28608" y="1593337"/>
              <a:ext cx="5345394" cy="3414370"/>
            </a:xfrm>
            <a:prstGeom prst="rect">
              <a:avLst/>
            </a:prstGeom>
          </p:spPr>
        </p:pic>
        <p:sp>
          <p:nvSpPr>
            <p:cNvPr id="5" name="BlokTextu 4"/>
            <p:cNvSpPr txBox="1"/>
            <p:nvPr/>
          </p:nvSpPr>
          <p:spPr>
            <a:xfrm>
              <a:off x="3928608" y="5007707"/>
              <a:ext cx="5345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000" dirty="0"/>
                <a:t>v r. 1983 oznámil projekt „hviezdne vojny</a:t>
              </a:r>
              <a:r>
                <a:rPr lang="da-DK" sz="2000" dirty="0" smtClean="0"/>
                <a:t>“</a:t>
              </a:r>
              <a:endParaRPr lang="da-DK" sz="2000" dirty="0"/>
            </a:p>
          </p:txBody>
        </p:sp>
      </p:grpSp>
      <p:pic>
        <p:nvPicPr>
          <p:cNvPr id="7" name="Obrázo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692" y="1733694"/>
            <a:ext cx="2998203" cy="317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34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3" y="384562"/>
            <a:ext cx="7765911" cy="6195700"/>
          </a:xfrm>
        </p:spPr>
        <p:txBody>
          <a:bodyPr>
            <a:noAutofit/>
          </a:bodyPr>
          <a:lstStyle/>
          <a:p>
            <a:r>
              <a:rPr lang="sk-SK" sz="2000" dirty="0" smtClean="0">
                <a:solidFill>
                  <a:schemeClr val="tx1"/>
                </a:solidFill>
              </a:rPr>
              <a:t>r. 1985 sa na čelo hospodárskou krízou a vojnou v Afganistane zasiahnutého ZSSR postavil </a:t>
            </a:r>
            <a:r>
              <a:rPr lang="sk-SK" sz="2000" b="1" dirty="0" err="1" smtClean="0">
                <a:solidFill>
                  <a:schemeClr val="tx1"/>
                </a:solidFill>
              </a:rPr>
              <a:t>Michail</a:t>
            </a:r>
            <a:r>
              <a:rPr lang="sk-SK" sz="2000" b="1" dirty="0" smtClean="0">
                <a:solidFill>
                  <a:schemeClr val="tx1"/>
                </a:solidFill>
              </a:rPr>
              <a:t> S. </a:t>
            </a:r>
            <a:r>
              <a:rPr lang="sk-SK" sz="2000" b="1" dirty="0" err="1" smtClean="0">
                <a:solidFill>
                  <a:schemeClr val="tx1"/>
                </a:solidFill>
              </a:rPr>
              <a:t>Gorbačov</a:t>
            </a:r>
            <a:r>
              <a:rPr lang="sk-SK" sz="20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sk-SK" sz="2000" dirty="0" smtClean="0">
                <a:solidFill>
                  <a:schemeClr val="tx1"/>
                </a:solidFill>
              </a:rPr>
              <a:t>predstavil zoznam reforiem známych ako </a:t>
            </a:r>
            <a:r>
              <a:rPr lang="sk-SK" sz="2000" b="1" dirty="0" smtClean="0">
                <a:solidFill>
                  <a:schemeClr val="tx1"/>
                </a:solidFill>
              </a:rPr>
              <a:t>„</a:t>
            </a:r>
            <a:r>
              <a:rPr lang="sk-SK" sz="2000" b="1" u="sng" dirty="0" smtClean="0">
                <a:solidFill>
                  <a:schemeClr val="tx1"/>
                </a:solidFill>
              </a:rPr>
              <a:t>perestrojka</a:t>
            </a:r>
            <a:r>
              <a:rPr lang="sk-SK" sz="2000" b="1" dirty="0" smtClean="0">
                <a:solidFill>
                  <a:schemeClr val="tx1"/>
                </a:solidFill>
              </a:rPr>
              <a:t>“</a:t>
            </a:r>
          </a:p>
          <a:p>
            <a:r>
              <a:rPr lang="sk-SK" sz="2000" dirty="0" smtClean="0">
                <a:solidFill>
                  <a:schemeClr val="tx1"/>
                </a:solidFill>
              </a:rPr>
              <a:t>šlo o </a:t>
            </a:r>
            <a:r>
              <a:rPr lang="sk-SK" sz="2000" dirty="0">
                <a:solidFill>
                  <a:schemeClr val="tx1"/>
                </a:solidFill>
              </a:rPr>
              <a:t>ekonomické reformy. Prvá reforma, ktorú zaviedol </a:t>
            </a:r>
            <a:r>
              <a:rPr lang="sk-SK" sz="2000" dirty="0" err="1">
                <a:solidFill>
                  <a:schemeClr val="tx1"/>
                </a:solidFill>
              </a:rPr>
              <a:t>Gorbačov</a:t>
            </a:r>
            <a:r>
              <a:rPr lang="sk-SK" sz="2000" dirty="0">
                <a:solidFill>
                  <a:schemeClr val="tx1"/>
                </a:solidFill>
              </a:rPr>
              <a:t> sa týkala alkoholu. </a:t>
            </a:r>
            <a:r>
              <a:rPr lang="sk-SK" sz="2000" dirty="0" smtClean="0">
                <a:solidFill>
                  <a:schemeClr val="tx1"/>
                </a:solidFill>
              </a:rPr>
              <a:t>Ceny </a:t>
            </a:r>
            <a:r>
              <a:rPr lang="sk-SK" sz="2000" dirty="0">
                <a:solidFill>
                  <a:schemeClr val="tx1"/>
                </a:solidFill>
              </a:rPr>
              <a:t>vodky, vína a piva boli zvýšené a bol obmedzený ich </a:t>
            </a:r>
            <a:r>
              <a:rPr lang="sk-SK" sz="2000" dirty="0" smtClean="0">
                <a:solidFill>
                  <a:schemeClr val="tx1"/>
                </a:solidFill>
              </a:rPr>
              <a:t>predaj</a:t>
            </a:r>
            <a:endParaRPr lang="sk-SK" sz="2000" dirty="0" smtClean="0">
              <a:solidFill>
                <a:schemeClr val="tx1"/>
              </a:solidFill>
            </a:endParaRPr>
          </a:p>
          <a:p>
            <a:r>
              <a:rPr lang="sk-SK" sz="2000" dirty="0">
                <a:solidFill>
                  <a:schemeClr val="tx1"/>
                </a:solidFill>
              </a:rPr>
              <a:t>prvýkrát od čias Leninovej Novej ekonomickej politiky </a:t>
            </a:r>
            <a:r>
              <a:rPr lang="sk-SK" sz="2000" dirty="0" smtClean="0">
                <a:solidFill>
                  <a:schemeClr val="tx1"/>
                </a:solidFill>
              </a:rPr>
              <a:t>bolo povolené súkromné </a:t>
            </a:r>
            <a:r>
              <a:rPr lang="sk-SK" sz="2000" dirty="0">
                <a:solidFill>
                  <a:schemeClr val="tx1"/>
                </a:solidFill>
              </a:rPr>
              <a:t>vlastníctvo podnikov v službách, výrobe a zahraničnom </a:t>
            </a:r>
            <a:r>
              <a:rPr lang="sk-SK" sz="2000" dirty="0" smtClean="0">
                <a:solidFill>
                  <a:schemeClr val="tx1"/>
                </a:solidFill>
              </a:rPr>
              <a:t>obchode,</a:t>
            </a:r>
          </a:p>
          <a:p>
            <a:r>
              <a:rPr lang="sk-SK" sz="2000" dirty="0" smtClean="0">
                <a:solidFill>
                  <a:schemeClr val="tx1"/>
                </a:solidFill>
              </a:rPr>
              <a:t>zaviedol </a:t>
            </a:r>
            <a:r>
              <a:rPr lang="sk-SK" sz="2000" b="1" u="sng" dirty="0" err="1" smtClean="0">
                <a:solidFill>
                  <a:schemeClr val="tx1"/>
                </a:solidFill>
              </a:rPr>
              <a:t>glastnosť</a:t>
            </a:r>
            <a:r>
              <a:rPr lang="sk-SK" sz="2000" dirty="0" smtClean="0">
                <a:solidFill>
                  <a:schemeClr val="tx1"/>
                </a:solidFill>
              </a:rPr>
              <a:t> (otvorenosť, jasnosť) čím dal ľuďom väčšiu slobodu slova,</a:t>
            </a:r>
          </a:p>
          <a:p>
            <a:r>
              <a:rPr lang="sk-SK" sz="2000" dirty="0" smtClean="0">
                <a:solidFill>
                  <a:schemeClr val="tx1"/>
                </a:solidFill>
              </a:rPr>
              <a:t>od </a:t>
            </a:r>
            <a:r>
              <a:rPr lang="sk-SK" sz="2000" dirty="0">
                <a:solidFill>
                  <a:schemeClr val="tx1"/>
                </a:solidFill>
              </a:rPr>
              <a:t>januára 1987 požadoval </a:t>
            </a:r>
            <a:r>
              <a:rPr lang="sk-SK" sz="2000" dirty="0" err="1">
                <a:solidFill>
                  <a:schemeClr val="tx1"/>
                </a:solidFill>
              </a:rPr>
              <a:t>Gorbačov</a:t>
            </a:r>
            <a:r>
              <a:rPr lang="sk-SK" sz="2000" dirty="0">
                <a:solidFill>
                  <a:schemeClr val="tx1"/>
                </a:solidFill>
              </a:rPr>
              <a:t> zavedenie niektorých demokratizačných prvkov do politického systému Sovietskeho zväzu, napríklad voľby z viacerých </a:t>
            </a:r>
            <a:r>
              <a:rPr lang="sk-SK" sz="2000" dirty="0" smtClean="0">
                <a:solidFill>
                  <a:schemeClr val="tx1"/>
                </a:solidFill>
              </a:rPr>
              <a:t>kandidátov,</a:t>
            </a:r>
          </a:p>
          <a:p>
            <a:r>
              <a:rPr lang="sk-SK" sz="2000" dirty="0" smtClean="0">
                <a:solidFill>
                  <a:schemeClr val="tx1"/>
                </a:solidFill>
              </a:rPr>
              <a:t>„</a:t>
            </a:r>
            <a:r>
              <a:rPr lang="sk-SK" sz="2000" dirty="0">
                <a:solidFill>
                  <a:schemeClr val="tx1"/>
                </a:solidFill>
              </a:rPr>
              <a:t>ZSSR už </a:t>
            </a:r>
            <a:r>
              <a:rPr lang="sk-SK" sz="2000" dirty="0" smtClean="0">
                <a:solidFill>
                  <a:schemeClr val="tx1"/>
                </a:solidFill>
              </a:rPr>
              <a:t>nebude zasahovať </a:t>
            </a:r>
            <a:r>
              <a:rPr lang="sk-SK" sz="2000" dirty="0">
                <a:solidFill>
                  <a:schemeClr val="tx1"/>
                </a:solidFill>
              </a:rPr>
              <a:t>do vnútorného </a:t>
            </a:r>
            <a:r>
              <a:rPr lang="sk-SK" sz="2000" dirty="0" smtClean="0">
                <a:solidFill>
                  <a:schemeClr val="tx1"/>
                </a:solidFill>
              </a:rPr>
              <a:t>vývoja krajín </a:t>
            </a:r>
            <a:r>
              <a:rPr lang="sk-SK" sz="2000" dirty="0">
                <a:solidFill>
                  <a:schemeClr val="tx1"/>
                </a:solidFill>
              </a:rPr>
              <a:t>VÝCHODNÉHO BLOKU“</a:t>
            </a:r>
          </a:p>
          <a:p>
            <a:endParaRPr lang="sk-SK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16708" y="107534"/>
            <a:ext cx="2939754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ok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662" y="4183131"/>
            <a:ext cx="3869847" cy="256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04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9899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1989 – rozpad železnej opony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1486968"/>
            <a:ext cx="6167847" cy="5371031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</a:rPr>
              <a:t>k</a:t>
            </a:r>
            <a:r>
              <a:rPr lang="sk-SK" sz="2000" dirty="0" smtClean="0">
                <a:solidFill>
                  <a:schemeClr val="tx1"/>
                </a:solidFill>
              </a:rPr>
              <a:t>omunizmus sa začal napriek všetkému rozpadať až v r. 1989, </a:t>
            </a:r>
          </a:p>
          <a:p>
            <a:r>
              <a:rPr lang="sk-SK" sz="2000" dirty="0" smtClean="0">
                <a:solidFill>
                  <a:schemeClr val="tx1"/>
                </a:solidFill>
              </a:rPr>
              <a:t>najskôr v Poľsku hnutie Solidarita na čele                    s </a:t>
            </a:r>
            <a:r>
              <a:rPr lang="sk-SK" sz="2000" b="1" dirty="0" err="1" smtClean="0">
                <a:solidFill>
                  <a:schemeClr val="tx1"/>
                </a:solidFill>
              </a:rPr>
              <a:t>Lechom</a:t>
            </a:r>
            <a:r>
              <a:rPr lang="sk-SK" sz="2000" b="1" dirty="0" smtClean="0">
                <a:solidFill>
                  <a:schemeClr val="tx1"/>
                </a:solidFill>
              </a:rPr>
              <a:t> Walesom</a:t>
            </a:r>
            <a:r>
              <a:rPr lang="sk-SK" sz="2000" dirty="0" smtClean="0">
                <a:solidFill>
                  <a:schemeClr val="tx1"/>
                </a:solidFill>
              </a:rPr>
              <a:t>. V </a:t>
            </a:r>
            <a:r>
              <a:rPr lang="sk-SK" sz="2000" dirty="0">
                <a:solidFill>
                  <a:schemeClr val="tx1"/>
                </a:solidFill>
              </a:rPr>
              <a:t>poľských </a:t>
            </a:r>
            <a:r>
              <a:rPr lang="sk-SK" sz="2000" dirty="0" err="1">
                <a:solidFill>
                  <a:schemeClr val="tx1"/>
                </a:solidFill>
              </a:rPr>
              <a:t>poloslobodných</a:t>
            </a:r>
            <a:r>
              <a:rPr lang="sk-SK" sz="2000" dirty="0">
                <a:solidFill>
                  <a:schemeClr val="tx1"/>
                </a:solidFill>
              </a:rPr>
              <a:t> voľbách získava Solidarita 99 zo 100 voľných kresiel v Senáte a všetkých 161 voľných kresiel </a:t>
            </a:r>
            <a:r>
              <a:rPr lang="sk-SK" sz="2000" dirty="0" smtClean="0">
                <a:solidFill>
                  <a:schemeClr val="tx1"/>
                </a:solidFill>
              </a:rPr>
              <a:t>             v Sejme,</a:t>
            </a:r>
          </a:p>
          <a:p>
            <a:r>
              <a:rPr lang="sk-SK" sz="2000" dirty="0">
                <a:solidFill>
                  <a:schemeClr val="tx1"/>
                </a:solidFill>
              </a:rPr>
              <a:t>v</a:t>
            </a:r>
            <a:r>
              <a:rPr lang="sk-SK" sz="2000" dirty="0" smtClean="0">
                <a:solidFill>
                  <a:schemeClr val="tx1"/>
                </a:solidFill>
              </a:rPr>
              <a:t> Budapešti v marci sa </a:t>
            </a:r>
            <a:r>
              <a:rPr lang="sk-SK" sz="2000" dirty="0">
                <a:solidFill>
                  <a:schemeClr val="tx1"/>
                </a:solidFill>
              </a:rPr>
              <a:t>zhromažďuje 80 000 demonštrantov a začínajú sa rokovania </a:t>
            </a:r>
            <a:r>
              <a:rPr lang="sk-SK" sz="2000" dirty="0" smtClean="0">
                <a:solidFill>
                  <a:schemeClr val="tx1"/>
                </a:solidFill>
              </a:rPr>
              <a:t>                       s </a:t>
            </a:r>
            <a:r>
              <a:rPr lang="sk-SK" sz="2000" dirty="0">
                <a:solidFill>
                  <a:schemeClr val="tx1"/>
                </a:solidFill>
              </a:rPr>
              <a:t>opozíciou. Rakúsky a maďarský ministri zahraničných vecí strihajú drôt železnej opony na svojich </a:t>
            </a:r>
            <a:r>
              <a:rPr lang="sk-SK" sz="2000" dirty="0" smtClean="0">
                <a:solidFill>
                  <a:schemeClr val="tx1"/>
                </a:solidFill>
              </a:rPr>
              <a:t>hraniciach,</a:t>
            </a:r>
          </a:p>
          <a:p>
            <a:r>
              <a:rPr lang="sk-SK" sz="2000" dirty="0" smtClean="0">
                <a:solidFill>
                  <a:schemeClr val="tx1"/>
                </a:solidFill>
              </a:rPr>
              <a:t>vo </a:t>
            </a:r>
            <a:r>
              <a:rPr lang="sk-SK" sz="2000" dirty="0">
                <a:solidFill>
                  <a:schemeClr val="tx1"/>
                </a:solidFill>
              </a:rPr>
              <a:t>východnom Berlíne sa na demonštráciách schádza cez milión ľudí. Východné Nemecko ruší obmedzenie cestovania a </a:t>
            </a:r>
            <a:r>
              <a:rPr lang="sk-SK" sz="2000" b="1" u="sng" dirty="0" smtClean="0">
                <a:solidFill>
                  <a:schemeClr val="tx1"/>
                </a:solidFill>
              </a:rPr>
              <a:t>9. novembra padá </a:t>
            </a:r>
            <a:r>
              <a:rPr lang="sk-SK" sz="2000" b="1" u="sng" dirty="0">
                <a:solidFill>
                  <a:schemeClr val="tx1"/>
                </a:solidFill>
              </a:rPr>
              <a:t>Berlínsky </a:t>
            </a:r>
            <a:r>
              <a:rPr lang="sk-SK" sz="2000" b="1" u="sng" dirty="0" smtClean="0">
                <a:solidFill>
                  <a:schemeClr val="tx1"/>
                </a:solidFill>
              </a:rPr>
              <a:t>múr.</a:t>
            </a:r>
            <a:endParaRPr lang="sk-SK" sz="2000" b="1" u="sng" dirty="0">
              <a:solidFill>
                <a:schemeClr val="tx1"/>
              </a:solidFill>
            </a:endParaRPr>
          </a:p>
        </p:txBody>
      </p:sp>
      <p:pic>
        <p:nvPicPr>
          <p:cNvPr id="4098" name="Picture 2" descr="Lech Walesa - CVCE Websit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0972" y="864549"/>
            <a:ext cx="2117607" cy="287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7552" y="3846157"/>
            <a:ext cx="3924449" cy="295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51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9899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Nežná revolúcia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39018" y="4219338"/>
            <a:ext cx="4134984" cy="245193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k-SK" sz="2000" b="1" u="sng" dirty="0" smtClean="0">
                <a:solidFill>
                  <a:schemeClr val="tx1"/>
                </a:solidFill>
              </a:rPr>
              <a:t>17</a:t>
            </a:r>
            <a:r>
              <a:rPr lang="sk-SK" sz="2000" b="1" u="sng" dirty="0">
                <a:solidFill>
                  <a:schemeClr val="tx1"/>
                </a:solidFill>
              </a:rPr>
              <a:t>. novembra 1989</a:t>
            </a:r>
            <a:r>
              <a:rPr lang="sk-SK" sz="2000" b="1" dirty="0">
                <a:solidFill>
                  <a:schemeClr val="tx1"/>
                </a:solidFill>
              </a:rPr>
              <a:t> </a:t>
            </a:r>
            <a:r>
              <a:rPr lang="sk-SK" sz="2000" dirty="0">
                <a:solidFill>
                  <a:schemeClr val="tx1"/>
                </a:solidFill>
              </a:rPr>
              <a:t>pri príležitosti MEDZINÁRODNÉHO DŇA ŠTUDENTSTVA sa aj </a:t>
            </a:r>
            <a:r>
              <a:rPr lang="sk-SK" sz="2000" dirty="0" smtClean="0">
                <a:solidFill>
                  <a:schemeClr val="tx1"/>
                </a:solidFill>
              </a:rPr>
              <a:t>v </a:t>
            </a:r>
            <a:r>
              <a:rPr lang="sk-SK" sz="2000" dirty="0">
                <a:solidFill>
                  <a:schemeClr val="tx1"/>
                </a:solidFill>
              </a:rPr>
              <a:t>Prahe začali masové demonštrácie študentov proti totalitnému komunistickému  režimu</a:t>
            </a:r>
            <a:r>
              <a:rPr lang="sk-SK" sz="2000" dirty="0" smtClean="0">
                <a:solidFill>
                  <a:schemeClr val="tx1"/>
                </a:solidFill>
              </a:rPr>
              <a:t>...polícia </a:t>
            </a:r>
            <a:r>
              <a:rPr lang="sk-SK" sz="1600" dirty="0" smtClean="0">
                <a:solidFill>
                  <a:schemeClr val="tx1"/>
                </a:solidFill>
              </a:rPr>
              <a:t>(VB</a:t>
            </a:r>
            <a:r>
              <a:rPr lang="sk-SK" dirty="0" smtClean="0">
                <a:solidFill>
                  <a:schemeClr val="tx1"/>
                </a:solidFill>
              </a:rPr>
              <a:t>)</a:t>
            </a:r>
            <a:r>
              <a:rPr lang="sk-SK" sz="2000" dirty="0" smtClean="0">
                <a:solidFill>
                  <a:schemeClr val="tx1"/>
                </a:solidFill>
              </a:rPr>
              <a:t> </a:t>
            </a:r>
            <a:r>
              <a:rPr lang="sk-SK" sz="2000" dirty="0">
                <a:solidFill>
                  <a:schemeClr val="tx1"/>
                </a:solidFill>
              </a:rPr>
              <a:t>brutálne zasiahla </a:t>
            </a:r>
            <a:r>
              <a:rPr lang="sk-SK" sz="2000" dirty="0" smtClean="0">
                <a:solidFill>
                  <a:schemeClr val="tx1"/>
                </a:solidFill>
              </a:rPr>
              <a:t>a asi </a:t>
            </a:r>
            <a:r>
              <a:rPr lang="sk-SK" sz="2000" dirty="0">
                <a:solidFill>
                  <a:schemeClr val="tx1"/>
                </a:solidFill>
              </a:rPr>
              <a:t>160 ľudí bolo </a:t>
            </a:r>
            <a:r>
              <a:rPr lang="sk-SK" sz="2000" dirty="0" smtClean="0">
                <a:solidFill>
                  <a:schemeClr val="tx1"/>
                </a:solidFill>
              </a:rPr>
              <a:t>zranených</a:t>
            </a:r>
            <a:r>
              <a:rPr lang="sk-SK" sz="2000" dirty="0">
                <a:solidFill>
                  <a:schemeClr val="tx1"/>
                </a:solidFill>
              </a:rPr>
              <a:t>.</a:t>
            </a:r>
            <a:endParaRPr lang="sk-SK" sz="2000" dirty="0"/>
          </a:p>
          <a:p>
            <a:endParaRPr lang="sk-SK" sz="2000" dirty="0"/>
          </a:p>
        </p:txBody>
      </p:sp>
      <p:grpSp>
        <p:nvGrpSpPr>
          <p:cNvPr id="6" name="Skupina 5"/>
          <p:cNvGrpSpPr/>
          <p:nvPr/>
        </p:nvGrpSpPr>
        <p:grpSpPr>
          <a:xfrm>
            <a:off x="110300" y="1659690"/>
            <a:ext cx="4497898" cy="4601007"/>
            <a:chOff x="6968168" y="376015"/>
            <a:chExt cx="4497898" cy="4601007"/>
          </a:xfrm>
        </p:grpSpPr>
        <p:pic>
          <p:nvPicPr>
            <p:cNvPr id="4" name="Obrázok 3" descr="16 nov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8168" y="376015"/>
              <a:ext cx="4497898" cy="2662015"/>
            </a:xfrm>
            <a:prstGeom prst="rect">
              <a:avLst/>
            </a:prstGeom>
          </p:spPr>
        </p:pic>
        <p:sp>
          <p:nvSpPr>
            <p:cNvPr id="5" name="BlokTextu 4"/>
            <p:cNvSpPr txBox="1"/>
            <p:nvPr/>
          </p:nvSpPr>
          <p:spPr>
            <a:xfrm>
              <a:off x="6968168" y="3038030"/>
              <a:ext cx="44978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000" dirty="0"/>
                <a:t>začalo to 16. novembra v Bratislave kde sa pri príležitosti MEDZINÁRODNÉHO DŇA ŠTUDENTOV konala pokojná demonštrácia ... za slobodu, demokraciu, zmeny </a:t>
              </a:r>
              <a:r>
                <a:rPr lang="sk-SK" sz="2000" dirty="0" smtClean="0"/>
                <a:t>               v </a:t>
              </a:r>
              <a:r>
                <a:rPr lang="sk-SK" sz="2000" dirty="0"/>
                <a:t>školstve</a:t>
              </a:r>
              <a:r>
                <a:rPr lang="sk-SK" sz="2000" dirty="0" smtClean="0"/>
                <a:t>...</a:t>
              </a:r>
              <a:endParaRPr lang="sk-SK" sz="2000" dirty="0"/>
            </a:p>
          </p:txBody>
        </p:sp>
      </p:grpSp>
      <p:pic>
        <p:nvPicPr>
          <p:cNvPr id="5122" name="Picture 2" descr="Pripomeňte si aj vy: 17. november a Tváre slobody | TOUCHIT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39018" y="1474517"/>
            <a:ext cx="4134984" cy="274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OTO: Nežná revolúcia (november 1989) - SME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42369" y="1474517"/>
            <a:ext cx="2710789" cy="411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086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Skupina 15"/>
          <p:cNvGrpSpPr/>
          <p:nvPr/>
        </p:nvGrpSpPr>
        <p:grpSpPr>
          <a:xfrm>
            <a:off x="255303" y="1507194"/>
            <a:ext cx="11313250" cy="4084041"/>
            <a:chOff x="677334" y="1357725"/>
            <a:chExt cx="11313250" cy="4084041"/>
          </a:xfrm>
        </p:grpSpPr>
        <p:grpSp>
          <p:nvGrpSpPr>
            <p:cNvPr id="9" name="Skupina 8"/>
            <p:cNvGrpSpPr/>
            <p:nvPr/>
          </p:nvGrpSpPr>
          <p:grpSpPr>
            <a:xfrm>
              <a:off x="677334" y="1357725"/>
              <a:ext cx="11313250" cy="4084041"/>
              <a:chOff x="677334" y="1357725"/>
              <a:chExt cx="11313250" cy="4084041"/>
            </a:xfrm>
          </p:grpSpPr>
          <p:grpSp>
            <p:nvGrpSpPr>
              <p:cNvPr id="8" name="Skupina 7"/>
              <p:cNvGrpSpPr/>
              <p:nvPr/>
            </p:nvGrpSpPr>
            <p:grpSpPr>
              <a:xfrm>
                <a:off x="677334" y="1357725"/>
                <a:ext cx="7137505" cy="4084041"/>
                <a:chOff x="1482057" y="1767923"/>
                <a:chExt cx="7137505" cy="4084041"/>
              </a:xfrm>
            </p:grpSpPr>
            <p:sp>
              <p:nvSpPr>
                <p:cNvPr id="10" name="Zástupný objekt pre obsah 2"/>
                <p:cNvSpPr txBox="1">
                  <a:spLocks/>
                </p:cNvSpPr>
                <p:nvPr/>
              </p:nvSpPr>
              <p:spPr>
                <a:xfrm>
                  <a:off x="5204387" y="3871245"/>
                  <a:ext cx="3415175" cy="198071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342900" indent="-342900" algn="l" defTabSz="457200" rtl="0" eaLnBrk="1" latinLnBrk="0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1"/>
                    </a:buClr>
                    <a:buSzPct val="80000"/>
                    <a:buFont typeface="Wingdings 3" charset="2"/>
                    <a:buChar char=""/>
                    <a:defRPr sz="1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57200" rtl="0" eaLnBrk="1" latinLnBrk="0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1"/>
                    </a:buClr>
                    <a:buSzPct val="80000"/>
                    <a:buFont typeface="Wingdings 3" charset="2"/>
                    <a:buChar char=""/>
                    <a:defRPr sz="16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57200" rtl="0" eaLnBrk="1" latinLnBrk="0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1"/>
                    </a:buClr>
                    <a:buSzPct val="80000"/>
                    <a:buFont typeface="Wingdings 3" charset="2"/>
                    <a:buChar char="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57200" rtl="0" eaLnBrk="1" latinLnBrk="0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1"/>
                    </a:buClr>
                    <a:buSzPct val="80000"/>
                    <a:buFont typeface="Wingdings 3" charset="2"/>
                    <a:buChar char=""/>
                    <a:defRPr sz="12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57200" rtl="0" eaLnBrk="1" latinLnBrk="0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1"/>
                    </a:buClr>
                    <a:buSzPct val="80000"/>
                    <a:buFont typeface="Wingdings 3" charset="2"/>
                    <a:buChar char=""/>
                    <a:defRPr sz="12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1"/>
                    </a:buClr>
                    <a:buSzPct val="80000"/>
                    <a:buFont typeface="Wingdings 3" charset="2"/>
                    <a:buChar char=""/>
                    <a:defRPr sz="12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1"/>
                    </a:buClr>
                    <a:buSzPct val="80000"/>
                    <a:buFont typeface="Wingdings 3" charset="2"/>
                    <a:buChar char=""/>
                    <a:defRPr sz="12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1"/>
                    </a:buClr>
                    <a:buSzPct val="80000"/>
                    <a:buFont typeface="Wingdings 3" charset="2"/>
                    <a:buChar char=""/>
                    <a:defRPr sz="12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1"/>
                    </a:buClr>
                    <a:buSzPct val="80000"/>
                    <a:buFont typeface="Wingdings 3" charset="2"/>
                    <a:buChar char=""/>
                    <a:defRPr sz="12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sk-SK" sz="20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1" name="Obrázok 10" descr="praha 17 nov.jpg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82057" y="3982339"/>
                  <a:ext cx="3505561" cy="1869625"/>
                </a:xfrm>
                <a:prstGeom prst="rect">
                  <a:avLst/>
                </a:prstGeom>
              </p:spPr>
            </p:pic>
            <p:pic>
              <p:nvPicPr>
                <p:cNvPr id="12" name="Obrázok 11" descr="89.jpg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82057" y="1767923"/>
                  <a:ext cx="3505561" cy="2103322"/>
                </a:xfrm>
                <a:prstGeom prst="rect">
                  <a:avLst/>
                </a:prstGeom>
              </p:spPr>
            </p:pic>
            <p:pic>
              <p:nvPicPr>
                <p:cNvPr id="13" name="Obrázok 12" descr="sametova revoluce.jpg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04387" y="1767923"/>
                  <a:ext cx="3415175" cy="2103322"/>
                </a:xfrm>
                <a:prstGeom prst="rect">
                  <a:avLst/>
                </a:prstGeom>
              </p:spPr>
            </p:pic>
          </p:grpSp>
          <p:pic>
            <p:nvPicPr>
              <p:cNvPr id="15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48125" y="2666977"/>
                <a:ext cx="4042459" cy="27747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BlokTextu 13"/>
            <p:cNvSpPr txBox="1"/>
            <p:nvPr/>
          </p:nvSpPr>
          <p:spPr>
            <a:xfrm>
              <a:off x="7948125" y="1820255"/>
              <a:ext cx="40424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000" dirty="0"/>
                <a:t>protestujúci študenti kládli sviečky pred ozbrojený </a:t>
              </a:r>
              <a:r>
                <a:rPr lang="sk-SK" sz="2000" dirty="0" smtClean="0"/>
                <a:t>kordón.</a:t>
              </a:r>
              <a:endParaRPr lang="sk-SK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3357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702971" y="666573"/>
            <a:ext cx="9005051" cy="223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 smtClean="0">
                <a:solidFill>
                  <a:schemeClr val="tx1"/>
                </a:solidFill>
              </a:rPr>
              <a:t>po zásahu </a:t>
            </a:r>
            <a:r>
              <a:rPr lang="sk-SK" sz="2000" dirty="0">
                <a:solidFill>
                  <a:schemeClr val="tx1"/>
                </a:solidFill>
              </a:rPr>
              <a:t>bezpečnostných orgánov sa námestia v ČSSR zaplnili demonštrujúcimi ľuďmi, ktorí:</a:t>
            </a:r>
          </a:p>
          <a:p>
            <a:pPr marL="0" indent="0">
              <a:buNone/>
            </a:pPr>
            <a:r>
              <a:rPr lang="sk-SK" sz="2000" dirty="0" smtClean="0">
                <a:solidFill>
                  <a:schemeClr val="tx1"/>
                </a:solidFill>
              </a:rPr>
              <a:t>     1. </a:t>
            </a:r>
            <a:r>
              <a:rPr lang="sk-SK" sz="2000" dirty="0">
                <a:solidFill>
                  <a:schemeClr val="tx1"/>
                </a:solidFill>
              </a:rPr>
              <a:t>odsúdili zákrok Verenej bezpečnosti</a:t>
            </a:r>
          </a:p>
          <a:p>
            <a:pPr marL="0" indent="0">
              <a:buNone/>
            </a:pPr>
            <a:r>
              <a:rPr lang="sk-SK" sz="2000" dirty="0" smtClean="0">
                <a:solidFill>
                  <a:schemeClr val="tx1"/>
                </a:solidFill>
              </a:rPr>
              <a:t>     2. </a:t>
            </a:r>
            <a:r>
              <a:rPr lang="sk-SK" sz="2000" dirty="0">
                <a:solidFill>
                  <a:schemeClr val="tx1"/>
                </a:solidFill>
              </a:rPr>
              <a:t>žiadali zavedenie základných ľudských práv a slobôd</a:t>
            </a:r>
          </a:p>
          <a:p>
            <a:pPr marL="0" indent="0">
              <a:buNone/>
            </a:pPr>
            <a:r>
              <a:rPr lang="sk-SK" sz="2000" dirty="0" smtClean="0">
                <a:solidFill>
                  <a:schemeClr val="tx1"/>
                </a:solidFill>
              </a:rPr>
              <a:t>     3. </a:t>
            </a:r>
            <a:r>
              <a:rPr lang="sk-SK" sz="2000" dirty="0">
                <a:solidFill>
                  <a:schemeClr val="tx1"/>
                </a:solidFill>
              </a:rPr>
              <a:t>požadovali zrušenie vedúcej úlohy Komunistickej strany v spoločnosti</a:t>
            </a:r>
          </a:p>
          <a:p>
            <a:endParaRPr lang="sk-SK" sz="2000" dirty="0">
              <a:solidFill>
                <a:schemeClr val="tx1"/>
              </a:solidFill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872" y="3032164"/>
            <a:ext cx="3211002" cy="221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8349" y="3596185"/>
            <a:ext cx="3104645" cy="221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ok 5" descr="neyn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470" y="4544768"/>
            <a:ext cx="4219255" cy="221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85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80237" y="2245524"/>
            <a:ext cx="3980564" cy="19419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2000" dirty="0">
                <a:solidFill>
                  <a:schemeClr val="tx1"/>
                </a:solidFill>
              </a:rPr>
              <a:t>19. novembra 1989 bolo </a:t>
            </a:r>
            <a:r>
              <a:rPr lang="sk-SK" sz="2000" dirty="0" smtClean="0">
                <a:solidFill>
                  <a:schemeClr val="tx1"/>
                </a:solidFill>
              </a:rPr>
              <a:t>               v </a:t>
            </a:r>
            <a:r>
              <a:rPr lang="sk-SK" sz="2000" dirty="0">
                <a:solidFill>
                  <a:schemeClr val="tx1"/>
                </a:solidFill>
              </a:rPr>
              <a:t>bratislavskej Umeleckej besede založené občianske hnutie Verejnosť proti </a:t>
            </a:r>
            <a:r>
              <a:rPr lang="sk-SK" sz="2000" dirty="0" smtClean="0">
                <a:solidFill>
                  <a:schemeClr val="tx1"/>
                </a:solidFill>
              </a:rPr>
              <a:t>násiliu a          v Prahe </a:t>
            </a:r>
            <a:r>
              <a:rPr lang="sk-SK" sz="2000" dirty="0">
                <a:solidFill>
                  <a:schemeClr val="tx1"/>
                </a:solidFill>
              </a:rPr>
              <a:t>vzniklo podobné hnutie </a:t>
            </a:r>
            <a:r>
              <a:rPr lang="sk-SK" sz="2000" dirty="0" err="1">
                <a:solidFill>
                  <a:schemeClr val="tx1"/>
                </a:solidFill>
              </a:rPr>
              <a:t>Občanské</a:t>
            </a:r>
            <a:r>
              <a:rPr lang="sk-SK" sz="2000" dirty="0">
                <a:solidFill>
                  <a:schemeClr val="tx1"/>
                </a:solidFill>
              </a:rPr>
              <a:t> </a:t>
            </a:r>
            <a:r>
              <a:rPr lang="sk-SK" sz="2000" dirty="0" smtClean="0">
                <a:solidFill>
                  <a:schemeClr val="tx1"/>
                </a:solidFill>
              </a:rPr>
              <a:t>fórum.</a:t>
            </a:r>
            <a:endParaRPr lang="sk-SK" sz="2000" dirty="0">
              <a:solidFill>
                <a:schemeClr val="tx1"/>
              </a:solidFill>
            </a:endParaRPr>
          </a:p>
          <a:p>
            <a:endParaRPr lang="sk-SK" sz="2000" dirty="0"/>
          </a:p>
        </p:txBody>
      </p:sp>
      <p:pic>
        <p:nvPicPr>
          <p:cNvPr id="4" name="Obrázok 3" descr="o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84" y="528638"/>
            <a:ext cx="2143516" cy="1452566"/>
          </a:xfrm>
          <a:prstGeom prst="rect">
            <a:avLst/>
          </a:prstGeom>
        </p:spPr>
      </p:pic>
      <p:pic>
        <p:nvPicPr>
          <p:cNvPr id="5" name="Obrázok 4" descr="vp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37" y="264319"/>
            <a:ext cx="1407698" cy="1981205"/>
          </a:xfrm>
          <a:prstGeom prst="rect">
            <a:avLst/>
          </a:prstGeom>
        </p:spPr>
      </p:pic>
      <p:pic>
        <p:nvPicPr>
          <p:cNvPr id="6146" name="Picture 2" descr="November 1989: Nežná či zamatová. Občianske fórum či VPN - SME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65961" y="1981204"/>
            <a:ext cx="5373554" cy="333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ál: Láskavosť ku komunistom ľutujem - SME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8538" y="4226729"/>
            <a:ext cx="1903961" cy="236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832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>
          <a:xfrm>
            <a:off x="990572" y="137561"/>
            <a:ext cx="7854325" cy="6464065"/>
            <a:chOff x="221451" y="393935"/>
            <a:chExt cx="7854325" cy="6464065"/>
          </a:xfrm>
        </p:grpSpPr>
        <p:sp>
          <p:nvSpPr>
            <p:cNvPr id="4" name="Zástupný objekt pre obsah 2"/>
            <p:cNvSpPr txBox="1">
              <a:spLocks/>
            </p:cNvSpPr>
            <p:nvPr/>
          </p:nvSpPr>
          <p:spPr>
            <a:xfrm>
              <a:off x="221451" y="477459"/>
              <a:ext cx="3980564" cy="19518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 3" charset="2"/>
                <a:buNone/>
              </a:pPr>
              <a:r>
                <a:rPr lang="sk-SK" sz="2000" dirty="0" smtClean="0">
                  <a:solidFill>
                    <a:schemeClr val="tx1"/>
                  </a:solidFill>
                </a:rPr>
                <a:t>25. novembra 1989 sa konali rozsiahle demonštrácie </a:t>
              </a:r>
              <a:r>
                <a:rPr lang="pt-BR" sz="2000" dirty="0" smtClean="0">
                  <a:solidFill>
                    <a:schemeClr val="tx1"/>
                  </a:solidFill>
                </a:rPr>
                <a:t>v Prahe na Letenskej pláni a v Bratislave na Námestí SNP</a:t>
              </a:r>
              <a:r>
                <a:rPr lang="sk-SK" sz="2000" dirty="0" smtClean="0">
                  <a:solidFill>
                    <a:schemeClr val="tx1"/>
                  </a:solidFill>
                </a:rPr>
                <a:t>, kde VPN sformulovala svoj program so všetkými svojimi požiadavkami.</a:t>
              </a:r>
            </a:p>
            <a:p>
              <a:pPr algn="ctr"/>
              <a:endParaRPr lang="sk-SK" sz="2000" dirty="0" smtClean="0"/>
            </a:p>
            <a:p>
              <a:pPr algn="ctr"/>
              <a:endParaRPr lang="sk-SK" sz="2000" dirty="0" smtClean="0"/>
            </a:p>
            <a:p>
              <a:pPr algn="ctr"/>
              <a:endParaRPr lang="sk-SK" sz="2000" dirty="0" smtClean="0"/>
            </a:p>
            <a:p>
              <a:pPr algn="ctr"/>
              <a:endParaRPr lang="sk-SK" sz="2000" dirty="0"/>
            </a:p>
          </p:txBody>
        </p:sp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576" y="393935"/>
              <a:ext cx="3886200" cy="297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01" y="2630796"/>
              <a:ext cx="3829864" cy="2770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576" y="3408997"/>
              <a:ext cx="3886200" cy="3449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BlokTextu 1"/>
          <p:cNvSpPr txBox="1"/>
          <p:nvPr/>
        </p:nvSpPr>
        <p:spPr>
          <a:xfrm>
            <a:off x="1211200" y="5346019"/>
            <a:ext cx="382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dirty="0" smtClean="0"/>
              <a:t>K. Kryl, M. </a:t>
            </a:r>
            <a:r>
              <a:rPr lang="sk-SK" sz="1400" dirty="0" smtClean="0"/>
              <a:t>Kubišová</a:t>
            </a:r>
            <a:r>
              <a:rPr lang="sk-SK" sz="1400" dirty="0" smtClean="0"/>
              <a:t>, P. Dvorský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2153925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zeta">
  <a:themeElements>
    <a:clrScheme name="Vlastné 5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0070C0"/>
      </a:accent2>
      <a:accent3>
        <a:srgbClr val="FFFFFF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</TotalTime>
  <Words>840</Words>
  <Application>Microsoft Office PowerPoint</Application>
  <PresentationFormat>Širokouhlá</PresentationFormat>
  <Paragraphs>59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Fazeta</vt:lpstr>
      <vt:lpstr>Koniec komunizmu, Nežná revolúcia</vt:lpstr>
      <vt:lpstr>Tie roky 80-te</vt:lpstr>
      <vt:lpstr>Prezentácia programu PowerPoint</vt:lpstr>
      <vt:lpstr>1989 – rozpad železnej opony </vt:lpstr>
      <vt:lpstr>Nežná revolúcia</vt:lpstr>
      <vt:lpstr>Prezentácia programu PowerPoint</vt:lpstr>
      <vt:lpstr>Prezentácia programu PowerPoint</vt:lpstr>
      <vt:lpstr>Prezentácia programu PowerPoint</vt:lpstr>
      <vt:lpstr>Prezentácia programu PowerPoint</vt:lpstr>
      <vt:lpstr>Generálny štrajk</vt:lpstr>
      <vt:lpstr>Koniec socializmu </vt:lpstr>
      <vt:lpstr>Prezentácia programu PowerPoint</vt:lpstr>
      <vt:lpstr>Prezentácia programu PowerPoint</vt:lpstr>
      <vt:lpstr>Koniec studenej vojny - 1989</vt:lpstr>
      <vt:lpstr>Prezentácia programu PowerPoint</vt:lpstr>
      <vt:lpstr>Prezentácia programu PowerPoint</vt:lpstr>
      <vt:lpstr>Parlamentná demokracia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Používateľ systému Windows</dc:creator>
  <cp:lastModifiedBy>student</cp:lastModifiedBy>
  <cp:revision>23</cp:revision>
  <dcterms:created xsi:type="dcterms:W3CDTF">2021-05-23T11:54:58Z</dcterms:created>
  <dcterms:modified xsi:type="dcterms:W3CDTF">2021-06-16T07:37:47Z</dcterms:modified>
</cp:coreProperties>
</file>