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vé stupne a stĺpy majestátnej mestskej budovy">
            <a:extLst>
              <a:ext uri="{FF2B5EF4-FFF2-40B4-BE49-F238E27FC236}">
                <a16:creationId xmlns:a16="http://schemas.microsoft.com/office/drawing/2014/main" id="{5A42A3DC-73D7-4BCA-A5F5-08E3674F6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7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66D1BB5-10F6-487A-A897-083F3080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200" b="1">
                <a:solidFill>
                  <a:srgbClr val="FFFFFF"/>
                </a:solidFill>
              </a:rPr>
              <a:t>Logické vyplývanie, úloha logiky v argumentácii. Deduktívne argumenty v užšom a širšom zmysle.</a:t>
            </a:r>
            <a:br>
              <a:rPr lang="sk-SK" sz="4200">
                <a:solidFill>
                  <a:srgbClr val="FFFFFF"/>
                </a:solidFill>
              </a:rPr>
            </a:br>
            <a:endParaRPr lang="sk-SK" sz="420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CAF2CA-F81A-48D0-89A6-283A7B8B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sk-SK" sz="220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41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2CB81D-D9E8-4F6B-A520-A00382AF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9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ED6E56-6A5E-4DCB-8238-8F541804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Pouvažujte o nasledovných príkladoch:</a:t>
            </a:r>
          </a:p>
          <a:p>
            <a:pPr marL="0" indent="0">
              <a:buNone/>
            </a:pPr>
            <a:r>
              <a:rPr lang="sk-SK" sz="2000" i="1" dirty="0"/>
              <a:t>„Kohút vždy kikiríka chvíľu pred východom slnka, teda kikiríkanie spôsobuje východ slnka.“</a:t>
            </a:r>
          </a:p>
          <a:p>
            <a:pPr marL="0" indent="0">
              <a:buNone/>
            </a:pPr>
            <a:endParaRPr lang="sk-SK" sz="2000" i="1" dirty="0"/>
          </a:p>
          <a:p>
            <a:pPr marL="0" indent="0">
              <a:buNone/>
            </a:pPr>
            <a:r>
              <a:rPr lang="sk-SK" sz="2000" i="1" dirty="0"/>
              <a:t>„V pondelok som pil džin s tonikom a mal som opicu. V utorok vodku s tonikom a zase som mal opicu. V stredu rum s tonikom a zas opica. Vo štvrtok </a:t>
            </a:r>
            <a:r>
              <a:rPr lang="sk-SK" sz="2000" i="1" dirty="0" err="1"/>
              <a:t>tequilu</a:t>
            </a:r>
            <a:r>
              <a:rPr lang="sk-SK" sz="2000" i="1" dirty="0"/>
              <a:t> s tonikom a rovnako som mal opicu. Ako je vidieť, tonik spôsobuje strašnú opicu.“</a:t>
            </a:r>
          </a:p>
          <a:p>
            <a:pPr marL="0" indent="0">
              <a:buNone/>
            </a:pPr>
            <a:endParaRPr lang="sk-SK" sz="2000" i="1" dirty="0"/>
          </a:p>
          <a:p>
            <a:pPr marL="0" indent="0">
              <a:buNone/>
            </a:pPr>
            <a:r>
              <a:rPr lang="sk-SK" sz="2000" i="1" dirty="0"/>
              <a:t>„Bolo pozorované, že keď deti, ktoré sú spravidla pokojné, začnú byť podráždené, na ďalší deň sa u nich objavia príznaky nachladenia alebo chrípky. Je teda jasné, že ich zlé správanie vyvoláva túto chorobu.“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24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E9C493-D6D7-471A-8C91-AE6C613B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41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B94585-225E-496C-B667-25060727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19"/>
            <a:ext cx="10515600" cy="547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Logika je jedným zo základných nástrojov argumentácie → ak chceme správne argumentovať, mali by sme využívať aj isté logické kroky</a:t>
            </a:r>
          </a:p>
          <a:p>
            <a:pPr marL="0" indent="0">
              <a:buNone/>
            </a:pPr>
            <a:r>
              <a:rPr lang="sk-SK" sz="2000" dirty="0"/>
              <a:t>Na druhej strane: logika nie je všemocným a univerzálnym nástrojom presvedčovania (nelogickosť nejakého tvrdenia je však vždy dobrým dôvodom k tomu, aby bolo odmietnuté)</a:t>
            </a:r>
          </a:p>
          <a:p>
            <a:pPr marL="0" indent="0">
              <a:buNone/>
            </a:pPr>
            <a:r>
              <a:rPr lang="sk-SK" sz="2000" dirty="0"/>
              <a:t>Neprotirečivosť verzus paradoxy (protirečivé tvrdenia)</a:t>
            </a:r>
          </a:p>
          <a:p>
            <a:pPr>
              <a:buFontTx/>
              <a:buChar char="-"/>
            </a:pPr>
            <a:r>
              <a:rPr lang="sk-SK" sz="2000" dirty="0"/>
              <a:t>protirečivosť využívali pri presvedčovaní napr. sofisti: sofizmus je zdanlivo logické tvrdenie, ktoré však dospieva k neprijateľnému záveru buď svojou absurditou alebo zámerne nesprávnym použitím pravidiel dedukcie</a:t>
            </a:r>
          </a:p>
          <a:p>
            <a:pPr>
              <a:buFontTx/>
              <a:buChar char="-"/>
            </a:pPr>
            <a:r>
              <a:rPr lang="sk-SK" sz="2000" dirty="0"/>
              <a:t>v minulosti boli sofisti považovaní za učiteľov múdrosti a vedomostí potrebných pre praktický život; . až koncom 5. stor. </a:t>
            </a:r>
            <a:r>
              <a:rPr lang="sk-SK" sz="2000" dirty="0" err="1"/>
              <a:t>p.n.l</a:t>
            </a:r>
            <a:r>
              <a:rPr lang="sk-SK" sz="2000" dirty="0"/>
              <a:t> sa začali vnímať sofisti v negatívnom svetle (učili hájenie vlastných názorov a vyvracanie argumentov, čo vyústilo k obhajovaniu a vyvracaniu akýchkoľvek názorov, a to i rečníckymi úskokmi a logickými klamstvami)</a:t>
            </a:r>
          </a:p>
          <a:p>
            <a:pPr marL="0" indent="0">
              <a:buNone/>
            </a:pPr>
            <a:r>
              <a:rPr lang="sk-SK" sz="2000" dirty="0"/>
              <a:t>- sofizmus sa často používa aj s cieľom šokovať poslucháča a tým ho priviesť k hlbšej reflexii</a:t>
            </a:r>
          </a:p>
          <a:p>
            <a:pPr marL="0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19537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9509-B056-4784-BF96-5B45CF83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73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EB5AE9-1644-49CF-AA94-1CA03F8E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44"/>
            <a:ext cx="10515600" cy="559891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2000" dirty="0"/>
              <a:t>aj keď logika patrí k správnemu usudzovaniu, niekedy sa zdanlivo nelogickými tvrdeniami dá vyjadriť viac, než logickými:</a:t>
            </a:r>
          </a:p>
          <a:p>
            <a:pPr>
              <a:buFontTx/>
              <a:buChar char="-"/>
            </a:pPr>
            <a:endParaRPr lang="sk-SK" sz="2000" dirty="0"/>
          </a:p>
          <a:p>
            <a:pPr marL="0" indent="0">
              <a:buNone/>
            </a:pPr>
            <a:r>
              <a:rPr lang="sk-SK" sz="2000" i="1" dirty="0"/>
              <a:t>„Čo človek najviac opakuje, tomu najmenej rozumie.“</a:t>
            </a:r>
          </a:p>
          <a:p>
            <a:pPr marL="0" indent="0">
              <a:buNone/>
            </a:pPr>
            <a:r>
              <a:rPr lang="sk-SK" sz="2000" i="1" dirty="0"/>
              <a:t>„Človek najviac starne tým, že sa snaží vyzerať mlado.“</a:t>
            </a:r>
          </a:p>
          <a:p>
            <a:pPr marL="0" indent="0">
              <a:buNone/>
            </a:pPr>
            <a:r>
              <a:rPr lang="sk-SK" sz="2000" i="1" dirty="0"/>
              <a:t>„Aj spokojnosť môže byť príčinou nespokojnosti.“</a:t>
            </a:r>
          </a:p>
          <a:p>
            <a:pPr marL="0" indent="0">
              <a:buNone/>
            </a:pPr>
            <a:r>
              <a:rPr lang="sk-SK" sz="2000" i="1" dirty="0"/>
              <a:t>„Keď nerozumieš tomu, o čom si všetci myslia, že tomu rozumejú, začínaš myslieť.“</a:t>
            </a:r>
          </a:p>
          <a:p>
            <a:pPr marL="0" indent="0">
              <a:buNone/>
            </a:pPr>
            <a:r>
              <a:rPr lang="sk-SK" sz="2000" i="1" dirty="0"/>
              <a:t>„Mnohé veci sú dokonalejšie, pokiaľ nie sú úplne dokonalé.“</a:t>
            </a:r>
          </a:p>
          <a:p>
            <a:pPr marL="0" indent="0">
              <a:buNone/>
            </a:pPr>
            <a:r>
              <a:rPr lang="sk-SK" sz="2000" i="1" dirty="0"/>
              <a:t>„Pod slnkom je najväčšia tma.“</a:t>
            </a:r>
          </a:p>
          <a:p>
            <a:pPr>
              <a:buFontTx/>
              <a:buChar char="-"/>
            </a:pPr>
            <a:endParaRPr lang="sk-SK" sz="2000" dirty="0"/>
          </a:p>
          <a:p>
            <a:pPr>
              <a:buFontTx/>
              <a:buChar char="-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0793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62BF7-D9AE-4A0D-9AF2-780277F8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2149"/>
          </a:xfrm>
        </p:spPr>
        <p:txBody>
          <a:bodyPr>
            <a:normAutofit/>
          </a:bodyPr>
          <a:lstStyle/>
          <a:p>
            <a:r>
              <a:rPr lang="sk-SK" sz="2700" b="1" dirty="0"/>
              <a:t>Deduktívne platné argumenty v užšom a širšom zmysle.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B8288D-CDED-4270-B221-CDE149BA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sk-SK" sz="2000" b="1" dirty="0"/>
              <a:t>Deduktívne platné argumenty</a:t>
            </a:r>
            <a:r>
              <a:rPr lang="sk-SK" sz="2000" dirty="0"/>
              <a:t>: zdôvodňujúca väzba medzi predpokladmi a záverom je založená na logickom vyplývaní</a:t>
            </a:r>
          </a:p>
          <a:p>
            <a:pPr>
              <a:buFontTx/>
              <a:buChar char="-"/>
            </a:pPr>
            <a:r>
              <a:rPr lang="sk-SK" sz="2000" dirty="0"/>
              <a:t>pri deduktívne platných argumentoch (v užšom zmysle) musia byť </a:t>
            </a:r>
            <a:r>
              <a:rPr lang="sk-SK" sz="2000" u="sng" dirty="0"/>
              <a:t>všetky premisy explicitne uvedené v argumentoch</a:t>
            </a:r>
            <a:r>
              <a:rPr lang="sk-SK" sz="2000" dirty="0"/>
              <a:t>, pretože iba oni sa podieľajú na odvodení záveru</a:t>
            </a:r>
          </a:p>
          <a:p>
            <a:pPr>
              <a:buFontTx/>
              <a:buChar char="-"/>
            </a:pPr>
            <a:r>
              <a:rPr lang="sk-SK" sz="2000" b="1" dirty="0"/>
              <a:t>Deduktívne platné argumenty v užšom zmysle: </a:t>
            </a:r>
            <a:r>
              <a:rPr lang="sk-SK" sz="2000" dirty="0"/>
              <a:t>argumenty, v ktorých obsah záveru je zahrnutý v celkovom obsahu predpokladov; argumenty, v ktorých pravdivosť záveru je už obsiahnutá v pravdivosti premís; všetky premisy, z ktorých sa záver odvodzuje, musia byť explicitne uvedené (to znamená, že nesmie sa tu odvodzovať na základe implicitných výpovedí)</a:t>
            </a:r>
          </a:p>
          <a:p>
            <a:pPr>
              <a:buFontTx/>
              <a:buChar char="-"/>
            </a:pPr>
            <a:r>
              <a:rPr lang="sk-SK" sz="2000" b="1" dirty="0"/>
              <a:t>Deduktívne platné argumenty v širšom zmysle</a:t>
            </a:r>
            <a:r>
              <a:rPr lang="sk-SK" sz="2000" dirty="0"/>
              <a:t>: argumenty, v ktorých pravdivosť záveru logicky nevyplýva z uvedených predpokladov argumentu, ale logicky vyplýva z nejakých ďalších pravdivých predpokladov, ktoré sa spolupodieľajú na odvodení záveru</a:t>
            </a:r>
          </a:p>
          <a:p>
            <a:pPr>
              <a:buFontTx/>
              <a:buChar char="-"/>
            </a:pPr>
            <a:r>
              <a:rPr lang="sk-SK" sz="2000" dirty="0"/>
              <a:t>Hovoríme, že argument s predpokladmi A, B a záverom Z je deduktívne platný vzhľadom k znalosti pravdivých tvrdení U, V a pod.</a:t>
            </a:r>
          </a:p>
        </p:txBody>
      </p:sp>
    </p:spTree>
    <p:extLst>
      <p:ext uri="{BB962C8B-B14F-4D97-AF65-F5344CB8AC3E}">
        <p14:creationId xmlns:p14="http://schemas.microsoft.com/office/powerpoint/2010/main" val="35993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56866-03FE-495B-BF24-2C404222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538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71761F-06C9-4A6D-AF5C-E8ACC82D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6"/>
            <a:ext cx="10515600" cy="565645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sk-SK" sz="2000" dirty="0"/>
              <a:t>spomínaný rozdiel vo vymedzení deduktívne platného argumentu je zapríčinený tým, že v logike sa zaoberáme schémami argumentov (rozdiel medzi formálnym jazykom a prirodzeným jazykom: v logike pri odvodení záveru z premís, ktoré sú vyjadrené vo formálnom jazyku logiky, musíme uvádzať všetky premisy ako formuly prepísané do formálneho jazyka pomocou premenných a logických konštánt; v prirodzenom jazyku si ľahko vytvoríme súvislosť medzi premisami a ich ďalšími predpokladmi)</a:t>
            </a:r>
          </a:p>
          <a:p>
            <a:pPr marL="0" indent="0">
              <a:buNone/>
            </a:pPr>
            <a:r>
              <a:rPr lang="sk-SK" sz="2000" dirty="0"/>
              <a:t>Príklady:</a:t>
            </a:r>
          </a:p>
          <a:p>
            <a:pPr marL="0" lvl="0" indent="0">
              <a:buNone/>
            </a:pPr>
            <a:r>
              <a:rPr lang="sk-SK" sz="2000" i="1" dirty="0"/>
              <a:t>(1) Každý človek je rozumný živočích.</a:t>
            </a:r>
          </a:p>
          <a:p>
            <a:pPr marL="0" indent="0">
              <a:buNone/>
            </a:pPr>
            <a:r>
              <a:rPr lang="sk-SK" sz="2000" i="1" dirty="0"/>
              <a:t>     Každý študent je človek.</a:t>
            </a:r>
          </a:p>
          <a:p>
            <a:pPr marL="0" indent="0">
              <a:buNone/>
            </a:pPr>
            <a:r>
              <a:rPr lang="sk-SK" sz="2000" i="1" dirty="0"/>
              <a:t>     ______________________________</a:t>
            </a:r>
          </a:p>
          <a:p>
            <a:pPr marL="0" indent="0">
              <a:buNone/>
            </a:pPr>
            <a:r>
              <a:rPr lang="sk-SK" sz="2000" i="1" dirty="0"/>
              <a:t>     Každý študent je rozumný živočích.</a:t>
            </a:r>
          </a:p>
          <a:p>
            <a:pPr marL="0" indent="0">
              <a:buNone/>
            </a:pPr>
            <a:r>
              <a:rPr lang="pt-BR" sz="1600" dirty="0"/>
              <a:t>M a P</a:t>
            </a:r>
          </a:p>
          <a:p>
            <a:pPr marL="0" indent="0">
              <a:buNone/>
            </a:pPr>
            <a:r>
              <a:rPr lang="pt-BR" sz="1600" dirty="0"/>
              <a:t>S a M</a:t>
            </a:r>
            <a:endParaRPr lang="sk-SK" sz="1600" dirty="0"/>
          </a:p>
          <a:p>
            <a:pPr marL="0" indent="0">
              <a:buNone/>
            </a:pPr>
            <a:r>
              <a:rPr lang="sk-SK" sz="1600" dirty="0"/>
              <a:t>______</a:t>
            </a:r>
          </a:p>
          <a:p>
            <a:pPr marL="0" indent="0">
              <a:buNone/>
            </a:pPr>
            <a:r>
              <a:rPr lang="pt-BR" sz="1600" dirty="0"/>
              <a:t>S a P</a:t>
            </a:r>
            <a:r>
              <a:rPr lang="sk-SK" sz="1600" dirty="0"/>
              <a:t>                 - platný modus prvej </a:t>
            </a:r>
            <a:r>
              <a:rPr lang="sk-SK" sz="1600" dirty="0" err="1"/>
              <a:t>sylogistickej</a:t>
            </a:r>
            <a:r>
              <a:rPr lang="sk-SK" sz="1600" dirty="0"/>
              <a:t> figúry (barbara); deduktívne platný argument</a:t>
            </a:r>
          </a:p>
          <a:p>
            <a:pPr marL="0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69351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4C51DB-9D9D-4049-B666-3D969F30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826EFB-65C0-43D6-B1F4-84E719A4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1800" i="1" dirty="0"/>
              <a:t>(</a:t>
            </a:r>
            <a:r>
              <a:rPr lang="sk-SK" sz="1600" i="1" dirty="0"/>
              <a:t>2) Ak prší, ulice sú mokré.</a:t>
            </a:r>
          </a:p>
          <a:p>
            <a:pPr marL="0" indent="0">
              <a:buNone/>
            </a:pPr>
            <a:r>
              <a:rPr lang="sk-SK" sz="1600" i="1" dirty="0"/>
              <a:t>    Ulice nie sú mokré.</a:t>
            </a:r>
          </a:p>
          <a:p>
            <a:pPr marL="0" indent="0">
              <a:buNone/>
            </a:pPr>
            <a:r>
              <a:rPr lang="sk-SK" sz="1600" i="1" dirty="0"/>
              <a:t>   ___________________</a:t>
            </a:r>
          </a:p>
          <a:p>
            <a:pPr marL="0" indent="0">
              <a:buNone/>
            </a:pPr>
            <a:r>
              <a:rPr lang="sk-SK" sz="1600" i="1" dirty="0"/>
              <a:t>    Neprší.</a:t>
            </a:r>
          </a:p>
          <a:p>
            <a:pPr marL="0" indent="0">
              <a:buNone/>
            </a:pPr>
            <a:endParaRPr lang="sk-SK" sz="1600" dirty="0"/>
          </a:p>
          <a:p>
            <a:pPr marL="0" indent="0">
              <a:buNone/>
            </a:pPr>
            <a:r>
              <a:rPr lang="sk-SK" sz="1600" dirty="0"/>
              <a:t>p → q</a:t>
            </a:r>
          </a:p>
          <a:p>
            <a:pPr marL="0" indent="0">
              <a:buNone/>
            </a:pPr>
            <a:r>
              <a:rPr lang="sk-SK" sz="1600" dirty="0"/>
              <a:t>¬ q</a:t>
            </a:r>
          </a:p>
          <a:p>
            <a:pPr marL="0" indent="0">
              <a:buNone/>
            </a:pPr>
            <a:r>
              <a:rPr lang="sk-SK" sz="1600" dirty="0"/>
              <a:t>_____</a:t>
            </a:r>
          </a:p>
          <a:p>
            <a:pPr marL="0" indent="0">
              <a:buNone/>
            </a:pPr>
            <a:r>
              <a:rPr lang="sk-SK" sz="1600" dirty="0"/>
              <a:t>¬ p</a:t>
            </a:r>
          </a:p>
          <a:p>
            <a:pPr marL="0" lvl="0" indent="0">
              <a:buNone/>
            </a:pPr>
            <a:endParaRPr lang="sk-SK" sz="1600" dirty="0"/>
          </a:p>
          <a:p>
            <a:pPr marL="0" lvl="0" indent="0">
              <a:buNone/>
            </a:pPr>
            <a:r>
              <a:rPr lang="sk-SK" sz="1600" i="1" dirty="0"/>
              <a:t>(3) </a:t>
            </a:r>
            <a:r>
              <a:rPr lang="sk-SK" sz="1600" i="1" u="sng" dirty="0"/>
              <a:t>Fero pracoval minulý rok vo Viedni.</a:t>
            </a:r>
          </a:p>
          <a:p>
            <a:pPr marL="0" lvl="0" indent="0">
              <a:buNone/>
            </a:pPr>
            <a:r>
              <a:rPr lang="sk-SK" sz="1600" i="1" dirty="0"/>
              <a:t>     Fero bol v Rakúsku.</a:t>
            </a:r>
          </a:p>
          <a:p>
            <a:pPr marL="0" indent="0">
              <a:buNone/>
            </a:pPr>
            <a:r>
              <a:rPr lang="sk-SK" sz="1600" dirty="0"/>
              <a:t>- deduktívne platný argument v širšom zmysle: je potrebné doplniť ďalšie premisy, resp. pravdivé tvrdenia, ktoré sa spolupodieľajú na odvodení záveru (</a:t>
            </a:r>
            <a:r>
              <a:rPr lang="sk-SK" sz="1600" i="1" dirty="0"/>
              <a:t>Viedeň je v Rakúsku</a:t>
            </a:r>
            <a:r>
              <a:rPr lang="sk-SK" sz="1600" dirty="0"/>
              <a:t>; </a:t>
            </a:r>
            <a:r>
              <a:rPr lang="sk-SK" sz="1600" i="1" dirty="0"/>
              <a:t>Keď Fero pracoval vo Viedni, tak tam bol </a:t>
            </a:r>
            <a:r>
              <a:rPr lang="sk-SK" sz="1600" dirty="0"/>
              <a:t>- vo výrokovej logike by to muselo byť vyjadrené pomocou ďalšieho výroku, logika odhliada od obsahu výroku a formalizuje)</a:t>
            </a:r>
          </a:p>
        </p:txBody>
      </p:sp>
    </p:spTree>
    <p:extLst>
      <p:ext uri="{BB962C8B-B14F-4D97-AF65-F5344CB8AC3E}">
        <p14:creationId xmlns:p14="http://schemas.microsoft.com/office/powerpoint/2010/main" val="29365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077B1-BE01-47F5-AC9E-B7B2C601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131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F937A8-E4EC-4D5E-AF00-7005B849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2000" dirty="0"/>
              <a:t>nie pri všetkých deduktívne platných argumentoch v širšom zmysle si vystačíme pri určovaní ich platnosti s našimi bežnými znalosťami (niekedy sú potrebné nejaké špecifické znalosti fyziky, geografie, biológie a pod.)</a:t>
            </a:r>
          </a:p>
          <a:p>
            <a:pPr>
              <a:buFontTx/>
              <a:buChar char="-"/>
            </a:pPr>
            <a:r>
              <a:rPr lang="sk-SK" sz="2000" dirty="0"/>
              <a:t>pri deduktívnych argumentoch v širšom zmysle platí rovnako ako pri deduktívnych argumentoch v užšom zmysle, že ich záver nie je obsahovo bohatší, než sú jeho premisy (samozrejme ak ako premisy predpokladáme aj ďalšie znalosti, ktoré podmieňujú správnosť, resp. pravdivosť explicitne uvedených premís)</a:t>
            </a:r>
          </a:p>
          <a:p>
            <a:pPr marL="0" indent="0" algn="ctr">
              <a:buNone/>
            </a:pPr>
            <a:r>
              <a:rPr lang="sk-SK" sz="2000" b="1" dirty="0"/>
              <a:t>Formálne chyby</a:t>
            </a:r>
          </a:p>
          <a:p>
            <a:pPr>
              <a:buFontTx/>
              <a:buChar char="-"/>
            </a:pPr>
            <a:r>
              <a:rPr lang="sk-SK" sz="2000" dirty="0"/>
              <a:t>klasifikácia argumentu ako deduktívne platného úzko súvisí s posúdením formálnej schémy tohto argumentu </a:t>
            </a:r>
          </a:p>
          <a:p>
            <a:pPr>
              <a:buFontTx/>
              <a:buChar char="-"/>
            </a:pPr>
            <a:r>
              <a:rPr lang="sk-SK" sz="2000" dirty="0"/>
              <a:t>formálnej chyby sa dopúšťame vtedy, keď mylne uznávame formálnu schému argumentu za platnú</a:t>
            </a:r>
          </a:p>
          <a:p>
            <a:pPr>
              <a:buFontTx/>
              <a:buChar char="-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57816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7B5616-E78C-461D-AD80-5B6FC08B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3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C826D7-7948-48AD-B9DB-C1749355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2000" b="1" dirty="0"/>
              <a:t>chyba usudzovania z pravdivosti </a:t>
            </a:r>
            <a:r>
              <a:rPr lang="sk-SK" sz="2000" b="1" dirty="0" err="1"/>
              <a:t>konzekventu</a:t>
            </a:r>
            <a:r>
              <a:rPr lang="sk-SK" sz="2000" b="1" dirty="0"/>
              <a:t> implikácie </a:t>
            </a:r>
            <a:r>
              <a:rPr lang="sk-SK" sz="2000" dirty="0"/>
              <a:t>–</a:t>
            </a:r>
            <a:r>
              <a:rPr lang="sk-SK" sz="2000" b="1" dirty="0"/>
              <a:t>  </a:t>
            </a:r>
            <a:r>
              <a:rPr lang="sk-SK" sz="2000" dirty="0"/>
              <a:t>ak usudzujeme na základe nasledovnej (nesprávnej) schémy:</a:t>
            </a:r>
            <a:endParaRPr lang="sk-SK" sz="2000" b="1" dirty="0"/>
          </a:p>
          <a:p>
            <a:pPr marL="0" indent="0">
              <a:buNone/>
            </a:pPr>
            <a:r>
              <a:rPr lang="sk-SK" sz="2000" dirty="0"/>
              <a:t>Ak p, tak q.</a:t>
            </a:r>
          </a:p>
          <a:p>
            <a:pPr marL="0" indent="0">
              <a:buNone/>
            </a:pPr>
            <a:r>
              <a:rPr lang="sk-SK" sz="2000" dirty="0"/>
              <a:t>q</a:t>
            </a:r>
          </a:p>
          <a:p>
            <a:pPr marL="0" indent="0">
              <a:buNone/>
            </a:pPr>
            <a:r>
              <a:rPr lang="sk-SK" sz="2000" dirty="0"/>
              <a:t>_____________</a:t>
            </a:r>
          </a:p>
          <a:p>
            <a:pPr marL="0" indent="0">
              <a:buNone/>
            </a:pPr>
            <a:r>
              <a:rPr lang="sk-SK" sz="2000" dirty="0"/>
              <a:t>p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/>
              <a:t>- </a:t>
            </a:r>
            <a:r>
              <a:rPr lang="sk-SK" sz="2000" b="1" dirty="0"/>
              <a:t>chybný obrat vo všeobecnom kladnom výroku </a:t>
            </a:r>
            <a:r>
              <a:rPr lang="sk-SK" sz="2000" dirty="0"/>
              <a:t>–  ak usudzujeme na základe nasledovnej neplatnej schémy:  </a:t>
            </a:r>
          </a:p>
          <a:p>
            <a:pPr marL="0" indent="0">
              <a:buNone/>
            </a:pPr>
            <a:r>
              <a:rPr lang="sk-SK" sz="2000" u="sng" dirty="0"/>
              <a:t>Každé S je P.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Každé P je S.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43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014774-EE65-4BBC-BDAF-58BFE6B1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3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2976C9-18BF-4466-9D84-9729154C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- </a:t>
            </a:r>
            <a:r>
              <a:rPr lang="sk-SK" sz="2000" dirty="0"/>
              <a:t>niektoré argumenty sú chybné na základe toho, že sa v nich na základe predpokladu, že určitý jav bezprostredne predchádza iný jav, odvodzuje záver, že prvý je príčinou druhého; vtedy najčastejšie usudzujeme podľa nasledovných schém:</a:t>
            </a:r>
          </a:p>
          <a:p>
            <a:pPr marL="0" lvl="0" indent="0">
              <a:buNone/>
            </a:pPr>
            <a:endParaRPr lang="sk-SK" sz="2000" u="sng" dirty="0"/>
          </a:p>
          <a:p>
            <a:pPr marL="0" lvl="0" indent="0">
              <a:buNone/>
            </a:pPr>
            <a:r>
              <a:rPr lang="sk-SK" sz="2000" u="sng" dirty="0"/>
              <a:t>A predchádza B.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A je príčinou B.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sz="2000" u="sng" dirty="0"/>
              <a:t>A sa vyskytuje súčasne s B.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       A je príčinou B.</a:t>
            </a:r>
          </a:p>
          <a:p>
            <a:pPr marL="0" indent="0">
              <a:buNone/>
            </a:pPr>
            <a:r>
              <a:rPr lang="sk-SK" sz="2000" dirty="0"/>
              <a:t>- tieto chyby sú nazývané </a:t>
            </a:r>
            <a:r>
              <a:rPr lang="pl-PL" sz="2000" dirty="0"/>
              <a:t>chybami </a:t>
            </a:r>
            <a:r>
              <a:rPr lang="pl-PL" sz="2000" b="1" dirty="0"/>
              <a:t>post hoc, ergo propter hoc - </a:t>
            </a:r>
            <a:r>
              <a:rPr lang="pl-PL" sz="2000" dirty="0"/>
              <a:t>mylné vyvodzovanie príčinnej súvislosti z časovej následnosti; to chybný predpoklad, že ak jav A predchádza javu B, znamená to, že jav A vyvoláva jav B (napr. ak futbalový rozhodca zapíska na konci zápasu a začne pršať, neznamená to, že svojím pískaním zapríčinil dážď)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8926554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1072</Words>
  <Application>Microsoft Office PowerPoint</Application>
  <PresentationFormat>Širokouhlá</PresentationFormat>
  <Paragraphs>72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Sagona Book</vt:lpstr>
      <vt:lpstr>ExploreVTI</vt:lpstr>
      <vt:lpstr>Logické vyplývanie, úloha logiky v argumentácii. Deduktívne argumenty v užšom a širšom zmysle. </vt:lpstr>
      <vt:lpstr>Prezentácia programu PowerPoint</vt:lpstr>
      <vt:lpstr>Prezentácia programu PowerPoint</vt:lpstr>
      <vt:lpstr>Deduktívne platné argumenty v užšom a širšom zmysle.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Logické vyplývanie, úloha logiky v argumentácii. Deduktívne argumenty v užšom a širšom zmysle. </dc:title>
  <dc:creator>Maria Derajova</dc:creator>
  <cp:lastModifiedBy>Maria Derajova</cp:lastModifiedBy>
  <cp:revision>40</cp:revision>
  <dcterms:created xsi:type="dcterms:W3CDTF">2021-03-11T08:02:05Z</dcterms:created>
  <dcterms:modified xsi:type="dcterms:W3CDTF">2021-03-11T09:44:30Z</dcterms:modified>
</cp:coreProperties>
</file>