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2" r:id="rId8"/>
    <p:sldId id="265" r:id="rId9"/>
    <p:sldId id="264" r:id="rId10"/>
    <p:sldId id="266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2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54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99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245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58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548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0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8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50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28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3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2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13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7310-153A-45BD-951B-B26605849CFE}" type="datetimeFigureOut">
              <a:rPr lang="sk-SK" smtClean="0"/>
              <a:t>20. 3. 2024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38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B2D14CD-C934-4848-972F-4E887DD3D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Studená vojna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8FD9C814-96E6-4D93-99B3-18068653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513" y="4050836"/>
            <a:ext cx="7766936" cy="1096899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Rozdelenie Európy</a:t>
            </a:r>
          </a:p>
          <a:p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„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137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8CB24AB-32C8-4087-87D3-58BB892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51" y="135277"/>
            <a:ext cx="8596668" cy="1320800"/>
          </a:xfrm>
        </p:spPr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Začiatky európskej integrácie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3EB6FEC-6906-4C02-BBA2-39C19A91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30" y="961234"/>
            <a:ext cx="9685866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Marshallov plán podnietil aj </a:t>
            </a:r>
            <a:r>
              <a:rPr lang="sk-SK" dirty="0"/>
              <a:t>zbližovanie západoeurópskych štátov.</a:t>
            </a:r>
          </a:p>
          <a:p>
            <a:r>
              <a:rPr lang="sk-SK" dirty="0"/>
              <a:t>1948 – sa združilo 18 štátov, ktoré sa uchádzali o americkú hospodársku pomoc.</a:t>
            </a:r>
          </a:p>
          <a:p>
            <a:r>
              <a:rPr lang="sk-SK" dirty="0"/>
              <a:t>Vytvorili Európsku organizáciu pre hospodársku spoluprácu.</a:t>
            </a:r>
          </a:p>
          <a:p>
            <a:r>
              <a:rPr lang="sk-SK" dirty="0"/>
              <a:t>Riadenie finančnej pomoci, ktorú poskytoval Marshallov plán.</a:t>
            </a:r>
          </a:p>
          <a:p>
            <a:r>
              <a:rPr lang="sk-SK" dirty="0"/>
              <a:t>1949 – Európska rada so sídlom v Štrasburgu.</a:t>
            </a:r>
          </a:p>
          <a:p>
            <a:r>
              <a:rPr lang="sk-SK" dirty="0"/>
              <a:t>Jej úlohou bolo postupne zjednocovať členské štáty.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054C0104-A895-4130-A45C-A90161A7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0" y="3631096"/>
            <a:ext cx="8825949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1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DB192C9-6321-4E0B-A02C-C62D844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Zástupný objekt pre obsah 8" descr="Obrázok, na ktorom je mapa, text&#10;&#10;Automaticky generovaný popis">
            <a:extLst>
              <a:ext uri="{FF2B5EF4-FFF2-40B4-BE49-F238E27FC236}">
                <a16:creationId xmlns="" xmlns:a16="http://schemas.microsoft.com/office/drawing/2014/main" id="{E576CEBB-5D74-4CC8-9BF8-6A1CAACD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74" y="-38957"/>
            <a:ext cx="7331386" cy="6896958"/>
          </a:xfrm>
        </p:spPr>
      </p:pic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5AAC189A-E553-4BA8-ADAB-B03F6C644FAD}"/>
              </a:ext>
            </a:extLst>
          </p:cNvPr>
          <p:cNvSpPr txBox="1"/>
          <p:nvPr/>
        </p:nvSpPr>
        <p:spPr>
          <a:xfrm>
            <a:off x="2849218" y="2875721"/>
            <a:ext cx="156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SRN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49ACFD9A-1363-4D3A-A0C0-5285CAEF1188}"/>
              </a:ext>
            </a:extLst>
          </p:cNvPr>
          <p:cNvSpPr txBox="1"/>
          <p:nvPr/>
        </p:nvSpPr>
        <p:spPr>
          <a:xfrm>
            <a:off x="5579165" y="2663687"/>
            <a:ext cx="202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NDR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5963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A9C4AF9-EB12-4975-A01F-040EBA0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="" xmlns:a16="http://schemas.microsoft.com/office/drawing/2014/main" id="{38E12A04-2319-4110-9A90-709C04F29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" y="406702"/>
            <a:ext cx="8086838" cy="6451298"/>
          </a:xfr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E7EA263F-6564-4BFD-B3B5-E63B0C814805}"/>
              </a:ext>
            </a:extLst>
          </p:cNvPr>
          <p:cNvSpPr txBox="1"/>
          <p:nvPr/>
        </p:nvSpPr>
        <p:spPr>
          <a:xfrm>
            <a:off x="9581322" y="5062330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highlight>
                  <a:srgbClr val="FFFF00"/>
                </a:highlight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späť</a:t>
            </a:r>
            <a:endParaRPr lang="sk-SK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4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0281EF4-8EDC-4C4B-8ADB-E7440271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0" y="293697"/>
            <a:ext cx="5196997" cy="79774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sk-SK" dirty="0" smtClean="0"/>
              <a:t>    </a:t>
            </a:r>
            <a:r>
              <a:rPr lang="sk-SK" sz="2000" dirty="0" smtClean="0"/>
              <a:t>Obdobie  od  roku 1946 do  roku 1989 sa    </a:t>
            </a:r>
            <a:br>
              <a:rPr lang="sk-SK" sz="2000" dirty="0" smtClean="0"/>
            </a:br>
            <a:r>
              <a:rPr lang="sk-SK" sz="2000" dirty="0" smtClean="0"/>
              <a:t>             nazýva </a:t>
            </a:r>
            <a:r>
              <a:rPr lang="sk-SK" sz="2000" b="1" dirty="0" smtClean="0">
                <a:solidFill>
                  <a:srgbClr val="FF0000"/>
                </a:solidFill>
              </a:rPr>
              <a:t>STUDENÁ VOJNA</a:t>
            </a:r>
          </a:p>
          <a:p>
            <a:pPr>
              <a:lnSpc>
                <a:spcPct val="90000"/>
              </a:lnSpc>
            </a:pPr>
            <a:r>
              <a:rPr lang="sk-SK" sz="2000" dirty="0" smtClean="0"/>
              <a:t>Rozdelenie </a:t>
            </a:r>
            <a:r>
              <a:rPr lang="sk-SK" sz="2000" dirty="0"/>
              <a:t>sveta na nepriateľské tábory.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rgbClr val="C00000"/>
                </a:solidFill>
              </a:rPr>
              <a:t>Sovietsky blok proti západnému </a:t>
            </a:r>
            <a:r>
              <a:rPr lang="sk-SK" sz="2000" dirty="0" smtClean="0">
                <a:solidFill>
                  <a:srgbClr val="C00000"/>
                </a:solidFill>
              </a:rPr>
              <a:t>bloku</a:t>
            </a:r>
          </a:p>
          <a:p>
            <a:pPr>
              <a:lnSpc>
                <a:spcPct val="90000"/>
              </a:lnSpc>
            </a:pPr>
            <a:r>
              <a:rPr lang="sk-SK" sz="2000" dirty="0" smtClean="0">
                <a:solidFill>
                  <a:schemeClr val="tx1"/>
                </a:solidFill>
              </a:rPr>
              <a:t>Studená preto lebo sa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-</a:t>
            </a:r>
            <a:r>
              <a:rPr lang="sk-SK" sz="2000" dirty="0" smtClean="0">
                <a:solidFill>
                  <a:schemeClr val="tx1"/>
                </a:solidFill>
              </a:rPr>
              <a:t> nebojuje skutočnými zbraňami, ale agresívnou politikou, špionážou, zápasením kto je lepší v : kultúre, vo vede  ale  hlavne  v športe</a:t>
            </a:r>
          </a:p>
          <a:p>
            <a:pPr>
              <a:lnSpc>
                <a:spcPct val="90000"/>
              </a:lnSpc>
            </a:pPr>
            <a:r>
              <a:rPr lang="sk-SK" sz="2000" dirty="0" smtClean="0">
                <a:solidFill>
                  <a:schemeClr val="tx1"/>
                </a:solidFill>
              </a:rPr>
              <a:t>V studenej vojne sa  vyskytli i lokálne ozbrojené konflikty, kde sa stretli vojaci východného a západného bloku:  Kórejská  vojna, Vietnamská vojna, Kuba</a:t>
            </a:r>
          </a:p>
          <a:p>
            <a:pPr>
              <a:lnSpc>
                <a:spcPct val="90000"/>
              </a:lnSpc>
            </a:pPr>
            <a:r>
              <a:rPr lang="sk-SK" sz="2000" dirty="0" smtClean="0">
                <a:solidFill>
                  <a:schemeClr val="tx1"/>
                </a:solidFill>
              </a:rPr>
              <a:t>Je to snaha vyrobiť viac  zbraní (najmä  jadrových) ako súper – nazýva sa to – preteky v zbrojení</a:t>
            </a:r>
          </a:p>
          <a:p>
            <a:pPr>
              <a:lnSpc>
                <a:spcPct val="90000"/>
              </a:lnSpc>
            </a:pPr>
            <a:r>
              <a:rPr lang="sk-SK" sz="2000" dirty="0" smtClean="0">
                <a:solidFill>
                  <a:schemeClr val="tx1"/>
                </a:solidFill>
              </a:rPr>
              <a:t>- </a:t>
            </a:r>
            <a:r>
              <a:rPr lang="sk-SK" sz="2000" dirty="0" smtClean="0"/>
              <a:t>1945 </a:t>
            </a:r>
            <a:r>
              <a:rPr lang="sk-SK" sz="2000" dirty="0"/>
              <a:t>– vznikla OSN – mala zabrániť budúcim vojnovým konfliktom</a:t>
            </a:r>
            <a:r>
              <a:rPr lang="sk-SK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sk-SK" sz="2000" dirty="0" smtClean="0"/>
              <a:t>Vojenské </a:t>
            </a:r>
            <a:r>
              <a:rPr lang="sk-SK" sz="2000" dirty="0"/>
              <a:t>zoskupenia NATO a VARŠAVSKÁ ZMLUVA.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="" xmlns:a16="http://schemas.microsoft.com/office/drawing/2014/main" id="{8132B7F0-D8B3-4858-A64E-BBB77DCA0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4" y="293697"/>
            <a:ext cx="1908258" cy="1431193"/>
          </a:xfrm>
          <a:prstGeom prst="rect">
            <a:avLst/>
          </a:prstGeom>
        </p:spPr>
      </p:pic>
      <p:pic>
        <p:nvPicPr>
          <p:cNvPr id="8" name="Obrázok 7" descr="Obrázok, na ktorom je hra, znak&#10;&#10;Automaticky generovaný popis">
            <a:extLst>
              <a:ext uri="{FF2B5EF4-FFF2-40B4-BE49-F238E27FC236}">
                <a16:creationId xmlns="" xmlns:a16="http://schemas.microsoft.com/office/drawing/2014/main" id="{256046CA-45E7-4B3B-BFD4-30F92AFEA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73" y="178459"/>
            <a:ext cx="1199750" cy="1262895"/>
          </a:xfrm>
          <a:prstGeom prst="rect">
            <a:avLst/>
          </a:prstGeom>
        </p:spPr>
      </p:pic>
      <p:pic>
        <p:nvPicPr>
          <p:cNvPr id="6" name="Obrázok 5" descr="Obrázok, na ktorom je hra&#10;&#10;Automaticky generovaný popis">
            <a:extLst>
              <a:ext uri="{FF2B5EF4-FFF2-40B4-BE49-F238E27FC236}">
                <a16:creationId xmlns="" xmlns:a16="http://schemas.microsoft.com/office/drawing/2014/main" id="{F8444C38-9314-436F-8D51-911BDCD66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2021275"/>
            <a:ext cx="2207033" cy="14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949B718-AF6C-4119-9CF2-CC6D864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5913144" cy="1320800"/>
          </a:xfrm>
        </p:spPr>
        <p:txBody>
          <a:bodyPr>
            <a:normAutofit/>
          </a:bodyPr>
          <a:lstStyle/>
          <a:p>
            <a:r>
              <a:rPr lang="sk-SK" sz="3300" dirty="0">
                <a:solidFill>
                  <a:schemeClr val="bg1"/>
                </a:solidFill>
                <a:highlight>
                  <a:srgbClr val="00FF00"/>
                </a:highlight>
              </a:rPr>
              <a:t>Vytvorenie sovietskeho bloku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CBA221F-98FD-4A9F-A1CA-E920FF40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153637" cy="45715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Štáty, ktoré oslobodila Červená armáda.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Dostali sa pod vplyv Stalinovho Sovietskeho zväzu.</a:t>
            </a:r>
          </a:p>
          <a:p>
            <a:pPr>
              <a:lnSpc>
                <a:spcPct val="90000"/>
              </a:lnSpc>
            </a:pPr>
            <a:r>
              <a:rPr lang="sk-SK" dirty="0"/>
              <a:t>Vláda jednej strany – Komunistickej strany.</a:t>
            </a:r>
          </a:p>
          <a:p>
            <a:pPr>
              <a:lnSpc>
                <a:spcPct val="90000"/>
              </a:lnSpc>
            </a:pPr>
            <a:r>
              <a:rPr lang="sk-SK" sz="2000" dirty="0" smtClean="0">
                <a:solidFill>
                  <a:schemeClr val="tx1"/>
                </a:solidFill>
              </a:rPr>
              <a:t>Po </a:t>
            </a:r>
            <a:r>
              <a:rPr lang="sk-SK" sz="2000" dirty="0">
                <a:solidFill>
                  <a:schemeClr val="tx1"/>
                </a:solidFill>
              </a:rPr>
              <a:t>vojne sa Stalin </a:t>
            </a:r>
            <a:r>
              <a:rPr lang="sk-SK" dirty="0"/>
              <a:t>obával toho, že do ZSSR prenikne vplyv západného sveta.</a:t>
            </a:r>
          </a:p>
          <a:p>
            <a:pPr>
              <a:lnSpc>
                <a:spcPct val="90000"/>
              </a:lnSpc>
            </a:pPr>
            <a:r>
              <a:rPr lang="sk-SK" dirty="0"/>
              <a:t>Začal kampaň, ktorá šírila nenávisť proti západným štátom</a:t>
            </a:r>
            <a:r>
              <a:rPr lang="sk-SK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V sovietskom bloku sa presadila vláda jednej strany – </a:t>
            </a:r>
            <a:r>
              <a:rPr lang="sk-SK" dirty="0" smtClean="0">
                <a:solidFill>
                  <a:srgbClr val="C00000"/>
                </a:solidFill>
              </a:rPr>
              <a:t>komunistickej. </a:t>
            </a:r>
            <a:r>
              <a:rPr lang="sk-SK" dirty="0" smtClean="0"/>
              <a:t>Zrušila sa sloboda a ľudské práva boli porušované. Ekonomika prešla na príkazový režim Do sovietskeho bloku patrili: ZSSR, ČSSR, PĽR, RSR, BĽR, MĽR, NDR, Moldavsko, Kuba, Vietnam, Čína</a:t>
            </a:r>
            <a:endParaRPr lang="sk-SK" dirty="0"/>
          </a:p>
        </p:txBody>
      </p:sp>
      <p:pic>
        <p:nvPicPr>
          <p:cNvPr id="5" name="Obrázok 4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886C945B-555F-4CAD-821A-0C8C9B447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r="1378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89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8267EEE4-6354-4F1C-9484-951F0EB9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4609346-2666-455F-8200-C18EE1B9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20" y="156238"/>
            <a:ext cx="7266336" cy="1320800"/>
          </a:xfrm>
        </p:spPr>
        <p:txBody>
          <a:bodyPr anchor="ctr">
            <a:norm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Posilnenie vplyvu USA vo svete.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0E5A83F9-E6B8-40BD-9C0D-9A6F15650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3B3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3F88488-EF8B-48B9-B07A-3E7C6F4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21" y="2160589"/>
            <a:ext cx="6385302" cy="3880773"/>
          </a:xfrm>
        </p:spPr>
        <p:txBody>
          <a:bodyPr>
            <a:normAutofit/>
          </a:bodyPr>
          <a:lstStyle/>
          <a:p>
            <a:r>
              <a:rPr lang="sk-SK" dirty="0"/>
              <a:t>USA cez vojnu posilnilo. Vlastnilo 50% svetového bohatstva.</a:t>
            </a:r>
          </a:p>
          <a:p>
            <a:r>
              <a:rPr lang="sk-SK" dirty="0"/>
              <a:t>Vláda USA sa obávala rastúceho vplyvu ZSSR v Európe.</a:t>
            </a:r>
          </a:p>
          <a:p>
            <a:r>
              <a:rPr lang="sk-SK" dirty="0"/>
              <a:t>Marshallov plán – USA ponúkli pomoc západným demokratickým krajinám.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Ponúkli </a:t>
            </a:r>
            <a:r>
              <a:rPr lang="sk-SK" dirty="0"/>
              <a:t>pomoc aj </a:t>
            </a:r>
            <a:r>
              <a:rPr lang="sk-SK" dirty="0" smtClean="0"/>
              <a:t>krajinám východného bloku, ale pod  podmienkou, aby </a:t>
            </a:r>
            <a:r>
              <a:rPr lang="sk-SK" dirty="0"/>
              <a:t>vlády podporili súkromné </a:t>
            </a:r>
            <a:r>
              <a:rPr lang="sk-SK" dirty="0" smtClean="0"/>
              <a:t>vlastníctvo a v krajinách bola demokracia.</a:t>
            </a:r>
            <a:endParaRPr lang="sk-SK" dirty="0"/>
          </a:p>
          <a:p>
            <a:r>
              <a:rPr lang="sk-SK" dirty="0"/>
              <a:t>Stalin nariadil aby bola táto pomoc zamietnutá.</a:t>
            </a:r>
          </a:p>
        </p:txBody>
      </p:sp>
      <p:pic>
        <p:nvPicPr>
          <p:cNvPr id="8" name="Obrázok 7" descr="Obrázok, na ktorom je osoba, muž, uniforma, vnútri&#10;&#10;Automaticky generovaný popis">
            <a:extLst>
              <a:ext uri="{FF2B5EF4-FFF2-40B4-BE49-F238E27FC236}">
                <a16:creationId xmlns="" xmlns:a16="http://schemas.microsoft.com/office/drawing/2014/main" id="{E647C964-474C-4A33-A45F-B1088402C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r="-3" b="44815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6" name="Obrázok 5" descr="Obrázok, na ktorom je kreslenie&#10;&#10;Automaticky generovaný popis">
            <a:extLst>
              <a:ext uri="{FF2B5EF4-FFF2-40B4-BE49-F238E27FC236}">
                <a16:creationId xmlns="" xmlns:a16="http://schemas.microsoft.com/office/drawing/2014/main" id="{29375A68-C9D4-4357-9662-FC52EAC9A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 r="-3" b="-3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A1A28E41-8C13-42A6-92E8-F055B1A0CCAC}"/>
              </a:ext>
            </a:extLst>
          </p:cNvPr>
          <p:cNvSpPr txBox="1"/>
          <p:nvPr/>
        </p:nvSpPr>
        <p:spPr>
          <a:xfrm>
            <a:off x="7582855" y="3248414"/>
            <a:ext cx="416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George C. </a:t>
            </a:r>
            <a:r>
              <a:rPr lang="sk-SK" dirty="0" err="1">
                <a:highlight>
                  <a:srgbClr val="00FF00"/>
                </a:highlight>
              </a:rPr>
              <a:t>Marshall</a:t>
            </a:r>
            <a:r>
              <a:rPr lang="sk-SK" dirty="0">
                <a:highlight>
                  <a:srgbClr val="00FF00"/>
                </a:highlight>
              </a:rPr>
              <a:t> (1880-1959) – bol tvorcom programu obnovy Európy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Termín: železná opona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prvý ho vyslovil W. </a:t>
            </a:r>
            <a:r>
              <a:rPr lang="sk-SK" dirty="0" err="1" smtClean="0"/>
              <a:t>Churchill</a:t>
            </a:r>
            <a:r>
              <a:rPr lang="sk-SK" dirty="0" smtClean="0"/>
              <a:t> vo  </a:t>
            </a:r>
            <a:r>
              <a:rPr lang="sk-SK" dirty="0" err="1" smtClean="0"/>
              <a:t>Fultone</a:t>
            </a:r>
            <a:r>
              <a:rPr lang="sk-SK" dirty="0" smtClean="0"/>
              <a:t>:</a:t>
            </a:r>
          </a:p>
          <a:p>
            <a:r>
              <a:rPr lang="sk-SK" dirty="0">
                <a:highlight>
                  <a:srgbClr val="00FF00"/>
                </a:highlight>
              </a:rPr>
              <a:t>„Od Štetína na </a:t>
            </a:r>
            <a:r>
              <a:rPr lang="sk-SK" dirty="0" err="1">
                <a:highlight>
                  <a:srgbClr val="00FF00"/>
                </a:highlight>
              </a:rPr>
              <a:t>Balte</a:t>
            </a:r>
            <a:r>
              <a:rPr lang="sk-SK" dirty="0">
                <a:highlight>
                  <a:srgbClr val="00FF00"/>
                </a:highlight>
              </a:rPr>
              <a:t> k Terstu na Jadrane bola naprieč svetadielom spustená </a:t>
            </a:r>
            <a:r>
              <a:rPr lang="sk-SK" dirty="0">
                <a:highlight>
                  <a:srgbClr val="FFFF00"/>
                </a:highlight>
              </a:rPr>
              <a:t>železná opona. </a:t>
            </a:r>
            <a:r>
              <a:rPr lang="sk-SK" dirty="0">
                <a:highlight>
                  <a:srgbClr val="00FF00"/>
                </a:highlight>
              </a:rPr>
              <a:t>Za touto oponou ležia všetky hlavné mestá starobylých štátov strednej a východnej Európy. Všetky tieto hlavné mestá a ich obyvateľstvo sú vnútri toho, čo musím nazvať sovietskou sférou, a všetky sú v tej či onej forme podrobené nielen sovietskemu vplyvu, ale čoraz častejšie stále rastúcej kontrole Moskvy.“ W. </a:t>
            </a:r>
            <a:r>
              <a:rPr lang="sk-SK" dirty="0" err="1" smtClean="0">
                <a:highlight>
                  <a:srgbClr val="00FF00"/>
                </a:highlight>
              </a:rPr>
              <a:t>Churchill</a:t>
            </a:r>
            <a:r>
              <a:rPr lang="sk-SK" dirty="0" smtClean="0">
                <a:highlight>
                  <a:srgbClr val="00FF00"/>
                </a:highlight>
              </a:rPr>
              <a:t> </a:t>
            </a:r>
            <a:r>
              <a:rPr lang="sk-SK" dirty="0">
                <a:highlight>
                  <a:srgbClr val="00FF00"/>
                </a:highlight>
              </a:rPr>
              <a:t>1946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65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Západný blok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215737"/>
            <a:ext cx="8596668" cy="4825626"/>
          </a:xfrm>
        </p:spPr>
        <p:txBody>
          <a:bodyPr/>
          <a:lstStyle/>
          <a:p>
            <a:r>
              <a:rPr lang="sk-SK" dirty="0" smtClean="0"/>
              <a:t>Krajiny západnej Európy:  USA, </a:t>
            </a:r>
            <a:r>
              <a:rPr lang="sk-SK" dirty="0" err="1" smtClean="0"/>
              <a:t>FRa</a:t>
            </a:r>
            <a:r>
              <a:rPr lang="sk-SK" dirty="0" smtClean="0"/>
              <a:t>, NEM, </a:t>
            </a:r>
            <a:r>
              <a:rPr lang="sk-SK" dirty="0" err="1" smtClean="0"/>
              <a:t>Ang</a:t>
            </a:r>
            <a:r>
              <a:rPr lang="sk-SK" dirty="0" smtClean="0"/>
              <a:t>, </a:t>
            </a:r>
            <a:r>
              <a:rPr lang="sk-SK" dirty="0" err="1" smtClean="0"/>
              <a:t>Šp</a:t>
            </a:r>
            <a:r>
              <a:rPr lang="sk-SK" dirty="0" smtClean="0"/>
              <a:t>, </a:t>
            </a:r>
            <a:r>
              <a:rPr lang="sk-SK" dirty="0" err="1" smtClean="0"/>
              <a:t>Por</a:t>
            </a:r>
            <a:r>
              <a:rPr lang="sk-SK" dirty="0" smtClean="0"/>
              <a:t>, Rak, Šva, Nor, </a:t>
            </a:r>
            <a:r>
              <a:rPr lang="sk-SK" dirty="0" err="1" smtClean="0"/>
              <a:t>Fin</a:t>
            </a:r>
            <a:r>
              <a:rPr lang="sk-SK" dirty="0" smtClean="0"/>
              <a:t>, ŠVE ...  </a:t>
            </a:r>
          </a:p>
          <a:p>
            <a:r>
              <a:rPr lang="sk-SK" dirty="0" smtClean="0"/>
              <a:t>Do západného bloku sa radili  krajiny, ktoré mali trhovú ekonomiku (kapitalizmus), demokraciu a občiansku spoločnosť. Najsilnejším štátom západného bloku bolo USA. Západné hodnoty: ľudské práva, sloboda, demokracia  sa  rozvíjali i v  Južnej Kórey, Austrálii, Japonsku ...</a:t>
            </a:r>
          </a:p>
          <a:p>
            <a:r>
              <a:rPr lang="sk-SK" dirty="0" smtClean="0"/>
              <a:t>Ekonomika bola trhová (ako ju poznáme dnes), preto sa životná úroveň týchto krajín rozvíjala rýchlejšie.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4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E70B580-845C-4804-8AC0-22EBC8F1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Na západ od „ železnej opony“</a:t>
            </a:r>
            <a:br>
              <a:rPr lang="sk-SK" dirty="0">
                <a:highlight>
                  <a:srgbClr val="00FF00"/>
                </a:highlight>
              </a:rPr>
            </a:br>
            <a:r>
              <a:rPr lang="sk-SK" dirty="0">
                <a:highlight>
                  <a:srgbClr val="00FF00"/>
                </a:highlight>
              </a:rPr>
              <a:t>Rozdelenie Nemecka</a:t>
            </a:r>
          </a:p>
        </p:txBody>
      </p:sp>
      <p:pic>
        <p:nvPicPr>
          <p:cNvPr id="5" name="Obrázok 4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98925666-5986-4EA4-8A83-8B9BBDDE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330"/>
            <a:ext cx="3733447" cy="469867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97B5EDC-3D32-4458-85A5-37EF75B7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4545011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NEM rozdelen</a:t>
            </a:r>
            <a:r>
              <a:rPr lang="sk-SK" dirty="0"/>
              <a:t>é na </a:t>
            </a:r>
            <a:r>
              <a:rPr lang="sk-SK" dirty="0">
                <a:solidFill>
                  <a:srgbClr val="FF0000"/>
                </a:solidFill>
              </a:rPr>
              <a:t>4 okupačné zóny.</a:t>
            </a:r>
          </a:p>
          <a:p>
            <a:r>
              <a:rPr lang="sk-SK" dirty="0"/>
              <a:t>USA a VB chceli prispieť k obnove NEM hospodárstva.</a:t>
            </a:r>
          </a:p>
          <a:p>
            <a:r>
              <a:rPr lang="sk-SK" sz="2000" dirty="0">
                <a:solidFill>
                  <a:schemeClr val="tx1"/>
                </a:solidFill>
              </a:rPr>
              <a:t>Chceli obnovu trhového hospodárstva a demokracie.</a:t>
            </a:r>
          </a:p>
          <a:p>
            <a:r>
              <a:rPr lang="sk-SK" dirty="0"/>
              <a:t>Sovietsky zväz chcel ihneď reparácie</a:t>
            </a:r>
          </a:p>
          <a:p>
            <a:r>
              <a:rPr lang="sk-SK" sz="2000" dirty="0">
                <a:solidFill>
                  <a:schemeClr val="tx1"/>
                </a:solidFill>
              </a:rPr>
              <a:t>Vo svojej okupačnej zóne ich začal vyberať ihneď rozoberaním a odvozom toho, čo zostalo z nemeckých tovární.</a:t>
            </a:r>
          </a:p>
          <a:p>
            <a:r>
              <a:rPr lang="sk-SK" dirty="0"/>
              <a:t>Tento vývoj viedol k rozdeleniu Nemecka. V roku 1949 vznikla</a:t>
            </a:r>
            <a:r>
              <a:rPr lang="sk-SK" dirty="0"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k-SK" dirty="0" smtClean="0">
                <a:solidFill>
                  <a:srgbClr val="C00000"/>
                </a:solidFill>
              </a:rPr>
              <a:t>SRN a  NDR</a:t>
            </a:r>
            <a:r>
              <a:rPr lang="sk-SK" dirty="0" smtClean="0">
                <a:solidFill>
                  <a:schemeClr val="tx1"/>
                </a:solidFill>
              </a:rPr>
              <a:t>. Spolková republika Nemecko a  Nemecká demokratická republika.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E02F2F5-85D2-4B7F-A076-E776820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hodiny&#10;&#10;Automaticky generovaný popis">
            <a:extLst>
              <a:ext uri="{FF2B5EF4-FFF2-40B4-BE49-F238E27FC236}">
                <a16:creationId xmlns="" xmlns:a16="http://schemas.microsoft.com/office/drawing/2014/main" id="{8ABE088D-5D0B-4B99-8D3C-35AF3661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05" y="20131"/>
            <a:ext cx="7030597" cy="6837870"/>
          </a:xfrm>
        </p:spPr>
      </p:pic>
    </p:spTree>
    <p:extLst>
      <p:ext uri="{BB962C8B-B14F-4D97-AF65-F5344CB8AC3E}">
        <p14:creationId xmlns:p14="http://schemas.microsoft.com/office/powerpoint/2010/main" val="269251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Obrázok, na ktorom je oblečenie, uniforma, nosenie, osoba&#10;&#10;Automaticky generovaný popis">
            <a:extLst>
              <a:ext uri="{FF2B5EF4-FFF2-40B4-BE49-F238E27FC236}">
                <a16:creationId xmlns="" xmlns:a16="http://schemas.microsoft.com/office/drawing/2014/main" id="{B9E8F4CB-E06F-438D-B34C-59425A466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 r="-2" b="24203"/>
          <a:stretch/>
        </p:blipFill>
        <p:spPr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ECBEE4B-C559-473F-A2C2-CF373277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4" y="609600"/>
            <a:ext cx="6932845" cy="13208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highlight>
                  <a:srgbClr val="00FF00"/>
                </a:highlight>
              </a:rPr>
              <a:t>Obavy zo Stalinovej expanzie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84FE933D-6F54-497F-94C0-D4518E5FA2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r="11866"/>
          <a:stretch/>
        </p:blipFill>
        <p:spPr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31FD3CE-CE0A-4FD9-967C-4D340CA37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30">
            <a:extLst>
              <a:ext uri="{FF2B5EF4-FFF2-40B4-BE49-F238E27FC236}">
                <a16:creationId xmlns="" xmlns:a16="http://schemas.microsoft.com/office/drawing/2014/main" id="{0663EB55-934F-42EF-80DE-098647DE7A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ECFF7A4-B760-4FB6-B27A-C56512B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962" y="2684998"/>
            <a:ext cx="5355264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Stalin si začal podmaňovať krajiny strednej a juhovýchodnej Európy.</a:t>
            </a:r>
          </a:p>
          <a:p>
            <a:r>
              <a:rPr lang="sk-SK" sz="2400" dirty="0">
                <a:solidFill>
                  <a:schemeClr val="tx1"/>
                </a:solidFill>
              </a:rPr>
              <a:t>Obavy z ďalšej expanzie.</a:t>
            </a:r>
          </a:p>
          <a:p>
            <a:r>
              <a:rPr lang="sk-SK" dirty="0"/>
              <a:t>1949 – </a:t>
            </a:r>
            <a:r>
              <a:rPr lang="sk-SK" dirty="0">
                <a:solidFill>
                  <a:srgbClr val="C00000"/>
                </a:solidFill>
              </a:rPr>
              <a:t>NATO (severoatlantický pakt)</a:t>
            </a:r>
          </a:p>
          <a:p>
            <a:r>
              <a:rPr lang="sk-SK" dirty="0"/>
              <a:t>Podnetom pre vznik NATO bol komunistický prevrat v ČSR a sovietska blokáda Berlína.</a:t>
            </a:r>
          </a:p>
          <a:p>
            <a:r>
              <a:rPr lang="sk-SK" dirty="0"/>
              <a:t>Prvým veliteľom NATO bol </a:t>
            </a:r>
            <a:r>
              <a:rPr lang="sk-SK" dirty="0" err="1"/>
              <a:t>Dwight</a:t>
            </a:r>
            <a:r>
              <a:rPr lang="sk-SK" dirty="0"/>
              <a:t> </a:t>
            </a:r>
            <a:r>
              <a:rPr lang="sk-SK" dirty="0" err="1" smtClean="0"/>
              <a:t>Eisenhower</a:t>
            </a:r>
            <a:r>
              <a:rPr lang="sk-SK" dirty="0" smtClean="0"/>
              <a:t>.</a:t>
            </a:r>
          </a:p>
          <a:p>
            <a:r>
              <a:rPr lang="sk-SK" dirty="0" smtClean="0"/>
              <a:t>NATO je obranná  aliancia krajín, ktoré chcú mať kolektívnu obranu. Slovensko je  súčasťou  NATO od roku 2004.</a:t>
            </a:r>
            <a:endParaRPr lang="sk-SK" dirty="0"/>
          </a:p>
        </p:txBody>
      </p:sp>
      <p:pic>
        <p:nvPicPr>
          <p:cNvPr id="8" name="Obrázok 7" descr="Obrázok, na ktorom je osoba, vnútri, červené, muž&#10;&#10;Automaticky generovaný popis">
            <a:extLst>
              <a:ext uri="{FF2B5EF4-FFF2-40B4-BE49-F238E27FC236}">
                <a16:creationId xmlns="" xmlns:a16="http://schemas.microsoft.com/office/drawing/2014/main" id="{F8126B30-3AAD-4761-B56C-D202A59DD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258" y="3140765"/>
            <a:ext cx="3002741" cy="37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1390C"/>
      </a:accent1>
      <a:accent2>
        <a:srgbClr val="562608"/>
      </a:accent2>
      <a:accent3>
        <a:srgbClr val="ED8B50"/>
      </a:accent3>
      <a:accent4>
        <a:srgbClr val="AD4C11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581</Words>
  <Application>Microsoft Office PowerPoint</Application>
  <PresentationFormat>Širokouhlá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Studená vojna</vt:lpstr>
      <vt:lpstr>Prezentácia programu PowerPoint</vt:lpstr>
      <vt:lpstr>Vytvorenie sovietskeho bloku</vt:lpstr>
      <vt:lpstr>Posilnenie vplyvu USA vo svete.</vt:lpstr>
      <vt:lpstr>Termín: železná opona</vt:lpstr>
      <vt:lpstr>Západný blok</vt:lpstr>
      <vt:lpstr>Na západ od „ železnej opony“ Rozdelenie Nemecka</vt:lpstr>
      <vt:lpstr>Prezentácia programu PowerPoint</vt:lpstr>
      <vt:lpstr>Obavy zo Stalinovej expanzie</vt:lpstr>
      <vt:lpstr>Začiatky európskej integrácie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takac.tomas1863@gmail.com</dc:creator>
  <cp:lastModifiedBy>Windows-felhasználó</cp:lastModifiedBy>
  <cp:revision>15</cp:revision>
  <dcterms:created xsi:type="dcterms:W3CDTF">2020-02-06T18:06:22Z</dcterms:created>
  <dcterms:modified xsi:type="dcterms:W3CDTF">2024-03-20T08:47:49Z</dcterms:modified>
</cp:coreProperties>
</file>