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4" r:id="rId12"/>
    <p:sldId id="269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054C-88B4-40E9-B32E-A368E4155A4F}" type="datetimeFigureOut">
              <a:rPr lang="sk-SK" smtClean="0"/>
              <a:pPr/>
              <a:t>17.10.2017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B03E-0A1A-4428-BEDE-6FF43A3697A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2376264"/>
          </a:xfrm>
        </p:spPr>
        <p:txBody>
          <a:bodyPr/>
          <a:lstStyle/>
          <a:p>
            <a:r>
              <a:rPr lang="sk-SK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PAMÄŤ A MYSLENIE</a:t>
            </a:r>
            <a:endParaRPr lang="sk-SK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3314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29726"/>
            <a:ext cx="4464496" cy="45282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3610744" cy="57214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/>
              <a:t>Abstrakcia :</a:t>
            </a:r>
            <a:r>
              <a:rPr lang="sk-SK" dirty="0" smtClean="0"/>
              <a:t> </a:t>
            </a:r>
            <a:endParaRPr lang="sk-SK" dirty="0" smtClean="0"/>
          </a:p>
          <a:p>
            <a:r>
              <a:rPr lang="sk-SK" dirty="0" smtClean="0"/>
              <a:t>oddelenie</a:t>
            </a:r>
            <a:r>
              <a:rPr lang="sk-SK" dirty="0" smtClean="0"/>
              <a:t>, vyčlenenie nejakej vlastnosti.</a:t>
            </a:r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Konkretizácia</a:t>
            </a:r>
            <a:r>
              <a:rPr lang="sk-SK" b="1" dirty="0" smtClean="0"/>
              <a:t>:</a:t>
            </a:r>
            <a:r>
              <a:rPr lang="sk-SK" dirty="0" smtClean="0"/>
              <a:t> </a:t>
            </a:r>
            <a:endParaRPr lang="sk-SK" dirty="0" smtClean="0"/>
          </a:p>
          <a:p>
            <a:r>
              <a:rPr lang="sk-SK" dirty="0" smtClean="0"/>
              <a:t>spočíva </a:t>
            </a:r>
            <a:r>
              <a:rPr lang="sk-SK" dirty="0" smtClean="0"/>
              <a:t>vo vyhľadávaní konkrétneho prvku v danej triede</a:t>
            </a:r>
            <a:r>
              <a:rPr lang="sk-SK" b="1" dirty="0" smtClean="0"/>
              <a:t>   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23554" name="Picture 2" descr="Výsledok vyh&amp;lcaron;adávania obrázkov pre dopyt abstrakcia konkretizác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48297"/>
            <a:ext cx="3744416" cy="5871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  Formy myslenia:    pojem  -  súd  -  úsudok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1628800"/>
            <a:ext cx="7211144" cy="4525963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smtClean="0"/>
              <a:t>Pojem: </a:t>
            </a:r>
            <a:r>
              <a:rPr lang="sk-SK" dirty="0" smtClean="0"/>
              <a:t>základný </a:t>
            </a:r>
            <a:r>
              <a:rPr lang="sk-SK" dirty="0" smtClean="0"/>
              <a:t>prvok ľudského myslenia.</a:t>
            </a:r>
          </a:p>
          <a:p>
            <a:r>
              <a:rPr lang="sk-SK" b="1" dirty="0" smtClean="0"/>
              <a:t>Súdy:</a:t>
            </a:r>
            <a:r>
              <a:rPr lang="sk-SK" dirty="0" smtClean="0"/>
              <a:t> myšlienkový proces sa uskutočňuje prostredníctvom súdov. Súd vyjadruje vzťah medzi 2 pojmami.</a:t>
            </a:r>
          </a:p>
          <a:p>
            <a:r>
              <a:rPr lang="sk-SK" dirty="0" smtClean="0"/>
              <a:t>Môžu byť: </a:t>
            </a:r>
            <a:r>
              <a:rPr lang="sk-SK" b="1" dirty="0" smtClean="0"/>
              <a:t>pravdivé, nepravdivé.</a:t>
            </a:r>
            <a:endParaRPr lang="sk-SK" dirty="0" smtClean="0"/>
          </a:p>
          <a:p>
            <a:r>
              <a:rPr lang="sk-SK" b="1" dirty="0" smtClean="0"/>
              <a:t>Úsudok:</a:t>
            </a:r>
            <a:r>
              <a:rPr lang="sk-SK" dirty="0" smtClean="0"/>
              <a:t> vyjadruje vzťah medzi 2 a viacerými súdmi.</a:t>
            </a:r>
          </a:p>
          <a:p>
            <a:r>
              <a:rPr lang="sk-SK" dirty="0" smtClean="0"/>
              <a:t>Proces myslenia začína problémom, otázkou. Problémová situácia, riešenie problému vyžaduje myšlienkovú aktivitu</a:t>
            </a:r>
            <a:r>
              <a:rPr lang="sk-SK" dirty="0" smtClean="0"/>
              <a:t>.</a:t>
            </a:r>
          </a:p>
          <a:p>
            <a:r>
              <a:rPr lang="sk-SK" dirty="0" smtClean="0"/>
              <a:t>„Všetci ľudia sú </a:t>
            </a:r>
            <a:r>
              <a:rPr lang="sk-SK" dirty="0" smtClean="0"/>
              <a:t>smrteľní.“ </a:t>
            </a:r>
            <a:endParaRPr lang="sk-SK" dirty="0" smtClean="0"/>
          </a:p>
          <a:p>
            <a:r>
              <a:rPr lang="sk-SK" dirty="0" smtClean="0"/>
              <a:t> </a:t>
            </a:r>
            <a:r>
              <a:rPr lang="sk-SK" dirty="0" smtClean="0"/>
              <a:t>„Sokrates je človek</a:t>
            </a:r>
            <a:r>
              <a:rPr lang="sk-SK" dirty="0" smtClean="0"/>
              <a:t>.“</a:t>
            </a:r>
          </a:p>
          <a:p>
            <a:r>
              <a:rPr lang="sk-SK" dirty="0" smtClean="0"/>
              <a:t> </a:t>
            </a:r>
            <a:r>
              <a:rPr lang="sk-SK" dirty="0" smtClean="0"/>
              <a:t>„Čiže Sokrates je smrteľný.“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/>
              <a:t>Motivácia myslenia</a:t>
            </a:r>
            <a:r>
              <a:rPr lang="sk-SK" dirty="0" smtClean="0"/>
              <a:t>: i myslenie je motivované = potreba poznania + detská zvedavosť</a:t>
            </a:r>
          </a:p>
          <a:p>
            <a:pPr>
              <a:buNone/>
            </a:pPr>
            <a:r>
              <a:rPr lang="sk-SK" b="1" dirty="0" smtClean="0"/>
              <a:t>Osobitosti myslenia:</a:t>
            </a:r>
            <a:endParaRPr lang="sk-SK" dirty="0" smtClean="0"/>
          </a:p>
          <a:p>
            <a:r>
              <a:rPr lang="sk-SK" dirty="0" smtClean="0"/>
              <a:t>samostatnosť </a:t>
            </a:r>
            <a:r>
              <a:rPr lang="sk-SK" dirty="0" smtClean="0"/>
              <a:t>myslenia- neaplikovať staré riešenie</a:t>
            </a:r>
          </a:p>
          <a:p>
            <a:r>
              <a:rPr lang="sk-SK" dirty="0" smtClean="0"/>
              <a:t>kritickosť </a:t>
            </a:r>
            <a:r>
              <a:rPr lang="sk-SK" dirty="0" smtClean="0"/>
              <a:t>myslenia- nepoddávať sa vplyvu cudzích myšlienok</a:t>
            </a:r>
          </a:p>
          <a:p>
            <a:r>
              <a:rPr lang="sk-SK" dirty="0" smtClean="0"/>
              <a:t>pružnosť </a:t>
            </a:r>
            <a:r>
              <a:rPr lang="sk-SK" dirty="0" smtClean="0"/>
              <a:t>myslenia- schopnosť meniť plán, spôsob riešenia úloh</a:t>
            </a:r>
          </a:p>
          <a:p>
            <a:r>
              <a:rPr lang="sk-SK" dirty="0" smtClean="0"/>
              <a:t>bystrosť </a:t>
            </a:r>
            <a:r>
              <a:rPr lang="sk-SK" dirty="0" smtClean="0"/>
              <a:t>/ rýchlosť / myslenia</a:t>
            </a:r>
          </a:p>
          <a:p>
            <a:r>
              <a:rPr lang="sk-SK" dirty="0" smtClean="0"/>
              <a:t>hĺbka </a:t>
            </a:r>
            <a:r>
              <a:rPr lang="sk-SK" dirty="0" smtClean="0"/>
              <a:t>myslenia- dostať sa až k jadru veci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62500" lnSpcReduction="20000"/>
          </a:bodyPr>
          <a:lstStyle/>
          <a:p>
            <a:r>
              <a:rPr lang="sk-SK" dirty="0" smtClean="0"/>
              <a:t> je proces odrážania minulého prežívania vo vedomí človeka</a:t>
            </a:r>
          </a:p>
          <a:p>
            <a:r>
              <a:rPr lang="sk-SK" dirty="0" smtClean="0"/>
              <a:t> v našom mozgu pamäti sa vytvárajú určité stopy zapamätávania, ktoré sa dejú v 3 fázach:       </a:t>
            </a:r>
          </a:p>
          <a:p>
            <a:r>
              <a:rPr lang="sk-SK" dirty="0" smtClean="0"/>
              <a:t>1.  </a:t>
            </a:r>
            <a:r>
              <a:rPr lang="sk-SK" dirty="0" smtClean="0">
                <a:solidFill>
                  <a:srgbClr val="FFFF00"/>
                </a:solidFill>
              </a:rPr>
              <a:t>zapamätávanie: </a:t>
            </a:r>
            <a:r>
              <a:rPr lang="sk-SK" dirty="0" smtClean="0"/>
              <a:t>v mozgovej kôre sa utvárajú stopy pôsobením vonkajších a vnútorných podnetov</a:t>
            </a:r>
          </a:p>
          <a:p>
            <a:r>
              <a:rPr lang="sk-SK" dirty="0" smtClean="0"/>
              <a:t> </a:t>
            </a:r>
            <a:r>
              <a:rPr lang="sk-SK" dirty="0" smtClean="0">
                <a:solidFill>
                  <a:srgbClr val="FFFF00"/>
                </a:solidFill>
              </a:rPr>
              <a:t>mimovoľný typ zapamätávania: </a:t>
            </a:r>
            <a:r>
              <a:rPr lang="sk-SK" dirty="0" smtClean="0"/>
              <a:t>bez úmyslu si niečo zapamätať</a:t>
            </a:r>
          </a:p>
          <a:p>
            <a:r>
              <a:rPr lang="sk-SK" dirty="0" smtClean="0"/>
              <a:t> </a:t>
            </a:r>
            <a:r>
              <a:rPr lang="sk-SK" dirty="0" smtClean="0">
                <a:solidFill>
                  <a:srgbClr val="FFFF00"/>
                </a:solidFill>
              </a:rPr>
              <a:t>zámerný typ: </a:t>
            </a:r>
            <a:r>
              <a:rPr lang="sk-SK" dirty="0" smtClean="0"/>
              <a:t>vedomé zameranie na to, čo si máme zapamätať, je to zložitejší avšak účinnejší proces ako pri mimovoľnom type</a:t>
            </a:r>
          </a:p>
          <a:p>
            <a:r>
              <a:rPr lang="sk-SK" dirty="0" smtClean="0"/>
              <a:t>     2. </a:t>
            </a:r>
            <a:r>
              <a:rPr lang="sk-SK" dirty="0" smtClean="0">
                <a:solidFill>
                  <a:srgbClr val="FFFF00"/>
                </a:solidFill>
              </a:rPr>
              <a:t>podržanie/uchovanie v pamäti: </a:t>
            </a:r>
            <a:r>
              <a:rPr lang="sk-SK" dirty="0" smtClean="0"/>
              <a:t>ide o čas, ktorý uplynie od zapamätávania po vybavenie, reprodukciu</a:t>
            </a:r>
          </a:p>
          <a:p>
            <a:r>
              <a:rPr lang="sk-SK" dirty="0" smtClean="0"/>
              <a:t> </a:t>
            </a:r>
            <a:r>
              <a:rPr lang="sk-SK" dirty="0" smtClean="0">
                <a:solidFill>
                  <a:srgbClr val="FFFF00"/>
                </a:solidFill>
              </a:rPr>
              <a:t>zabúdanie </a:t>
            </a:r>
            <a:r>
              <a:rPr lang="sk-SK" dirty="0" smtClean="0"/>
              <a:t>- je rozpad pamäťových stôp. Informácie sú v podobe stôp zafixované v bunkách a postupom času sa zoslabujú a rozpadávajú. Aby k tomu nedochádzalo, musí sa učebný materiál opakovať a precvičovať.</a:t>
            </a:r>
          </a:p>
          <a:p>
            <a:r>
              <a:rPr lang="sk-SK" dirty="0" smtClean="0"/>
              <a:t>     3. </a:t>
            </a:r>
            <a:r>
              <a:rPr lang="sk-SK" dirty="0" smtClean="0">
                <a:solidFill>
                  <a:srgbClr val="FFFF00"/>
                </a:solidFill>
              </a:rPr>
              <a:t>vybavovanie: </a:t>
            </a:r>
            <a:r>
              <a:rPr lang="sk-SK" dirty="0" smtClean="0"/>
              <a:t>oživovanie pamäťových stôp a uvedomenie si minulého prežívania</a:t>
            </a:r>
          </a:p>
          <a:p>
            <a:r>
              <a:rPr lang="sk-SK" dirty="0" smtClean="0"/>
              <a:t>Realizuje sa: </a:t>
            </a:r>
            <a:r>
              <a:rPr lang="sk-SK" dirty="0" err="1" smtClean="0">
                <a:solidFill>
                  <a:srgbClr val="FFFF00"/>
                </a:solidFill>
              </a:rPr>
              <a:t>znovupoznanie</a:t>
            </a:r>
            <a:r>
              <a:rPr lang="sk-SK" dirty="0" smtClean="0"/>
              <a:t> - vybavenie si minulého zážitku, pri priamom pôsobení podnetov</a:t>
            </a:r>
          </a:p>
          <a:p>
            <a:r>
              <a:rPr lang="sk-SK" dirty="0" smtClean="0"/>
              <a:t>                    </a:t>
            </a:r>
            <a:r>
              <a:rPr lang="sk-SK" dirty="0" smtClean="0">
                <a:solidFill>
                  <a:srgbClr val="FFFF00"/>
                </a:solidFill>
              </a:rPr>
              <a:t>spomínanie</a:t>
            </a:r>
            <a:r>
              <a:rPr lang="sk-SK" dirty="0" smtClean="0"/>
              <a:t> - vybavenie si niečoho bez vplyvu daného podnetu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Druhy pamäti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 </a:t>
            </a:r>
            <a:r>
              <a:rPr lang="sk-SK" dirty="0" smtClean="0">
                <a:solidFill>
                  <a:srgbClr val="FFFF00"/>
                </a:solidFill>
              </a:rPr>
              <a:t>mechanická</a:t>
            </a:r>
            <a:r>
              <a:rPr lang="sk-SK" dirty="0" smtClean="0"/>
              <a:t> - bez logických súvislostí </a:t>
            </a:r>
          </a:p>
          <a:p>
            <a:r>
              <a:rPr lang="sk-SK" dirty="0" smtClean="0"/>
              <a:t> </a:t>
            </a:r>
            <a:r>
              <a:rPr lang="sk-SK" dirty="0" smtClean="0">
                <a:solidFill>
                  <a:srgbClr val="FFFF00"/>
                </a:solidFill>
              </a:rPr>
              <a:t>logická</a:t>
            </a:r>
            <a:r>
              <a:rPr lang="sk-SK" dirty="0" smtClean="0"/>
              <a:t> - logické vyvodenie bez mechanicky zapamätaného textu</a:t>
            </a:r>
          </a:p>
          <a:p>
            <a:r>
              <a:rPr lang="sk-SK" b="1" dirty="0" smtClean="0"/>
              <a:t>Podľa trvania:</a:t>
            </a:r>
            <a:r>
              <a:rPr lang="sk-SK" dirty="0" smtClean="0"/>
              <a:t> </a:t>
            </a:r>
            <a:r>
              <a:rPr lang="sk-SK" dirty="0" smtClean="0">
                <a:solidFill>
                  <a:srgbClr val="FFFF00"/>
                </a:solidFill>
              </a:rPr>
              <a:t>krátkodobá </a:t>
            </a:r>
            <a:r>
              <a:rPr lang="sk-SK" dirty="0" smtClean="0"/>
              <a:t>- na 1,2 minúty, možno pár sekúnd</a:t>
            </a:r>
          </a:p>
          <a:p>
            <a:pPr>
              <a:buNone/>
            </a:pPr>
            <a:r>
              <a:rPr lang="sk-SK" dirty="0" smtClean="0"/>
              <a:t>                              </a:t>
            </a:r>
            <a:r>
              <a:rPr lang="sk-SK" dirty="0" smtClean="0">
                <a:solidFill>
                  <a:srgbClr val="FFFF00"/>
                </a:solidFill>
              </a:rPr>
              <a:t>dlhodobá </a:t>
            </a:r>
            <a:r>
              <a:rPr lang="sk-SK" dirty="0" smtClean="0"/>
              <a:t>- opakovanosť</a:t>
            </a:r>
          </a:p>
          <a:p>
            <a:r>
              <a:rPr lang="sk-SK" b="1" dirty="0" smtClean="0"/>
              <a:t>Typy pamäti:</a:t>
            </a:r>
            <a:r>
              <a:rPr lang="sk-SK" dirty="0" smtClean="0">
                <a:solidFill>
                  <a:srgbClr val="FFFF00"/>
                </a:solidFill>
              </a:rPr>
              <a:t> názorná </a:t>
            </a:r>
            <a:r>
              <a:rPr lang="sk-SK" dirty="0" smtClean="0"/>
              <a:t>- zapamätané podnety prešli cez receptor, zrakový typ sluchový, pohybový...</a:t>
            </a:r>
          </a:p>
          <a:p>
            <a:pPr>
              <a:buNone/>
            </a:pPr>
            <a:r>
              <a:rPr lang="sk-SK" dirty="0" smtClean="0"/>
              <a:t>                            </a:t>
            </a:r>
            <a:r>
              <a:rPr lang="sk-SK" dirty="0" smtClean="0">
                <a:solidFill>
                  <a:srgbClr val="FFFF00"/>
                </a:solidFill>
              </a:rPr>
              <a:t>slovno-logická</a:t>
            </a:r>
            <a:r>
              <a:rPr lang="sk-SK" dirty="0" smtClean="0"/>
              <a:t> - uplatňujú sa tu myšlienkové operácie, hľadanie súvislostí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                   </a:t>
            </a:r>
            <a:r>
              <a:rPr lang="sk-SK" dirty="0" smtClean="0">
                <a:solidFill>
                  <a:srgbClr val="FFFF00"/>
                </a:solidFill>
              </a:rPr>
              <a:t>citová, emocionálna </a:t>
            </a:r>
            <a:r>
              <a:rPr lang="sk-SK" dirty="0" smtClean="0"/>
              <a:t>- zapamätávanie citovo-zafarbených podnetov, zážitkov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Výsledok vyh&amp;lcaron;adávania obrázkov pre dopyt pamä&amp;tcaron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4743"/>
            <a:ext cx="7236296" cy="6793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Výsledok vyh&amp;lcaron;adávania obrázkov pre dopyt pamä&amp;tcaron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5272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Myslenie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916832"/>
            <a:ext cx="7992888" cy="494116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znamená </a:t>
            </a:r>
            <a:r>
              <a:rPr lang="sk-SK" dirty="0"/>
              <a:t>vždy riešiť nejakú úlohu na základe už dosiahnutých poznatkov, z ktorých človek vyvodzuje isté závery</a:t>
            </a:r>
          </a:p>
          <a:p>
            <a:r>
              <a:rPr lang="sk-SK" dirty="0" smtClean="0"/>
              <a:t>Výsledkom</a:t>
            </a:r>
            <a:r>
              <a:rPr lang="sk-SK" dirty="0"/>
              <a:t> </a:t>
            </a:r>
            <a:r>
              <a:rPr lang="sk-SK" b="1" dirty="0"/>
              <a:t>zmyslového</a:t>
            </a:r>
            <a:r>
              <a:rPr lang="sk-SK" dirty="0"/>
              <a:t> poznania sú : </a:t>
            </a:r>
            <a:r>
              <a:rPr lang="sk-SK" b="1" dirty="0"/>
              <a:t>pocity, vnemy, predstavy.</a:t>
            </a:r>
            <a:endParaRPr lang="sk-SK" dirty="0"/>
          </a:p>
          <a:p>
            <a:r>
              <a:rPr lang="sk-SK" dirty="0"/>
              <a:t>Výsledkom </a:t>
            </a:r>
            <a:r>
              <a:rPr lang="sk-SK" b="1" dirty="0"/>
              <a:t>myšlienkového</a:t>
            </a:r>
            <a:r>
              <a:rPr lang="sk-SK" dirty="0"/>
              <a:t> / logického / poznania sú: </a:t>
            </a:r>
            <a:r>
              <a:rPr lang="sk-SK" b="1" dirty="0"/>
              <a:t>pojmy súdy, poučky, všeobecné zákonitosti.</a:t>
            </a:r>
            <a:endParaRPr lang="sk-SK" dirty="0"/>
          </a:p>
          <a:p>
            <a:r>
              <a:rPr lang="sk-SK" b="1" dirty="0"/>
              <a:t>Myslenie</a:t>
            </a:r>
            <a:r>
              <a:rPr lang="sk-SK" dirty="0"/>
              <a:t> veľmi úzko súvisí </a:t>
            </a:r>
            <a:r>
              <a:rPr lang="sk-SK" b="1" dirty="0"/>
              <a:t>s jazykom a rečou</a:t>
            </a:r>
            <a:r>
              <a:rPr lang="sk-SK" dirty="0"/>
              <a:t> – čo je principiálny rozdiel medzi </a:t>
            </a:r>
            <a:r>
              <a:rPr lang="sk-SK" b="1" dirty="0"/>
              <a:t>psychikou človeka a zvieraťa</a:t>
            </a:r>
            <a:r>
              <a:rPr lang="sk-SK" dirty="0" smtClean="0"/>
              <a:t>.</a:t>
            </a:r>
            <a:r>
              <a:rPr lang="sk-SK" b="1" dirty="0"/>
              <a:t>  </a:t>
            </a:r>
            <a:r>
              <a:rPr lang="sk-SK" b="1" dirty="0" smtClean="0"/>
              <a:t> </a:t>
            </a:r>
            <a:endParaRPr lang="sk-SK" dirty="0"/>
          </a:p>
        </p:txBody>
      </p:sp>
      <p:pic>
        <p:nvPicPr>
          <p:cNvPr id="4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88640"/>
            <a:ext cx="180020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Myšlienkové operácie: analýza, syntéza, porovnávanie, zovšeobecnenie, abstrakcia.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348880"/>
            <a:ext cx="4114800" cy="37772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/>
              <a:t>Analýza</a:t>
            </a:r>
            <a:r>
              <a:rPr lang="sk-SK" b="1" dirty="0" smtClean="0"/>
              <a:t>:</a:t>
            </a:r>
            <a:r>
              <a:rPr lang="sk-SK" dirty="0" smtClean="0"/>
              <a:t> </a:t>
            </a:r>
            <a:endParaRPr lang="sk-SK" dirty="0" smtClean="0"/>
          </a:p>
          <a:p>
            <a:r>
              <a:rPr lang="sk-SK" dirty="0" smtClean="0"/>
              <a:t>rozdelenie </a:t>
            </a:r>
            <a:r>
              <a:rPr lang="sk-SK" dirty="0" smtClean="0"/>
              <a:t>objektu na jeho rozličné komponenty  a časti.</a:t>
            </a:r>
          </a:p>
          <a:p>
            <a:pPr>
              <a:buNone/>
            </a:pPr>
            <a:r>
              <a:rPr lang="sk-SK" b="1" dirty="0" smtClean="0"/>
              <a:t>Syntéza:</a:t>
            </a:r>
            <a:r>
              <a:rPr lang="sk-SK" dirty="0" smtClean="0"/>
              <a:t> </a:t>
            </a:r>
            <a:endParaRPr lang="sk-SK" dirty="0" smtClean="0"/>
          </a:p>
          <a:p>
            <a:r>
              <a:rPr lang="sk-SK" dirty="0" smtClean="0"/>
              <a:t>opak </a:t>
            </a:r>
            <a:r>
              <a:rPr lang="sk-SK" dirty="0" smtClean="0"/>
              <a:t>analýzy. Myšlienkové spájanie, zjednotenie vydelených častí.</a:t>
            </a:r>
          </a:p>
          <a:p>
            <a:endParaRPr lang="sk-SK" dirty="0"/>
          </a:p>
        </p:txBody>
      </p:sp>
      <p:pic>
        <p:nvPicPr>
          <p:cNvPr id="1028" name="Picture 4" descr="Rebrí&amp;ccaron;ek: Ktoré autá sú najspo&amp;lcaron;ahlivejšie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844824"/>
            <a:ext cx="3707904" cy="24719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Rebrí&amp;ccaron;ek: Ktoré autá sú najspo&amp;lcaron;ahlivejšie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409728"/>
            <a:ext cx="3672408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92696"/>
            <a:ext cx="4042792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/>
              <a:t>Porovnávanie:</a:t>
            </a:r>
            <a:r>
              <a:rPr lang="sk-SK" dirty="0" smtClean="0"/>
              <a:t> </a:t>
            </a:r>
            <a:endParaRPr lang="sk-SK" dirty="0" smtClean="0"/>
          </a:p>
          <a:p>
            <a:r>
              <a:rPr lang="sk-SK" dirty="0" smtClean="0"/>
              <a:t>myšlienková </a:t>
            </a:r>
            <a:r>
              <a:rPr lang="sk-SK" dirty="0" smtClean="0"/>
              <a:t>operácia, pomocou ktorej zisťujeme podobnosť a odlišnosť medzi viacerými javmi a predmetmi</a:t>
            </a:r>
            <a:r>
              <a:rPr lang="sk-SK" dirty="0" smtClean="0"/>
              <a:t>.</a:t>
            </a:r>
            <a:r>
              <a:rPr lang="sk-SK" b="1" dirty="0" smtClean="0"/>
              <a:t>      </a:t>
            </a:r>
            <a:endParaRPr lang="sk-SK" dirty="0"/>
          </a:p>
        </p:txBody>
      </p:sp>
      <p:pic>
        <p:nvPicPr>
          <p:cNvPr id="2150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005" y="1556792"/>
            <a:ext cx="4651995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6712"/>
            <a:ext cx="4402832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/>
              <a:t>Zovšeobecnenie</a:t>
            </a:r>
            <a:r>
              <a:rPr lang="sk-SK" dirty="0" smtClean="0"/>
              <a:t>: </a:t>
            </a:r>
            <a:endParaRPr lang="sk-SK" dirty="0" smtClean="0"/>
          </a:p>
          <a:p>
            <a:r>
              <a:rPr lang="sk-SK" dirty="0" smtClean="0"/>
              <a:t>z</a:t>
            </a:r>
            <a:r>
              <a:rPr lang="sk-SK" dirty="0" smtClean="0"/>
              <a:t>ovšeobecnenie </a:t>
            </a:r>
            <a:r>
              <a:rPr lang="sk-SK" dirty="0" smtClean="0"/>
              <a:t>je logický prechod od jednotlivého k všeobecnému. Je to určovanie spoločných zákonitostí predmetov a javov</a:t>
            </a:r>
            <a:r>
              <a:rPr lang="sk-SK" dirty="0" smtClean="0"/>
              <a:t>.</a:t>
            </a:r>
            <a:endParaRPr lang="sk-SK" dirty="0" smtClean="0"/>
          </a:p>
        </p:txBody>
      </p:sp>
      <p:pic>
        <p:nvPicPr>
          <p:cNvPr id="22530" name="Picture 2" descr="Výsledok vyh&amp;lcaron;adávania obrázkov pre dopyt zovšeobecnenie"/>
          <p:cNvPicPr>
            <a:picLocks noChangeAspect="1" noChangeArrowheads="1"/>
          </p:cNvPicPr>
          <p:nvPr/>
        </p:nvPicPr>
        <p:blipFill>
          <a:blip r:embed="rId2" cstate="print"/>
          <a:srcRect l="31963" t="7043" r="31905" b="8436"/>
          <a:stretch>
            <a:fillRect/>
          </a:stretch>
        </p:blipFill>
        <p:spPr bwMode="auto">
          <a:xfrm>
            <a:off x="4563999" y="404664"/>
            <a:ext cx="4040449" cy="5594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87</Words>
  <Application>Microsoft Office PowerPoint</Application>
  <PresentationFormat>Prezentácia na obrazovke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PAMÄŤ A MYSLENIE</vt:lpstr>
      <vt:lpstr>Pamäť</vt:lpstr>
      <vt:lpstr>Druhy pamäti</vt:lpstr>
      <vt:lpstr>Snímka 4</vt:lpstr>
      <vt:lpstr>Snímka 5</vt:lpstr>
      <vt:lpstr>Myslenie</vt:lpstr>
      <vt:lpstr>Myšlienkové operácie: analýza, syntéza, porovnávanie, zovšeobecnenie, abstrakcia. </vt:lpstr>
      <vt:lpstr>Snímka 8</vt:lpstr>
      <vt:lpstr>Snímka 9</vt:lpstr>
      <vt:lpstr>Snímka 10</vt:lpstr>
      <vt:lpstr>  Formy myslenia:    pojem  -  súd  -  úsudok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PAMÄŤ A MYSLENIE</dc:title>
  <dc:creator>User</dc:creator>
  <cp:lastModifiedBy>User</cp:lastModifiedBy>
  <cp:revision>2</cp:revision>
  <dcterms:created xsi:type="dcterms:W3CDTF">2017-10-10T16:45:16Z</dcterms:created>
  <dcterms:modified xsi:type="dcterms:W3CDTF">2017-10-17T19:23:13Z</dcterms:modified>
</cp:coreProperties>
</file>