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21" r:id="rId4"/>
    <p:sldId id="331" r:id="rId5"/>
    <p:sldId id="329" r:id="rId6"/>
    <p:sldId id="325" r:id="rId7"/>
    <p:sldId id="322" r:id="rId8"/>
    <p:sldId id="330" r:id="rId9"/>
    <p:sldId id="323" r:id="rId10"/>
    <p:sldId id="326" r:id="rId11"/>
    <p:sldId id="327" r:id="rId12"/>
    <p:sldId id="332" r:id="rId13"/>
    <p:sldId id="328" r:id="rId14"/>
    <p:sldId id="33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08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70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66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14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839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20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64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915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348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46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309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391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965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678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073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448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107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E02A-DEE7-4C07-8D05-B869D2C3AD19}" type="datetimeFigureOut">
              <a:rPr lang="sk-SK" smtClean="0"/>
              <a:t>26.03.2020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E65FB2-97F4-4E79-A1D6-4445E62260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162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gBOZsnjBok" TargetMode="External"/><Relationship Id="rId2" Type="http://schemas.openxmlformats.org/officeDocument/2006/relationships/hyperlink" Target="https://www.youtube.com/watch?v=Sj2EMoZ8nT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80E22E2-067D-4F9B-9B4F-EEC556511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18" y="1274618"/>
            <a:ext cx="8825345" cy="2154382"/>
          </a:xfrm>
        </p:spPr>
        <p:txBody>
          <a:bodyPr/>
          <a:lstStyle/>
          <a:p>
            <a:pPr algn="ctr"/>
            <a:r>
              <a:rPr lang="sk-SK" dirty="0"/>
              <a:t>SLOVÁCI </a:t>
            </a:r>
            <a:br>
              <a:rPr lang="sk-SK" dirty="0"/>
            </a:br>
            <a:r>
              <a:rPr lang="sk-SK" dirty="0"/>
              <a:t>V UHORSKOM KRÁĽOVSTVE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1C6CEC2-0290-4D4A-B2A1-8EF426CD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92" y="4050833"/>
            <a:ext cx="9365672" cy="1096899"/>
          </a:xfrm>
        </p:spPr>
        <p:txBody>
          <a:bodyPr>
            <a:normAutofit/>
          </a:bodyPr>
          <a:lstStyle/>
          <a:p>
            <a:pPr algn="ctr"/>
            <a:r>
              <a:rPr lang="sk-SK" sz="3000" b="1" dirty="0"/>
              <a:t>8. KRÁĽ S HAVRANOM V ERBE</a:t>
            </a:r>
          </a:p>
        </p:txBody>
      </p:sp>
    </p:spTree>
    <p:extLst>
      <p:ext uri="{BB962C8B-B14F-4D97-AF65-F5344CB8AC3E}">
        <p14:creationId xmlns:p14="http://schemas.microsoft.com/office/powerpoint/2010/main" val="376907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9" y="609600"/>
            <a:ext cx="9345208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MATEJ KORVÍN (vláda 1458 - 1490)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998806"/>
            <a:ext cx="9532628" cy="55875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založil univerzitu - </a:t>
            </a:r>
            <a:r>
              <a:rPr lang="sk-SK" sz="3200" dirty="0" err="1"/>
              <a:t>Academia</a:t>
            </a:r>
            <a:r>
              <a:rPr lang="sk-SK" sz="3200" dirty="0"/>
              <a:t> </a:t>
            </a:r>
            <a:r>
              <a:rPr lang="sk-SK" sz="3200" dirty="0" err="1"/>
              <a:t>Istropolitana</a:t>
            </a:r>
            <a:r>
              <a:rPr lang="sk-SK" sz="3200" dirty="0"/>
              <a:t> v Bratislave, 1465</a:t>
            </a:r>
          </a:p>
          <a:p>
            <a:pPr algn="just"/>
            <a:r>
              <a:rPr lang="sk-SK" sz="3200" dirty="0"/>
              <a:t>profesori: matematik Ján M</a:t>
            </a:r>
            <a:r>
              <a:rPr lang="de-DE" sz="3200" dirty="0"/>
              <a:t>ü</a:t>
            </a:r>
            <a:r>
              <a:rPr lang="sk-SK" sz="3200" dirty="0" err="1"/>
              <a:t>ller</a:t>
            </a:r>
            <a:r>
              <a:rPr lang="sk-SK" sz="3200" dirty="0"/>
              <a:t> – </a:t>
            </a:r>
            <a:r>
              <a:rPr lang="sk-SK" sz="3200" dirty="0" err="1"/>
              <a:t>Regiomontanus</a:t>
            </a:r>
            <a:r>
              <a:rPr lang="sk-SK" sz="3200" dirty="0"/>
              <a:t>, hvezdár Martin </a:t>
            </a:r>
            <a:r>
              <a:rPr lang="sk-SK" sz="3200" dirty="0" err="1"/>
              <a:t>Bylica</a:t>
            </a:r>
            <a:r>
              <a:rPr lang="sk-SK" sz="3200" dirty="0"/>
              <a:t>, taliansky encyklopedista Ján </a:t>
            </a:r>
            <a:r>
              <a:rPr lang="sk-SK" sz="3200" dirty="0" err="1"/>
              <a:t>Gattus</a:t>
            </a:r>
            <a:endParaRPr lang="sk-SK" sz="3200" dirty="0"/>
          </a:p>
          <a:p>
            <a:pPr algn="just"/>
            <a:r>
              <a:rPr lang="sk-SK" sz="3200" dirty="0"/>
              <a:t>kancelárom bol ostrihomský arcibiskup Ján </a:t>
            </a:r>
            <a:r>
              <a:rPr lang="sk-SK" sz="3200" dirty="0" err="1"/>
              <a:t>Vitéz</a:t>
            </a:r>
            <a:r>
              <a:rPr lang="sk-SK" sz="3200" dirty="0"/>
              <a:t>, </a:t>
            </a:r>
            <a:endParaRPr lang="sk-SK" sz="3200" dirty="0" smtClean="0"/>
          </a:p>
          <a:p>
            <a:pPr algn="just"/>
            <a:r>
              <a:rPr lang="sk-SK" sz="3200" dirty="0" smtClean="0"/>
              <a:t>1486 </a:t>
            </a:r>
            <a:r>
              <a:rPr lang="sk-SK" sz="3200" dirty="0"/>
              <a:t>postupný zánik pre nedostatok peňazí</a:t>
            </a:r>
          </a:p>
        </p:txBody>
      </p:sp>
      <p:pic>
        <p:nvPicPr>
          <p:cNvPr id="2050" name="Picture 2" descr="https://upload.wikimedia.org/wikipedia/commons/thumb/0/0d/Nte-kir-matyas.jpg/160px-Nte-kir-matyas.jpg">
            <a:extLst>
              <a:ext uri="{FF2B5EF4-FFF2-40B4-BE49-F238E27FC236}">
                <a16:creationId xmlns:a16="http://schemas.microsoft.com/office/drawing/2014/main" xmlns="" id="{89D1007C-E5C8-4D27-8DE4-7B23DDCA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721" y="117158"/>
            <a:ext cx="1524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Ã½sledok vyhÄ¾adÃ¡vania obrÃ¡zkov pre dopyt academia istropolitana">
            <a:extLst>
              <a:ext uri="{FF2B5EF4-FFF2-40B4-BE49-F238E27FC236}">
                <a16:creationId xmlns:a16="http://schemas.microsoft.com/office/drawing/2014/main" xmlns="" id="{992B0723-63AF-469C-887E-E2E135AB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383" y="4403419"/>
            <a:ext cx="2239617" cy="218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0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lava 2007-3-28-33.jpg">
            <a:extLst>
              <a:ext uri="{FF2B5EF4-FFF2-40B4-BE49-F238E27FC236}">
                <a16:creationId xmlns:a16="http://schemas.microsoft.com/office/drawing/2014/main" xmlns="" id="{28156B8C-4930-4CD7-81E5-8F928E1B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6" y="726244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upload.wikimedia.org/wikipedia/commons/thumb/5/55/Blava_2007-3-28-31.jpg/220px-Blava_2007-3-28-31.jpg">
            <a:extLst>
              <a:ext uri="{FF2B5EF4-FFF2-40B4-BE49-F238E27FC236}">
                <a16:creationId xmlns:a16="http://schemas.microsoft.com/office/drawing/2014/main" xmlns="" id="{FD4C0A4F-CEC0-4F33-8758-C2C49680A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819" y="1597085"/>
            <a:ext cx="2750998" cy="366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615543"/>
          </a:xfrm>
        </p:spPr>
        <p:txBody>
          <a:bodyPr/>
          <a:lstStyle/>
          <a:p>
            <a:pPr algn="ctr"/>
            <a:r>
              <a:rPr lang="sk-SK" dirty="0" err="1" smtClean="0"/>
              <a:t>Jagelovci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Vláda posledného rodu v  Uhorsku </a:t>
            </a:r>
            <a:br>
              <a:rPr lang="sk-SK" dirty="0" smtClean="0"/>
            </a:br>
            <a:r>
              <a:rPr lang="sk-SK" dirty="0" smtClean="0"/>
              <a:t>1490 - 1526 </a:t>
            </a:r>
            <a:br>
              <a:rPr lang="sk-SK" dirty="0" smtClean="0"/>
            </a:br>
            <a:r>
              <a:rPr lang="sk-SK" dirty="0" smtClean="0"/>
              <a:t>Po  roku 1526 sa  Uhorsko stáva  súčasťou Habsburskej monarchie a vládnu tam už len Habsburgovci. 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idx="1"/>
          </p:nvPr>
        </p:nvSpPr>
        <p:spPr>
          <a:xfrm>
            <a:off x="760462" y="3408218"/>
            <a:ext cx="8596668" cy="2027503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576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8" y="609600"/>
            <a:ext cx="9532627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VLADISLAV II. JAGELOVSKÝ </a:t>
            </a:r>
            <a:r>
              <a:rPr lang="sk-SK" sz="3200" b="1" u="sng" dirty="0"/>
              <a:t>(vláda 1490-1516)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1558344"/>
            <a:ext cx="9532628" cy="50279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34836989-E340-4206-9676-53A2413351FC}"/>
              </a:ext>
            </a:extLst>
          </p:cNvPr>
          <p:cNvSpPr txBox="1"/>
          <p:nvPr/>
        </p:nvSpPr>
        <p:spPr>
          <a:xfrm>
            <a:off x="878774" y="1698170"/>
            <a:ext cx="75236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3200" dirty="0"/>
              <a:t>ustupoval požiadavkám šľachty</a:t>
            </a:r>
          </a:p>
          <a:p>
            <a:pPr marL="285750" indent="-285750">
              <a:buFontTx/>
              <a:buChar char="-"/>
            </a:pPr>
            <a:r>
              <a:rPr lang="sk-SK" sz="3200" dirty="0"/>
              <a:t>„kráľ Dobre</a:t>
            </a:r>
            <a:r>
              <a:rPr lang="sk-SK" sz="3200" dirty="0" smtClean="0"/>
              <a:t>“ na všetko hovoril „</a:t>
            </a:r>
            <a:r>
              <a:rPr lang="sk-SK" sz="3200" dirty="0" smtClean="0">
                <a:solidFill>
                  <a:srgbClr val="FF0000"/>
                </a:solidFill>
              </a:rPr>
              <a:t>dobre“  </a:t>
            </a:r>
            <a:r>
              <a:rPr lang="sk-SK" sz="3200" dirty="0" smtClean="0"/>
              <a:t>hovoril taliansky  takže  </a:t>
            </a:r>
            <a:r>
              <a:rPr lang="sk-SK" sz="3200" dirty="0" err="1" smtClean="0">
                <a:solidFill>
                  <a:srgbClr val="FF0000"/>
                </a:solidFill>
              </a:rPr>
              <a:t>bene</a:t>
            </a:r>
            <a:endParaRPr lang="sk-SK" sz="3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sk-SK" sz="3200" dirty="0"/>
              <a:t>1514 sedliacke povstanie Juraja </a:t>
            </a:r>
            <a:r>
              <a:rPr lang="sk-SK" sz="3200" dirty="0" smtClean="0"/>
              <a:t>Dóžu – potlačené </a:t>
            </a:r>
            <a:endParaRPr lang="sk-SK" sz="3200" dirty="0"/>
          </a:p>
          <a:p>
            <a:pPr marL="285750" indent="-285750">
              <a:buFontTx/>
              <a:buChar char="-"/>
            </a:pPr>
            <a:r>
              <a:rPr lang="sk-SK" sz="3200" dirty="0"/>
              <a:t>banícke </a:t>
            </a:r>
            <a:r>
              <a:rPr lang="sk-SK" sz="3200" dirty="0" smtClean="0"/>
              <a:t>povstanie</a:t>
            </a:r>
          </a:p>
        </p:txBody>
      </p:sp>
      <p:pic>
        <p:nvPicPr>
          <p:cNvPr id="8194" name="Picture 2" descr="VÃ½sledok vyhÄ¾adÃ¡vania obrÃ¡zkov pre dopyt vladislav jagelovskÃ½">
            <a:extLst>
              <a:ext uri="{FF2B5EF4-FFF2-40B4-BE49-F238E27FC236}">
                <a16:creationId xmlns:a16="http://schemas.microsoft.com/office/drawing/2014/main" xmlns="" id="{38FF32B8-F813-45B2-905E-32FDA3151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05" y="470082"/>
            <a:ext cx="21907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ladislav II., erb (z wikidata)">
            <a:extLst>
              <a:ext uri="{FF2B5EF4-FFF2-40B4-BE49-F238E27FC236}">
                <a16:creationId xmlns:a16="http://schemas.microsoft.com/office/drawing/2014/main" xmlns="" id="{C3A756C3-FC5C-44DC-B872-EAD898D7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717" y="4852779"/>
            <a:ext cx="13811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Juraj DÃ³Å¾a">
            <a:extLst>
              <a:ext uri="{FF2B5EF4-FFF2-40B4-BE49-F238E27FC236}">
                <a16:creationId xmlns:a16="http://schemas.microsoft.com/office/drawing/2014/main" xmlns="" id="{9052D0E7-7B5A-4608-9D31-5E0C7315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535" y="5050787"/>
            <a:ext cx="1336839" cy="171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BE3E37B2-745D-40C8-85C7-3DC24F91C1B2}"/>
              </a:ext>
            </a:extLst>
          </p:cNvPr>
          <p:cNvSpPr txBox="1"/>
          <p:nvPr/>
        </p:nvSpPr>
        <p:spPr>
          <a:xfrm>
            <a:off x="5429995" y="6184220"/>
            <a:ext cx="244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Juraj Dóža</a:t>
            </a:r>
          </a:p>
        </p:txBody>
      </p:sp>
    </p:spTree>
    <p:extLst>
      <p:ext uri="{BB962C8B-B14F-4D97-AF65-F5344CB8AC3E}">
        <p14:creationId xmlns:p14="http://schemas.microsoft.com/office/powerpoint/2010/main" val="32482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Ľudovít II. </a:t>
            </a:r>
            <a:r>
              <a:rPr lang="sk-SK" dirty="0" err="1" smtClean="0"/>
              <a:t>Jágelovský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Posledný uhorský kráľ . Bojoval proti nastupujúcej Osmanskej ríši -  Turkom. Turci (</a:t>
            </a:r>
            <a:r>
              <a:rPr lang="sk-SK" sz="2800" dirty="0" err="1" smtClean="0"/>
              <a:t>Osmani</a:t>
            </a:r>
            <a:r>
              <a:rPr lang="sk-SK" sz="2800" dirty="0" smtClean="0"/>
              <a:t>)  postupovali smerom na  sever  a  chceli dobyť Európu. Ľudovít II. </a:t>
            </a:r>
            <a:r>
              <a:rPr lang="sk-SK" sz="2800" dirty="0" err="1" smtClean="0"/>
              <a:t>Jagelovský</a:t>
            </a:r>
            <a:r>
              <a:rPr lang="sk-SK" sz="2800" dirty="0" smtClean="0"/>
              <a:t> sa  im postavil do cesty. No v  bitke pri Moháči v  roku 1526  prehral a  utopil sa v rieky. Bol to čierny  deň pre Uhorsko, od  vtedy  Turci ovládli  Uhorsko a dostali sa až na naše územie</a:t>
            </a:r>
            <a:r>
              <a:rPr lang="sk-SK" dirty="0" smtClean="0"/>
              <a:t>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111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9" y="609600"/>
            <a:ext cx="9345208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MATEJ KORVÍN (vláda 1458 - 1490)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1558344"/>
            <a:ext cx="9239399" cy="51207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Matej </a:t>
            </a:r>
            <a:r>
              <a:rPr lang="sk-SK" sz="3200" dirty="0" err="1"/>
              <a:t>Huňady</a:t>
            </a:r>
            <a:r>
              <a:rPr lang="sk-SK" sz="3200" dirty="0"/>
              <a:t> - prívlastok Korvín získal podľa rodového znaku, na ktorom bol zobrazený havran (po latinsky </a:t>
            </a:r>
            <a:r>
              <a:rPr lang="sk-SK" sz="3200" dirty="0" err="1"/>
              <a:t>corvus</a:t>
            </a:r>
            <a:r>
              <a:rPr lang="sk-SK" sz="3200" dirty="0"/>
              <a:t>)</a:t>
            </a:r>
          </a:p>
          <a:p>
            <a:pPr algn="just"/>
            <a:r>
              <a:rPr lang="sk-SK" sz="3200" dirty="0"/>
              <a:t>za uhorského kráľa bol zvolený ako 15-ročný</a:t>
            </a:r>
          </a:p>
          <a:p>
            <a:pPr algn="just"/>
            <a:r>
              <a:rPr lang="sk-SK" sz="3200" dirty="0"/>
              <a:t>vzdelaný, jazykovo nadaný, ambiciózny, bystrý, mal vynikajúcu pamäť</a:t>
            </a:r>
          </a:p>
          <a:p>
            <a:pPr algn="just"/>
            <a:r>
              <a:rPr lang="sk-SK" sz="3200" dirty="0"/>
              <a:t>manželky: Katarína z </a:t>
            </a:r>
            <a:r>
              <a:rPr lang="sk-SK" sz="3200" dirty="0" err="1"/>
              <a:t>Poděbrad</a:t>
            </a:r>
            <a:r>
              <a:rPr lang="sk-SK" sz="3200" dirty="0"/>
              <a:t>, </a:t>
            </a:r>
            <a:r>
              <a:rPr lang="sk-SK" sz="3200" dirty="0" err="1"/>
              <a:t>Beatrix</a:t>
            </a:r>
            <a:r>
              <a:rPr lang="sk-SK" sz="3200" dirty="0"/>
              <a:t> Aragónska, syn Ján Korvín </a:t>
            </a:r>
          </a:p>
          <a:p>
            <a:pPr algn="just"/>
            <a:r>
              <a:rPr lang="sk-SK" sz="3200" dirty="0"/>
              <a:t>zomrel na mozgovú mŕtvicu</a:t>
            </a:r>
          </a:p>
        </p:txBody>
      </p:sp>
      <p:sp>
        <p:nvSpPr>
          <p:cNvPr id="7" name="Hviezda: 5-cípa 6">
            <a:extLst>
              <a:ext uri="{FF2B5EF4-FFF2-40B4-BE49-F238E27FC236}">
                <a16:creationId xmlns:a16="http://schemas.microsoft.com/office/drawing/2014/main" xmlns="" id="{DF21FAF5-AB76-4E86-866E-CCF54403C842}"/>
              </a:ext>
            </a:extLst>
          </p:cNvPr>
          <p:cNvSpPr/>
          <p:nvPr/>
        </p:nvSpPr>
        <p:spPr>
          <a:xfrm>
            <a:off x="5696545" y="979666"/>
            <a:ext cx="4068418" cy="115735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Zaujímavosť</a:t>
            </a:r>
          </a:p>
        </p:txBody>
      </p:sp>
      <p:pic>
        <p:nvPicPr>
          <p:cNvPr id="4" name="Picture 2" descr="Matej I.">
            <a:extLst>
              <a:ext uri="{FF2B5EF4-FFF2-40B4-BE49-F238E27FC236}">
                <a16:creationId xmlns:a16="http://schemas.microsoft.com/office/drawing/2014/main" xmlns="" id="{580DB25E-CA92-40A1-88E7-F7E1246A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30" y="3754920"/>
            <a:ext cx="21907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tej I., erb">
            <a:extLst>
              <a:ext uri="{FF2B5EF4-FFF2-40B4-BE49-F238E27FC236}">
                <a16:creationId xmlns:a16="http://schemas.microsoft.com/office/drawing/2014/main" xmlns="" id="{7737254C-6A85-4ED4-A9ED-0B287A59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488" y="470149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ej I., podpis (z wikidata)">
            <a:extLst>
              <a:ext uri="{FF2B5EF4-FFF2-40B4-BE49-F238E27FC236}">
                <a16:creationId xmlns:a16="http://schemas.microsoft.com/office/drawing/2014/main" xmlns="" id="{83A70EA6-7D28-4DDD-8374-80D2F66F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04828"/>
            <a:ext cx="3035178" cy="8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9" y="609600"/>
            <a:ext cx="9345208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MATEJ KORVÍN (vláda 1458 - 1490)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1083212"/>
            <a:ext cx="9239399" cy="55958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Vytvoril žoldnierske </a:t>
            </a:r>
            <a:r>
              <a:rPr lang="sk-SK" sz="3200" dirty="0"/>
              <a:t>vojsko – tzv. čierny </a:t>
            </a:r>
            <a:r>
              <a:rPr lang="sk-SK" sz="3200" dirty="0" smtClean="0"/>
              <a:t>pluk, vojaci dobrovoľníci, elitná armáda, ktorá bojovala proti českému kráľovstvu i Turkom.</a:t>
            </a:r>
            <a:endParaRPr lang="sk-SK" sz="3200" dirty="0"/>
          </a:p>
        </p:txBody>
      </p:sp>
      <p:pic>
        <p:nvPicPr>
          <p:cNvPr id="3074" name="Picture 2" descr="Äierny pluk: Elita uhorskej armÃ¡dy, ktorÃ¡ si svojimi Äinmi vyslÃºÅ¾ila povesÅ¥ obÃ¡vanÃ©ho turkobijca">
            <a:extLst>
              <a:ext uri="{FF2B5EF4-FFF2-40B4-BE49-F238E27FC236}">
                <a16:creationId xmlns:a16="http://schemas.microsoft.com/office/drawing/2014/main" xmlns="" id="{FEA279FD-1153-49EE-94BE-CC9E6D98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74" y="3733260"/>
            <a:ext cx="4370156" cy="271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Äierny pluk: Elita uhorskej armÃ¡dy, ktorÃ¡ si svojimi Äinmi vyslÃºÅ¾ila povesÅ¥ obÃ¡vanÃ©ho turkobijca">
            <a:extLst>
              <a:ext uri="{FF2B5EF4-FFF2-40B4-BE49-F238E27FC236}">
                <a16:creationId xmlns:a16="http://schemas.microsoft.com/office/drawing/2014/main" xmlns="" id="{4B9DEB49-97F3-4D43-AA92-77F2B37D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04" y="3653358"/>
            <a:ext cx="4498638" cy="27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9" y="609600"/>
            <a:ext cx="9345208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MATEJ KORVÍN (vláda 1458 - 1490)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1083212"/>
            <a:ext cx="9612141" cy="55958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usiloval sa obsadiť české a rakúske krajiny a dosiahnuť titul rímskeho cisára, neúspech</a:t>
            </a:r>
          </a:p>
          <a:p>
            <a:pPr algn="just"/>
            <a:r>
              <a:rPr lang="sk-SK" sz="3200" dirty="0"/>
              <a:t>boje s Turkami, zastavil ich postup a uzavrel mier</a:t>
            </a:r>
          </a:p>
        </p:txBody>
      </p:sp>
      <p:pic>
        <p:nvPicPr>
          <p:cNvPr id="11266" name="Picture 2" descr="https://historyweb.dennikn.sk/uploads/673.jpg">
            <a:extLst>
              <a:ext uri="{FF2B5EF4-FFF2-40B4-BE49-F238E27FC236}">
                <a16:creationId xmlns:a16="http://schemas.microsoft.com/office/drawing/2014/main" xmlns="" id="{6F7DFED3-B0BE-4FD4-A90E-6A49434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63" y="3429000"/>
            <a:ext cx="6667500" cy="315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7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9" y="609600"/>
            <a:ext cx="9345208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MATEJ KORVÍN (vláda 1458 - 1490)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1167618"/>
            <a:ext cx="9239399" cy="55114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1467 vo Veľkých Kostoľanoch neďaleko Trnavy sa odohrala posledná bitka s </a:t>
            </a:r>
            <a:r>
              <a:rPr lang="sk-SK" sz="3200" dirty="0" err="1" smtClean="0"/>
              <a:t>bratríkmi</a:t>
            </a: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>(českí husiti)      pozri </a:t>
            </a:r>
            <a:r>
              <a:rPr lang="sk-SK" sz="3200" dirty="0" smtClean="0">
                <a:hlinkClick r:id="rId2"/>
              </a:rPr>
              <a:t>Ján Hus  </a:t>
            </a:r>
            <a:r>
              <a:rPr lang="sk-SK" sz="3200" dirty="0" smtClean="0"/>
              <a:t>a  </a:t>
            </a:r>
            <a:r>
              <a:rPr lang="sk-SK" sz="3200" dirty="0" smtClean="0">
                <a:hlinkClick r:id="rId3"/>
              </a:rPr>
              <a:t>husitské hnutie</a:t>
            </a:r>
            <a:endParaRPr lang="sk-SK" sz="3200" b="1" dirty="0"/>
          </a:p>
          <a:p>
            <a:pPr algn="just"/>
            <a:r>
              <a:rPr lang="sk-SK" sz="3200" dirty="0"/>
              <a:t>kráľ sa kruto porátal s porazenými, vodcov a kňazov dal povešať, časť vojakov zaradil do svojej armády</a:t>
            </a:r>
          </a:p>
        </p:txBody>
      </p:sp>
      <p:pic>
        <p:nvPicPr>
          <p:cNvPr id="10242" name="Picture 2" descr="VÃ½sledok vyhÄ¾adÃ¡vania obrÃ¡zkov pre dopyt bratrÃ­ci">
            <a:extLst>
              <a:ext uri="{FF2B5EF4-FFF2-40B4-BE49-F238E27FC236}">
                <a16:creationId xmlns:a16="http://schemas.microsoft.com/office/drawing/2014/main" xmlns="" id="{4263BC4F-090F-4A9A-9922-9B4219A4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65" y="4953745"/>
            <a:ext cx="2932851" cy="18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>
            <a:off x="3265714" y="3123210"/>
            <a:ext cx="439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57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9" y="609600"/>
            <a:ext cx="9345208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MATEJ KORVÍN (vláda 1458 - 1490)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942536"/>
            <a:ext cx="9239399" cy="5736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podporoval rozvoj remesiel, obchodu a baníctva</a:t>
            </a:r>
          </a:p>
          <a:p>
            <a:pPr algn="just"/>
            <a:r>
              <a:rPr lang="sk-SK" sz="3200" dirty="0"/>
              <a:t>nové dane – vojenská daň, daň „od komína“</a:t>
            </a:r>
          </a:p>
          <a:p>
            <a:pPr algn="just"/>
            <a:r>
              <a:rPr lang="sk-SK" sz="3200" dirty="0"/>
              <a:t>udeľoval výsady Valachom – kočovným pastierom oviec a kôz</a:t>
            </a:r>
          </a:p>
          <a:p>
            <a:pPr algn="just"/>
            <a:r>
              <a:rPr lang="sk-SK" sz="3200" dirty="0"/>
              <a:t>modernizoval súdnictvo</a:t>
            </a:r>
          </a:p>
        </p:txBody>
      </p:sp>
      <p:pic>
        <p:nvPicPr>
          <p:cNvPr id="4098" name="Picture 2" descr="Äierny pluk: Elita uhorskej armÃ¡dy, ktorÃ¡ si svojimi Äinmi vyslÃºÅ¾ila povesÅ¥ obÃ¡vanÃ©ho turkobijca">
            <a:extLst>
              <a:ext uri="{FF2B5EF4-FFF2-40B4-BE49-F238E27FC236}">
                <a16:creationId xmlns:a16="http://schemas.microsoft.com/office/drawing/2014/main" xmlns="" id="{2C6BEEEB-7952-414A-946D-F187433B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69" y="4008783"/>
            <a:ext cx="4649832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5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9" y="609600"/>
            <a:ext cx="9345208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MATEJ KORVÍN (vláda 1458 - 1490)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900332"/>
            <a:ext cx="9239399" cy="57787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podporoval umenie a vzdelanosť – na kráľovskom dvore pôsobilo veľa humanistov a renesančných umelcov</a:t>
            </a:r>
          </a:p>
        </p:txBody>
      </p:sp>
      <p:pic>
        <p:nvPicPr>
          <p:cNvPr id="5122" name="Picture 2" descr="VÃ½sledok vyhÄ¾adÃ¡vania obrÃ¡zkov pre dopyt matej korvin">
            <a:extLst>
              <a:ext uri="{FF2B5EF4-FFF2-40B4-BE49-F238E27FC236}">
                <a16:creationId xmlns:a16="http://schemas.microsoft.com/office/drawing/2014/main" xmlns="" id="{E21A2C60-42B5-403D-BD62-0CA04C32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2" y="3310511"/>
            <a:ext cx="5416383" cy="30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2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9" y="609600"/>
            <a:ext cx="9345208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MATEJ KORVÍN (vláda 1458 - 1490)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900332"/>
            <a:ext cx="9532628" cy="5685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pamiatkou na rozkvet kultúry a umenia v jeho období je Dóm sv. Martina v Bratislave, Dóm sv. Alžbety v </a:t>
            </a:r>
            <a:r>
              <a:rPr lang="sk-SK" sz="3200" dirty="0"/>
              <a:t>K</a:t>
            </a:r>
            <a:r>
              <a:rPr lang="sk-SK" sz="3200" dirty="0" smtClean="0"/>
              <a:t>ošiciach</a:t>
            </a:r>
            <a:r>
              <a:rPr lang="sk-SK" sz="3200" dirty="0"/>
              <a:t>, dielo Majstra Pavla z Levoče</a:t>
            </a:r>
          </a:p>
        </p:txBody>
      </p:sp>
      <p:pic>
        <p:nvPicPr>
          <p:cNvPr id="9218" name="Picture 2" descr="KatedrÃ¡la sv. Martina 02.jpg">
            <a:extLst>
              <a:ext uri="{FF2B5EF4-FFF2-40B4-BE49-F238E27FC236}">
                <a16:creationId xmlns:a16="http://schemas.microsoft.com/office/drawing/2014/main" xmlns="" id="{44EBA94C-C80C-4F03-9FD8-6F1118A3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42" y="3496713"/>
            <a:ext cx="2571750" cy="308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thedral of St. Elizabeth in KoÅ¡ice.jpg">
            <a:extLst>
              <a:ext uri="{FF2B5EF4-FFF2-40B4-BE49-F238E27FC236}">
                <a16:creationId xmlns:a16="http://schemas.microsoft.com/office/drawing/2014/main" xmlns="" id="{FE3CE08E-8E69-47D1-B980-E11DCEF7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21" y="3496713"/>
            <a:ext cx="2571750" cy="308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upload.wikimedia.org/wikipedia/commons/thumb/1/1c/Olt%C3%A1r_Levo%C4%8Da_01.jpg/280px-Olt%C3%A1r_Levo%C4%8Da_01.jpg">
            <a:extLst>
              <a:ext uri="{FF2B5EF4-FFF2-40B4-BE49-F238E27FC236}">
                <a16:creationId xmlns:a16="http://schemas.microsoft.com/office/drawing/2014/main" xmlns="" id="{E406550A-3DB8-4665-85F6-75D8FEFB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500" y="3496713"/>
            <a:ext cx="2667000" cy="308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4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279" y="609600"/>
            <a:ext cx="9345208" cy="1320800"/>
          </a:xfrm>
        </p:spPr>
        <p:txBody>
          <a:bodyPr>
            <a:normAutofit/>
          </a:bodyPr>
          <a:lstStyle/>
          <a:p>
            <a:r>
              <a:rPr lang="sk-SK" sz="3500" b="1" u="sng" dirty="0"/>
              <a:t>MATEJ KORVÍN (vláda 1458 - 1490)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19755" y="1026942"/>
            <a:ext cx="9239399" cy="5652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knižnica v Budíne - Bibliotéka </a:t>
            </a:r>
            <a:r>
              <a:rPr lang="sk-SK" sz="3200" dirty="0" err="1"/>
              <a:t>Corviniane</a:t>
            </a:r>
            <a:r>
              <a:rPr lang="sk-SK" sz="3200" dirty="0"/>
              <a:t> – azda po pápežskej knižnici 2. najväčšia na svete</a:t>
            </a:r>
          </a:p>
        </p:txBody>
      </p:sp>
      <p:pic>
        <p:nvPicPr>
          <p:cNvPr id="6146" name="Picture 2" descr="StrÃ¡nka z iluminovanÃ©ho rukopisu s latinskÃ½m prekladom diela filozofa Filostrata, KrajinskÃ¡ SÃ©ÄÃ©niho kniÅ¾nica, BudapeÅ¡Å¥">
            <a:extLst>
              <a:ext uri="{FF2B5EF4-FFF2-40B4-BE49-F238E27FC236}">
                <a16:creationId xmlns:a16="http://schemas.microsoft.com/office/drawing/2014/main" xmlns="" id="{508E5B3B-650E-4894-96E6-41B69394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768" y="2879144"/>
            <a:ext cx="2745232" cy="367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Ã½sledok vyhÄ¾adÃ¡vania obrÃ¡zkov pre dopyt kniÅ¾nica v budine matej korvin">
            <a:extLst>
              <a:ext uri="{FF2B5EF4-FFF2-40B4-BE49-F238E27FC236}">
                <a16:creationId xmlns:a16="http://schemas.microsoft.com/office/drawing/2014/main" xmlns="" id="{A12096EA-B7D7-4467-B3A1-FCD649B6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04" y="3481407"/>
            <a:ext cx="3637250" cy="25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629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647</TotalTime>
  <Words>434</Words>
  <Application>Microsoft Office PowerPoint</Application>
  <PresentationFormat>Vlastná</PresentationFormat>
  <Paragraphs>51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Fazeta</vt:lpstr>
      <vt:lpstr>SLOVÁCI  V UHORSKOM KRÁĽOVSTVE</vt:lpstr>
      <vt:lpstr>MATEJ KORVÍN (vláda 1458 - 1490)</vt:lpstr>
      <vt:lpstr>MATEJ KORVÍN (vláda 1458 - 1490)</vt:lpstr>
      <vt:lpstr>MATEJ KORVÍN (vláda 1458 - 1490)</vt:lpstr>
      <vt:lpstr>MATEJ KORVÍN (vláda 1458 - 1490)</vt:lpstr>
      <vt:lpstr>MATEJ KORVÍN (vláda 1458 - 1490)</vt:lpstr>
      <vt:lpstr>MATEJ KORVÍN (vláda 1458 - 1490)</vt:lpstr>
      <vt:lpstr>MATEJ KORVÍN (vláda 1458 - 1490)</vt:lpstr>
      <vt:lpstr>MATEJ KORVÍN (vláda 1458 - 1490)</vt:lpstr>
      <vt:lpstr>MATEJ KORVÍN (vláda 1458 - 1490)</vt:lpstr>
      <vt:lpstr>Prezentácia programu PowerPoint</vt:lpstr>
      <vt:lpstr>Jagelovci  Vláda posledného rodu v  Uhorsku  1490 - 1526  Po  roku 1526 sa  Uhorsko stáva  súčasťou Habsburskej monarchie a vládnu tam už len Habsburgovci. </vt:lpstr>
      <vt:lpstr>VLADISLAV II. JAGELOVSKÝ (vláda 1490-1516)</vt:lpstr>
      <vt:lpstr>Ľudovít II. Jágelovský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PREDKOVIA SLOVÁKOV  V KARPATSKEJ KOTLINE</dc:title>
  <dc:creator>Erika</dc:creator>
  <cp:lastModifiedBy>Raduz</cp:lastModifiedBy>
  <cp:revision>392</cp:revision>
  <dcterms:created xsi:type="dcterms:W3CDTF">2018-09-30T12:01:22Z</dcterms:created>
  <dcterms:modified xsi:type="dcterms:W3CDTF">2020-03-26T13:09:53Z</dcterms:modified>
</cp:coreProperties>
</file>