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81" r:id="rId5"/>
    <p:sldId id="261" r:id="rId6"/>
    <p:sldId id="280" r:id="rId7"/>
    <p:sldId id="267" r:id="rId8"/>
    <p:sldId id="269" r:id="rId9"/>
    <p:sldId id="271" r:id="rId10"/>
    <p:sldId id="273" r:id="rId11"/>
    <p:sldId id="262" r:id="rId12"/>
    <p:sldId id="263" r:id="rId13"/>
    <p:sldId id="264" r:id="rId14"/>
    <p:sldId id="276" r:id="rId15"/>
    <p:sldId id="277" r:id="rId16"/>
    <p:sldId id="279" r:id="rId17"/>
    <p:sldId id="278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65A871B-8C40-4606-9032-9C05B8C4297C}" type="datetimeFigureOut">
              <a:rPr lang="sk-SK" smtClean="0"/>
              <a:t>23.11.2020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126FCB7-E442-4519-8441-F7CBF5CBA40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nka Kirschner je rebelka. Neuveriteľné, čo si dovolila na strednej! |  Novinky | Televízia Markí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3839"/>
            <a:ext cx="7062828" cy="39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148064" y="1268760"/>
            <a:ext cx="2808313" cy="1828090"/>
          </a:xfrm>
        </p:spPr>
        <p:txBody>
          <a:bodyPr>
            <a:normAutofit/>
          </a:bodyPr>
          <a:lstStyle/>
          <a:p>
            <a:r>
              <a:rPr lang="sk-SK" dirty="0"/>
              <a:t>Jana Kirschner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228184" y="3717032"/>
            <a:ext cx="1427219" cy="916514"/>
          </a:xfrm>
        </p:spPr>
        <p:txBody>
          <a:bodyPr>
            <a:noAutofit/>
          </a:bodyPr>
          <a:lstStyle/>
          <a:p>
            <a:r>
              <a:rPr lang="sk-SK" sz="3200" b="1" dirty="0"/>
              <a:t>POKOJ</a:t>
            </a:r>
          </a:p>
          <a:p>
            <a:r>
              <a:rPr lang="sk-SK" sz="3200" b="1" dirty="0"/>
              <a:t> V DUŠI</a:t>
            </a:r>
          </a:p>
        </p:txBody>
      </p:sp>
    </p:spTree>
    <p:extLst>
      <p:ext uri="{BB962C8B-B14F-4D97-AF65-F5344CB8AC3E}">
        <p14:creationId xmlns:p14="http://schemas.microsoft.com/office/powerpoint/2010/main" val="380532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k-SK" dirty="0"/>
          </a:p>
          <a:p>
            <a:pPr>
              <a:buFontTx/>
              <a:buChar char="-"/>
            </a:pPr>
            <a:r>
              <a:rPr lang="sk-SK" dirty="0"/>
              <a:t>smútok, pesimizmus...</a:t>
            </a:r>
          </a:p>
          <a:p>
            <a:pPr>
              <a:buFontTx/>
              <a:buChar char="-"/>
            </a:pPr>
            <a:r>
              <a:rPr lang="sk-SK" dirty="0"/>
              <a:t>pri porovnaní týchto dvoch piesní: V dolinách -  šťastie, radosť... </a:t>
            </a:r>
          </a:p>
          <a:p>
            <a:pPr marL="0" indent="0">
              <a:buNone/>
            </a:pPr>
            <a:r>
              <a:rPr lang="sk-SK" dirty="0"/>
              <a:t>                                                 Pokoj v duši - smútok, pesimizmus...</a:t>
            </a:r>
          </a:p>
          <a:p>
            <a:pPr marL="0" indent="0">
              <a:buNone/>
            </a:pPr>
            <a:r>
              <a:rPr lang="sk-SK" dirty="0"/>
              <a:t>Vysvetli význam nasledujúcich veršov: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1. Utíchol les, osirel háj, škovránok hlávku k zemi kloní, zbohom dnes dám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0000"/>
                </a:solidFill>
              </a:rPr>
              <a:t>Keď sa končí láska, aj príroda zosmutnie a stíchne.</a:t>
            </a:r>
          </a:p>
          <a:p>
            <a:pPr marL="0" indent="0">
              <a:buNone/>
            </a:pPr>
            <a:r>
              <a:rPr lang="sk-SK" dirty="0"/>
              <a:t>2. Čo nosím v srdci nespália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0000"/>
                </a:solidFill>
              </a:rPr>
              <a:t>Láska v srdci zostáva naveky.</a:t>
            </a:r>
          </a:p>
          <a:p>
            <a:pPr marL="0" indent="0">
              <a:buNone/>
            </a:pPr>
            <a:r>
              <a:rPr lang="sk-SK" dirty="0"/>
              <a:t>3. Čo život rozdelí, smrť spojí naveky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0000"/>
                </a:solidFill>
              </a:rPr>
              <a:t>Ak aj život dvoch ľudí rozdelí, po smrti sa opäť stretnú.</a:t>
            </a:r>
          </a:p>
        </p:txBody>
      </p:sp>
      <p:pic>
        <p:nvPicPr>
          <p:cNvPr id="7170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3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sz="2000" dirty="0"/>
              <a:t>V piesni sa pravidelne opakujú verše, označené ako </a:t>
            </a:r>
            <a:r>
              <a:rPr lang="sk-SK" sz="2000" dirty="0" err="1"/>
              <a:t>Ref</a:t>
            </a:r>
            <a:r>
              <a:rPr lang="sk-SK" sz="2000" dirty="0"/>
              <a:t>.  Vieš, čo to znamená a akú má úlohu?</a:t>
            </a:r>
          </a:p>
          <a:p>
            <a:pPr marL="457200" indent="-457200">
              <a:buFont typeface="+mj-lt"/>
              <a:buAutoNum type="arabicPeriod"/>
            </a:pPr>
            <a:endParaRPr lang="sk-SK" sz="2000" dirty="0"/>
          </a:p>
          <a:p>
            <a:pPr marL="457200" indent="-457200">
              <a:buFont typeface="+mj-lt"/>
              <a:buAutoNum type="arabicPeriod"/>
            </a:pPr>
            <a:r>
              <a:rPr lang="sk-SK" sz="2000" dirty="0"/>
              <a:t>Pieseň  Pokoj v duši  je titulnou skladbou k: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000" dirty="0"/>
              <a:t>muzikálu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000" dirty="0"/>
              <a:t>filmu</a:t>
            </a:r>
          </a:p>
          <a:p>
            <a:pPr marL="457200" indent="-457200">
              <a:buFont typeface="+mj-lt"/>
              <a:buAutoNum type="alphaLcParenR"/>
            </a:pPr>
            <a:r>
              <a:rPr lang="sk-SK" sz="2000" dirty="0"/>
              <a:t>divadelnej hre</a:t>
            </a:r>
          </a:p>
          <a:p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Aký rým sa nachádza v týchto veršoch?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Škovránok hlávku k zemi kloní,</a:t>
            </a:r>
            <a:br>
              <a:rPr lang="sk-SK" dirty="0"/>
            </a:br>
            <a:r>
              <a:rPr lang="sk-SK" dirty="0"/>
              <a:t>umrela pieseň na jabloni, </a:t>
            </a:r>
            <a:br>
              <a:rPr lang="sk-SK" dirty="0"/>
            </a:br>
            <a:r>
              <a:rPr lang="sk-SK" dirty="0"/>
              <a:t>utíchol les, osirel háj,</a:t>
            </a:r>
          </a:p>
          <a:p>
            <a:pPr marL="0" indent="0">
              <a:buNone/>
            </a:pPr>
            <a:r>
              <a:rPr lang="sk-SK" dirty="0"/>
              <a:t>milému svojmu zbohom dnes daj.</a:t>
            </a:r>
          </a:p>
          <a:p>
            <a:endParaRPr lang="sk-SK" dirty="0"/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8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Škovránok hlávku k zemi </a:t>
            </a:r>
            <a:r>
              <a:rPr lang="sk-SK" dirty="0">
                <a:solidFill>
                  <a:srgbClr val="FF0000"/>
                </a:solidFill>
              </a:rPr>
              <a:t>kloní</a:t>
            </a:r>
            <a:r>
              <a:rPr lang="sk-SK" dirty="0"/>
              <a:t>,</a:t>
            </a:r>
            <a:br>
              <a:rPr lang="sk-SK" dirty="0"/>
            </a:br>
            <a:r>
              <a:rPr lang="sk-SK" dirty="0"/>
              <a:t>umrela pieseň na </a:t>
            </a:r>
            <a:r>
              <a:rPr lang="sk-SK" dirty="0">
                <a:solidFill>
                  <a:srgbClr val="FF0000"/>
                </a:solidFill>
              </a:rPr>
              <a:t>jabloni, </a:t>
            </a:r>
            <a:br>
              <a:rPr lang="sk-SK" dirty="0"/>
            </a:br>
            <a:r>
              <a:rPr lang="sk-SK" dirty="0"/>
              <a:t>utíchol les, osirel </a:t>
            </a:r>
            <a:r>
              <a:rPr lang="sk-SK" dirty="0">
                <a:solidFill>
                  <a:srgbClr val="00B0F0"/>
                </a:solidFill>
              </a:rPr>
              <a:t>háj,</a:t>
            </a:r>
          </a:p>
          <a:p>
            <a:pPr marL="0" indent="0">
              <a:buNone/>
            </a:pPr>
            <a:r>
              <a:rPr lang="sk-SK" dirty="0"/>
              <a:t>milému svojmu zbohom dnes</a:t>
            </a:r>
            <a:r>
              <a:rPr lang="sk-SK" dirty="0">
                <a:solidFill>
                  <a:srgbClr val="00B0F0"/>
                </a:solidFill>
              </a:rPr>
              <a:t> daj.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Druh rýmu: Združený rým</a:t>
            </a:r>
          </a:p>
          <a:p>
            <a:pPr marL="0" indent="0">
              <a:buNone/>
            </a:pPr>
            <a:r>
              <a:rPr lang="sk-SK" dirty="0"/>
              <a:t>Schéma: </a:t>
            </a:r>
            <a:r>
              <a:rPr lang="sk-SK" dirty="0" err="1"/>
              <a:t>aabb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1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Pomenuj básnické prostriedky: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/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Umrela pieseň na jabloni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Duša boľavá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 err="1"/>
              <a:t>Nekľudná</a:t>
            </a:r>
            <a:r>
              <a:rPr lang="sk-SK" dirty="0"/>
              <a:t> pieseň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Utíchol les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Život rozdelí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Smrť spojí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Hlávka</a:t>
            </a:r>
          </a:p>
        </p:txBody>
      </p:sp>
      <p:pic>
        <p:nvPicPr>
          <p:cNvPr id="4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Pomenuj básnické prostriedky: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/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Umrela pieseň na jabloni -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Duša boľavá - epiteton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 err="1"/>
              <a:t>Nekľudná</a:t>
            </a:r>
            <a:r>
              <a:rPr lang="sk-SK" dirty="0"/>
              <a:t> pieseň - epiteton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Utíchol les -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Život rozdelí -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Smrť spojí – personifikácia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Hlávka - zdrobnenina</a:t>
            </a:r>
          </a:p>
        </p:txBody>
      </p:sp>
      <p:pic>
        <p:nvPicPr>
          <p:cNvPr id="4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720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2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POZNÁMKY DO ZOŠITA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lu 4"/>
          <p:cNvSpPr/>
          <p:nvPr/>
        </p:nvSpPr>
        <p:spPr>
          <a:xfrm>
            <a:off x="2339752" y="3933056"/>
            <a:ext cx="86409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4098" name="Picture 2" descr="Několik dobrých důvodů, proč si psát deník • Hobby / inStory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877">
            <a:off x="3565210" y="2649560"/>
            <a:ext cx="4835601" cy="24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9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JANA KIRSCHNER</a:t>
            </a:r>
            <a:br>
              <a:rPr lang="sk-SK" dirty="0"/>
            </a:br>
            <a:r>
              <a:rPr lang="sk-SK" dirty="0"/>
              <a:t>POKOJ V DUŠI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Literárna</a:t>
            </a:r>
            <a:r>
              <a:rPr lang="cs-CZ" b="1" dirty="0">
                <a:cs typeface="Arial" charset="0"/>
              </a:rPr>
              <a:t> forma: </a:t>
            </a:r>
            <a:r>
              <a:rPr lang="cs-CZ" b="1" dirty="0" err="1">
                <a:cs typeface="Arial" charset="0"/>
              </a:rPr>
              <a:t>poézia</a:t>
            </a:r>
            <a:r>
              <a:rPr lang="cs-CZ" b="1" dirty="0">
                <a:cs typeface="Arial" charset="0"/>
              </a:rPr>
              <a:t> </a:t>
            </a:r>
            <a:endParaRPr lang="cs-CZ" i="1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druh: lyrika</a:t>
            </a:r>
          </a:p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žáner</a:t>
            </a:r>
            <a:r>
              <a:rPr lang="cs-CZ" b="1" dirty="0">
                <a:cs typeface="Arial" charset="0"/>
              </a:rPr>
              <a:t>: </a:t>
            </a:r>
            <a:r>
              <a:rPr lang="cs-CZ" b="1" dirty="0" err="1">
                <a:cs typeface="Arial" charset="0"/>
              </a:rPr>
              <a:t>populárna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pieseň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  <a:defRPr/>
            </a:pPr>
            <a:r>
              <a:rPr lang="cs-CZ" b="1" dirty="0">
                <a:cs typeface="Arial" charset="0"/>
              </a:rPr>
              <a:t>Téma: </a:t>
            </a:r>
            <a:r>
              <a:rPr lang="sk-SK" dirty="0"/>
              <a:t>smútok, odchod, opustenie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Hlavná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myšlienka</a:t>
            </a:r>
            <a:r>
              <a:rPr lang="cs-CZ" b="1" dirty="0">
                <a:cs typeface="Arial" charset="0"/>
              </a:rPr>
              <a:t>: </a:t>
            </a:r>
            <a:r>
              <a:rPr lang="sk-SK" dirty="0"/>
              <a:t>Keď sa končí láska, aj príroda zosmutnie a stíchne.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b="1" dirty="0">
                <a:cs typeface="Arial" charset="0"/>
              </a:rPr>
              <a:t>Druh rýmu: </a:t>
            </a:r>
            <a:r>
              <a:rPr lang="cs-CZ" b="1" dirty="0" err="1">
                <a:cs typeface="Arial" charset="0"/>
              </a:rPr>
              <a:t>združený</a:t>
            </a:r>
            <a:r>
              <a:rPr lang="cs-CZ" b="1" dirty="0">
                <a:cs typeface="Arial" charset="0"/>
              </a:rPr>
              <a:t> (a, a, b, b)</a:t>
            </a:r>
          </a:p>
          <a:p>
            <a:pPr>
              <a:buFontTx/>
              <a:buChar char="-"/>
            </a:pPr>
            <a:r>
              <a:rPr lang="cs-CZ" b="1" dirty="0" err="1">
                <a:cs typeface="Arial" charset="0"/>
              </a:rPr>
              <a:t>Titulná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pieseň</a:t>
            </a:r>
            <a:r>
              <a:rPr lang="cs-CZ" b="1" dirty="0">
                <a:cs typeface="Arial" charset="0"/>
              </a:rPr>
              <a:t> k filmu POKOJ V DUŠI</a:t>
            </a:r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79512" y="764704"/>
            <a:ext cx="2088232" cy="1008112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Autorka textu aj hudby</a:t>
            </a:r>
          </a:p>
        </p:txBody>
      </p:sp>
    </p:spTree>
    <p:extLst>
      <p:ext uri="{BB962C8B-B14F-4D97-AF65-F5344CB8AC3E}">
        <p14:creationId xmlns:p14="http://schemas.microsoft.com/office/powerpoint/2010/main" val="41662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898615" y="1207272"/>
            <a:ext cx="2913863" cy="4539412"/>
          </a:xfrm>
        </p:spPr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 rot="-60000">
            <a:off x="1222101" y="1746696"/>
            <a:ext cx="2958638" cy="3976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sk-SK" dirty="0">
                <a:cs typeface="Arial" pitchFamily="34" charset="0"/>
              </a:rPr>
              <a:t>Popularitu si získala albumom </a:t>
            </a:r>
            <a:r>
              <a:rPr lang="sk-SK" b="1" i="1" dirty="0">
                <a:solidFill>
                  <a:schemeClr val="tx2"/>
                </a:solidFill>
                <a:cs typeface="Arial" pitchFamily="34" charset="0"/>
              </a:rPr>
              <a:t>V cudzom meste</a:t>
            </a:r>
            <a:r>
              <a:rPr lang="sk-SK" dirty="0">
                <a:cs typeface="Arial" pitchFamily="34" charset="0"/>
              </a:rPr>
              <a:t>, </a:t>
            </a:r>
          </a:p>
          <a:p>
            <a:pPr>
              <a:defRPr/>
            </a:pPr>
            <a:r>
              <a:rPr lang="sk-SK" dirty="0">
                <a:cs typeface="Arial" pitchFamily="34" charset="0"/>
              </a:rPr>
              <a:t>    za ktorý jej boli udelené ceny Hudobnej  akadémie v dvoch kategóriách: </a:t>
            </a:r>
            <a:r>
              <a:rPr lang="sk-SK" i="1" dirty="0">
                <a:cs typeface="Arial" pitchFamily="34" charset="0"/>
              </a:rPr>
              <a:t>Umelec roka</a:t>
            </a:r>
            <a:r>
              <a:rPr lang="sk-SK" dirty="0">
                <a:cs typeface="Arial" pitchFamily="34" charset="0"/>
              </a:rPr>
              <a:t> a </a:t>
            </a:r>
            <a:r>
              <a:rPr lang="sk-SK" i="1" dirty="0">
                <a:cs typeface="Arial" pitchFamily="34" charset="0"/>
              </a:rPr>
              <a:t>Album roka</a:t>
            </a:r>
            <a:r>
              <a:rPr lang="sk-SK" dirty="0">
                <a:cs typeface="Arial" pitchFamily="34" charset="0"/>
              </a:rPr>
              <a:t>. </a:t>
            </a:r>
          </a:p>
          <a:p>
            <a:pPr>
              <a:defRPr/>
            </a:pPr>
            <a:endParaRPr lang="sk-SK" dirty="0">
              <a:cs typeface="Arial" pitchFamily="34" charset="0"/>
            </a:endParaRPr>
          </a:p>
          <a:p>
            <a:pPr>
              <a:defRPr/>
            </a:pPr>
            <a:r>
              <a:rPr lang="sk-SK" dirty="0">
                <a:cs typeface="Arial" pitchFamily="34" charset="0"/>
              </a:rPr>
              <a:t>V roku 1999 vyhrala v ankete Zlatý slávik v kategórii </a:t>
            </a:r>
            <a:r>
              <a:rPr lang="sk-SK" i="1" dirty="0">
                <a:cs typeface="Arial" pitchFamily="34" charset="0"/>
              </a:rPr>
              <a:t>Speváčka roka </a:t>
            </a:r>
            <a:r>
              <a:rPr lang="sk-SK" dirty="0">
                <a:cs typeface="Arial" pitchFamily="34" charset="0"/>
              </a:rPr>
              <a:t>a denníkom Pravda bola zaradená medzi</a:t>
            </a:r>
          </a:p>
          <a:p>
            <a:pPr>
              <a:defRPr/>
            </a:pPr>
            <a:r>
              <a:rPr lang="sk-SK" dirty="0">
                <a:cs typeface="Arial" pitchFamily="34" charset="0"/>
              </a:rPr>
              <a:t>    </a:t>
            </a:r>
            <a:r>
              <a:rPr lang="sk-SK" i="1" dirty="0">
                <a:cs typeface="Arial" pitchFamily="34" charset="0"/>
              </a:rPr>
              <a:t>10 osobností roka</a:t>
            </a:r>
            <a:r>
              <a:rPr lang="sk-SK" dirty="0">
                <a:cs typeface="Arial" pitchFamily="34" charset="0"/>
              </a:rPr>
              <a:t>.</a:t>
            </a:r>
          </a:p>
          <a:p>
            <a:endParaRPr lang="sk-SK" dirty="0"/>
          </a:p>
        </p:txBody>
      </p:sp>
      <p:pic>
        <p:nvPicPr>
          <p:cNvPr id="2050" name="Picture 2" descr="JANA KIRSCHNER: Podle dcer jsem &quot;crazy máma&quot; -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72" y="1484784"/>
            <a:ext cx="271954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8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774381"/>
            <a:ext cx="3168352" cy="5194024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29. januára 2009 bola premiéra slovenského filmu Pokoj v duši.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Autorkou aj interpretkou skladby s rovnomerným názvom je speváčka Jana Kirschner. 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2009 - Jana Kirschner - „Pokoj v duši“ - kategória </a:t>
            </a:r>
            <a:r>
              <a:rPr lang="sk-SK" dirty="0" err="1">
                <a:solidFill>
                  <a:schemeClr val="tx2"/>
                </a:solidFill>
              </a:rPr>
              <a:t>Rádioslávik</a:t>
            </a:r>
            <a:r>
              <a:rPr lang="sk-SK" dirty="0">
                <a:solidFill>
                  <a:schemeClr val="tx2"/>
                </a:solidFill>
              </a:rPr>
              <a:t> (najhranejší interpret v rádiu)</a:t>
            </a:r>
          </a:p>
          <a:p>
            <a:pPr>
              <a:buNone/>
              <a:defRPr/>
            </a:pPr>
            <a:endParaRPr lang="sk-SK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tx2"/>
                </a:solidFill>
              </a:rPr>
              <a:t>2009 - Jana </a:t>
            </a:r>
            <a:r>
              <a:rPr lang="sk-SK" dirty="0" err="1">
                <a:solidFill>
                  <a:schemeClr val="tx2"/>
                </a:solidFill>
              </a:rPr>
              <a:t>Kirschner</a:t>
            </a:r>
            <a:r>
              <a:rPr lang="sk-SK" dirty="0">
                <a:solidFill>
                  <a:schemeClr val="tx2"/>
                </a:solidFill>
              </a:rPr>
              <a:t> - „Pokoj v duši“ - kategória Hit roka</a:t>
            </a:r>
          </a:p>
          <a:p>
            <a:endParaRPr lang="sk-SK" dirty="0"/>
          </a:p>
        </p:txBody>
      </p:sp>
      <p:pic>
        <p:nvPicPr>
          <p:cNvPr id="3074" name="Picture 2" descr="DVD Film ~ Pokoj v duši (DVD + CD) ~ R. Luknár, J. Vondráček, A. Mokos, V.  Topinková, R. Wieckiewi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53542"/>
            <a:ext cx="3665984" cy="52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012462" y="5660935"/>
            <a:ext cx="4320480" cy="50405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https://www.youtube.com/watch?v=ZMZSv54CIt4</a:t>
            </a:r>
          </a:p>
        </p:txBody>
      </p:sp>
    </p:spTree>
    <p:extLst>
      <p:ext uri="{BB962C8B-B14F-4D97-AF65-F5344CB8AC3E}">
        <p14:creationId xmlns:p14="http://schemas.microsoft.com/office/powerpoint/2010/main" val="313441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OBSAH FILMU POKOJ V DUŠI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dirty="0"/>
              <a:t>Je to životný príbeh, ktorý sa odohráva v drsnom prostredí hôr (Horehronie)</a:t>
            </a:r>
          </a:p>
          <a:p>
            <a:pPr algn="just"/>
            <a:r>
              <a:rPr lang="sk-SK" dirty="0"/>
              <a:t>Je to príbeh Tona, ktorý sa po piatich rokoch vracia z väzenia, kde ho zavreli pre krádeže. </a:t>
            </a:r>
          </a:p>
          <a:p>
            <a:pPr algn="just"/>
            <a:r>
              <a:rPr lang="sk-SK" dirty="0"/>
              <a:t>Vracia sa do rodnej obce a zisťuje, že veľa vecí sa za tých 5 rokov zmenilo: jeho vzťah k manželke už nie je taký, aký bol má 5-ročného syna, ktorého vlastne ani nepozná a hlavne, nevie si nájsť prácu, lebo bývalého väzňa nechcú zamestnať. </a:t>
            </a:r>
          </a:p>
          <a:p>
            <a:pPr algn="just"/>
            <a:r>
              <a:rPr lang="sk-SK" dirty="0"/>
              <a:t>Tóno sa snaží nájsť východisko zo svojej neľahkej situácie. Nakoniec si nájde prácu, ponúkne mu ju </a:t>
            </a:r>
            <a:r>
              <a:rPr lang="sk-SK" dirty="0" err="1"/>
              <a:t>strojvedúci</a:t>
            </a:r>
            <a:r>
              <a:rPr lang="sk-SK" dirty="0"/>
              <a:t>, ktorý nemá predsudky, verí, že človek sa môže zmeniť a zamestná ho na miestnej železnici.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54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Jana </a:t>
            </a:r>
            <a:r>
              <a:rPr lang="sk-SK" sz="3200" dirty="0" err="1"/>
              <a:t>Kirschner</a:t>
            </a:r>
            <a:br>
              <a:rPr lang="sk-SK" sz="3200" dirty="0"/>
            </a:br>
            <a:r>
              <a:rPr lang="sk-SK" sz="3200" dirty="0"/>
              <a:t>Pokoj v duši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1340768"/>
            <a:ext cx="6687845" cy="48863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Dolinami cesta úzka,</a:t>
            </a:r>
            <a:br>
              <a:rPr lang="sk-SK" dirty="0"/>
            </a:br>
            <a:r>
              <a:rPr lang="sk-SK" dirty="0" err="1"/>
              <a:t>nekľudná</a:t>
            </a:r>
            <a:r>
              <a:rPr lang="sk-SK" dirty="0"/>
              <a:t> pieseň nechce ustať.</a:t>
            </a:r>
            <a:br>
              <a:rPr lang="sk-SK" dirty="0"/>
            </a:br>
            <a:r>
              <a:rPr lang="sk-SK" dirty="0"/>
              <a:t>Utíchol les, osirel háj, milému svojmu zbohom dnes daj.</a:t>
            </a:r>
            <a:br>
              <a:rPr lang="sk-SK" dirty="0"/>
            </a:br>
            <a:br>
              <a:rPr lang="sk-SK" dirty="0"/>
            </a:br>
            <a:r>
              <a:rPr lang="sk-SK" dirty="0" err="1"/>
              <a:t>Ref</a:t>
            </a:r>
            <a:r>
              <a:rPr lang="sk-SK" dirty="0"/>
              <a:t>: Ak súdiť ťa chcú, nech súdia len,</a:t>
            </a:r>
            <a:br>
              <a:rPr lang="sk-SK" dirty="0"/>
            </a:br>
            <a:r>
              <a:rPr lang="sk-SK" dirty="0"/>
              <a:t>tých čo neprajú pokoj duši boľavej. </a:t>
            </a:r>
            <a:br>
              <a:rPr lang="sk-SK" dirty="0"/>
            </a:br>
            <a:r>
              <a:rPr lang="sk-SK" dirty="0"/>
              <a:t>Ak súdiť ťa chcú, nech vinia mňa,</a:t>
            </a:r>
            <a:br>
              <a:rPr lang="sk-SK" dirty="0"/>
            </a:br>
            <a:r>
              <a:rPr lang="sk-SK" dirty="0"/>
              <a:t>to čo potajme nosím v srdci, nespália, </a:t>
            </a:r>
            <a:br>
              <a:rPr lang="sk-SK" dirty="0"/>
            </a:br>
            <a:r>
              <a:rPr lang="sk-SK" dirty="0"/>
              <a:t>čo život rozdelí, smrť spojí na veky.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dirty="0"/>
              <a:t>Škovránok hlávku k zemi kloní,</a:t>
            </a:r>
            <a:br>
              <a:rPr lang="sk-SK" dirty="0"/>
            </a:br>
            <a:r>
              <a:rPr lang="sk-SK" dirty="0"/>
              <a:t>umrela pieseň na jabloni, </a:t>
            </a:r>
            <a:br>
              <a:rPr lang="sk-SK" dirty="0"/>
            </a:br>
            <a:r>
              <a:rPr lang="sk-SK" dirty="0"/>
              <a:t>utíchol les, osirel háj, milému svojmu zbohom dnes dám.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dirty="0"/>
              <a:t>Nevolám ťa k sebe milý, nech ťa môj hlas nepomýli, </a:t>
            </a:r>
            <a:br>
              <a:rPr lang="sk-SK" dirty="0"/>
            </a:br>
            <a:r>
              <a:rPr lang="sk-SK" dirty="0"/>
              <a:t>utíchol les osirel háj, na cestu dnes zbohom ti dám.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86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 TEXTOM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2339752" y="3933056"/>
            <a:ext cx="86409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2" name="Picture 2" descr="Pozrite si, kto zvíťazil v ankete Kniha roka 2014 - Webnoviny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3794">
            <a:off x="3789038" y="3073757"/>
            <a:ext cx="4583746" cy="30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6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Urč: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Literárnu formu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Literárny druh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Literárny žáner</a:t>
            </a:r>
          </a:p>
          <a:p>
            <a:pPr marL="571500" indent="-457200">
              <a:buFont typeface="+mj-lt"/>
              <a:buAutoNum type="arabicPeriod"/>
              <a:defRPr/>
            </a:pPr>
            <a:endParaRPr lang="sk-SK" dirty="0"/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Pomenuj: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Tému</a:t>
            </a:r>
          </a:p>
          <a:p>
            <a:pPr marL="571500" indent="-457200">
              <a:buFont typeface="+mj-lt"/>
              <a:buAutoNum type="arabicPeriod"/>
              <a:defRPr/>
            </a:pPr>
            <a:r>
              <a:rPr lang="sk-SK" dirty="0"/>
              <a:t>Hlavnú myšlienku</a:t>
            </a:r>
          </a:p>
          <a:p>
            <a:endParaRPr lang="sk-SK" dirty="0"/>
          </a:p>
        </p:txBody>
      </p:sp>
      <p:pic>
        <p:nvPicPr>
          <p:cNvPr id="5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1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5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4525962"/>
          </a:xfrm>
          <a:ln>
            <a:miter lim="800000"/>
            <a:headEnd/>
            <a:tailEnd/>
          </a:ln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Literárna</a:t>
            </a:r>
            <a:r>
              <a:rPr lang="cs-CZ" b="1" dirty="0">
                <a:cs typeface="Arial" charset="0"/>
              </a:rPr>
              <a:t> forma: </a:t>
            </a:r>
            <a:r>
              <a:rPr lang="cs-CZ" b="1" dirty="0" err="1">
                <a:cs typeface="Arial" charset="0"/>
              </a:rPr>
              <a:t>poézia</a:t>
            </a:r>
            <a:r>
              <a:rPr lang="cs-CZ" b="1" dirty="0">
                <a:cs typeface="Arial" charset="0"/>
              </a:rPr>
              <a:t>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(</a:t>
            </a:r>
            <a:r>
              <a:rPr lang="cs-CZ" i="1" dirty="0" err="1">
                <a:cs typeface="Arial" charset="0"/>
              </a:rPr>
              <a:t>pretože</a:t>
            </a:r>
            <a:r>
              <a:rPr lang="cs-CZ" i="1" dirty="0">
                <a:cs typeface="Arial" charset="0"/>
              </a:rPr>
              <a:t> je </a:t>
            </a:r>
            <a:r>
              <a:rPr lang="cs-CZ" i="1" dirty="0" err="1">
                <a:cs typeface="Arial" charset="0"/>
              </a:rPr>
              <a:t>písaná</a:t>
            </a:r>
            <a:r>
              <a:rPr lang="cs-CZ" i="1" dirty="0">
                <a:cs typeface="Arial" charset="0"/>
              </a:rPr>
              <a:t> </a:t>
            </a:r>
            <a:r>
              <a:rPr lang="cs-CZ" i="1" dirty="0" err="1">
                <a:cs typeface="Arial" charset="0"/>
              </a:rPr>
              <a:t>viazanou</a:t>
            </a:r>
            <a:r>
              <a:rPr lang="cs-CZ" i="1" dirty="0">
                <a:cs typeface="Arial" charset="0"/>
              </a:rPr>
              <a:t> </a:t>
            </a:r>
            <a:r>
              <a:rPr lang="cs-CZ" i="1" dirty="0" err="1">
                <a:cs typeface="Arial" charset="0"/>
              </a:rPr>
              <a:t>rečou</a:t>
            </a:r>
            <a:r>
              <a:rPr lang="cs-CZ" i="1" dirty="0">
                <a:cs typeface="Arial" charset="0"/>
              </a:rPr>
              <a:t>, má verše a strofy)</a:t>
            </a: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druh: lyrika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(</a:t>
            </a:r>
            <a:r>
              <a:rPr lang="cs-CZ" i="1" dirty="0" err="1">
                <a:cs typeface="Arial" charset="0"/>
              </a:rPr>
              <a:t>pretože</a:t>
            </a:r>
            <a:r>
              <a:rPr lang="cs-CZ" i="1" dirty="0">
                <a:cs typeface="Arial" charset="0"/>
              </a:rPr>
              <a:t> nemá dej, </a:t>
            </a:r>
            <a:r>
              <a:rPr lang="cs-CZ" i="1" dirty="0" err="1">
                <a:cs typeface="Arial" charset="0"/>
              </a:rPr>
              <a:t>vyvoláva</a:t>
            </a:r>
            <a:r>
              <a:rPr lang="cs-CZ" i="1" dirty="0">
                <a:cs typeface="Arial" charset="0"/>
              </a:rPr>
              <a:t> v nás </a:t>
            </a:r>
            <a:r>
              <a:rPr lang="cs-CZ" i="1" dirty="0" err="1">
                <a:cs typeface="Arial" charset="0"/>
              </a:rPr>
              <a:t>emócie</a:t>
            </a:r>
            <a:r>
              <a:rPr lang="cs-CZ" i="1" dirty="0">
                <a:cs typeface="Arial" charset="0"/>
              </a:rPr>
              <a:t>, pocity a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</a:t>
            </a:r>
            <a:r>
              <a:rPr lang="cs-CZ" i="1" dirty="0" err="1">
                <a:cs typeface="Arial" charset="0"/>
              </a:rPr>
              <a:t>myšlienky</a:t>
            </a:r>
            <a:r>
              <a:rPr lang="cs-CZ" i="1" dirty="0">
                <a:cs typeface="Arial" charset="0"/>
              </a:rPr>
              <a:t>, </a:t>
            </a:r>
            <a:r>
              <a:rPr lang="cs-CZ" i="1" dirty="0" err="1">
                <a:cs typeface="Arial" charset="0"/>
              </a:rPr>
              <a:t>ktoré</a:t>
            </a:r>
            <a:r>
              <a:rPr lang="cs-CZ" i="1" dirty="0">
                <a:cs typeface="Arial" charset="0"/>
              </a:rPr>
              <a:t> nám </a:t>
            </a:r>
            <a:r>
              <a:rPr lang="cs-CZ" i="1" dirty="0" err="1">
                <a:cs typeface="Arial" charset="0"/>
              </a:rPr>
              <a:t>odovzdáva</a:t>
            </a:r>
            <a:r>
              <a:rPr lang="cs-CZ" i="1" dirty="0">
                <a:cs typeface="Arial" charset="0"/>
              </a:rPr>
              <a:t> autor)</a:t>
            </a:r>
          </a:p>
          <a:p>
            <a:pPr algn="just"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Literárny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žáner</a:t>
            </a:r>
            <a:r>
              <a:rPr lang="cs-CZ" b="1" dirty="0">
                <a:cs typeface="Arial" charset="0"/>
              </a:rPr>
              <a:t>: </a:t>
            </a:r>
            <a:r>
              <a:rPr lang="cs-CZ" b="1" dirty="0" err="1">
                <a:cs typeface="Arial" charset="0"/>
              </a:rPr>
              <a:t>populárna</a:t>
            </a:r>
            <a:r>
              <a:rPr lang="cs-CZ" b="1" dirty="0">
                <a:cs typeface="Arial" charset="0"/>
              </a:rPr>
              <a:t> </a:t>
            </a:r>
            <a:r>
              <a:rPr lang="cs-CZ" b="1" dirty="0" err="1">
                <a:cs typeface="Arial" charset="0"/>
              </a:rPr>
              <a:t>pieseň</a:t>
            </a:r>
            <a:r>
              <a:rPr lang="cs-CZ" b="1" dirty="0">
                <a:cs typeface="Arial" charset="0"/>
              </a:rPr>
              <a:t> </a:t>
            </a:r>
            <a:r>
              <a:rPr lang="sk-SK" dirty="0"/>
              <a:t>HIT – mimoriadne úspešná skladba</a:t>
            </a:r>
            <a:endParaRPr lang="cs-CZ" b="1" dirty="0">
              <a:cs typeface="Arial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(je </a:t>
            </a:r>
            <a:r>
              <a:rPr lang="cs-CZ" i="1" dirty="0" err="1">
                <a:cs typeface="Arial" charset="0"/>
              </a:rPr>
              <a:t>všeobecne</a:t>
            </a:r>
            <a:r>
              <a:rPr lang="cs-CZ" i="1" dirty="0">
                <a:cs typeface="Arial" charset="0"/>
              </a:rPr>
              <a:t> známa, </a:t>
            </a:r>
            <a:r>
              <a:rPr lang="cs-CZ" i="1" dirty="0" err="1">
                <a:cs typeface="Arial" charset="0"/>
              </a:rPr>
              <a:t>obľúbená</a:t>
            </a:r>
            <a:r>
              <a:rPr lang="cs-CZ" i="1" dirty="0">
                <a:cs typeface="Arial" charset="0"/>
              </a:rPr>
              <a:t> </a:t>
            </a:r>
            <a:r>
              <a:rPr lang="cs-CZ" i="1" dirty="0" err="1">
                <a:cs typeface="Arial" charset="0"/>
              </a:rPr>
              <a:t>pieseň</a:t>
            </a:r>
            <a:r>
              <a:rPr lang="cs-CZ" i="1" dirty="0">
                <a:cs typeface="Arial" charset="0"/>
              </a:rPr>
              <a:t>, má refrén,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i="1" dirty="0">
                <a:cs typeface="Arial" charset="0"/>
              </a:rPr>
              <a:t>    autora hudby - </a:t>
            </a:r>
            <a:r>
              <a:rPr lang="cs-CZ" i="1" dirty="0" err="1">
                <a:cs typeface="Arial" charset="0"/>
              </a:rPr>
              <a:t>skladateľa</a:t>
            </a:r>
            <a:r>
              <a:rPr lang="cs-CZ" i="1" dirty="0">
                <a:cs typeface="Arial" charset="0"/>
              </a:rPr>
              <a:t>, aj autora textu - </a:t>
            </a:r>
            <a:r>
              <a:rPr lang="cs-CZ" i="1" dirty="0" err="1">
                <a:cs typeface="Arial" charset="0"/>
              </a:rPr>
              <a:t>textára</a:t>
            </a:r>
            <a:r>
              <a:rPr lang="cs-CZ" i="1" dirty="0">
                <a:cs typeface="Arial" charset="0"/>
              </a:rPr>
              <a:t>)</a:t>
            </a:r>
          </a:p>
          <a:p>
            <a:pPr>
              <a:buFontTx/>
              <a:buChar char="-"/>
              <a:defRPr/>
            </a:pPr>
            <a:r>
              <a:rPr lang="cs-CZ" b="1" dirty="0">
                <a:cs typeface="Arial" charset="0"/>
              </a:rPr>
              <a:t>Téma: </a:t>
            </a:r>
            <a:r>
              <a:rPr lang="sk-SK" b="1" dirty="0"/>
              <a:t>smútok, odchod, opustenie</a:t>
            </a:r>
            <a:endParaRPr lang="cs-CZ" b="1" dirty="0">
              <a:cs typeface="Arial" charset="0"/>
            </a:endParaRPr>
          </a:p>
          <a:p>
            <a:pPr>
              <a:buFontTx/>
              <a:buChar char="-"/>
              <a:defRPr/>
            </a:pPr>
            <a:r>
              <a:rPr lang="cs-CZ" b="1" dirty="0" err="1">
                <a:cs typeface="Arial" charset="0"/>
              </a:rPr>
              <a:t>Hlavná</a:t>
            </a:r>
            <a:r>
              <a:rPr lang="cs-CZ" b="1" dirty="0">
                <a:cs typeface="Arial" charset="0"/>
              </a:rPr>
              <a:t>  </a:t>
            </a:r>
            <a:r>
              <a:rPr lang="cs-CZ" b="1" dirty="0" err="1">
                <a:cs typeface="Arial" charset="0"/>
              </a:rPr>
              <a:t>myšlienka</a:t>
            </a:r>
            <a:r>
              <a:rPr lang="cs-CZ" b="1" dirty="0">
                <a:cs typeface="Arial" charset="0"/>
              </a:rPr>
              <a:t>: </a:t>
            </a:r>
            <a:r>
              <a:rPr lang="sk-SK" b="1" dirty="0"/>
              <a:t>Keď sa končí láska, aj príroda zosmutnie a stíchne.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endParaRPr lang="cs-CZ" sz="2800" dirty="0">
              <a:solidFill>
                <a:srgbClr val="12623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1331913" y="620713"/>
            <a:ext cx="6629400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sk-SK" dirty="0">
                <a:solidFill>
                  <a:schemeClr val="tx1"/>
                </a:solidFill>
              </a:rPr>
              <a:t>RIEŠENIE</a:t>
            </a:r>
          </a:p>
        </p:txBody>
      </p:sp>
      <p:pic>
        <p:nvPicPr>
          <p:cNvPr id="5" name="Picture 2" descr="vykricnik-600×600 – MISIONÁRI VERBISTI V BRATISLA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4704"/>
            <a:ext cx="1663080" cy="1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ZAMYSLI SA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sk-SK" dirty="0"/>
              <a:t>Akú náladu v tebe vyvoláva text populárnej piesne pokoj v duši?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Líšia sa tvoje pocity pri čítaní, resp. počúvaní piesne Pokoj v Duši a piesne v Dolinách?</a:t>
            </a:r>
          </a:p>
          <a:p>
            <a:pPr marL="0" indent="0">
              <a:buNone/>
            </a:pPr>
            <a:r>
              <a:rPr lang="sk-SK" dirty="0"/>
              <a:t>Vysvetli význam nasledujúcich veršov: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Utíchol les, osirel háj, škovránok hlávku k zemi kloní, zbohom dnes dám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Čo nosím v srdci nespália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Čo život rozdelí, smrť spojí naveky</a:t>
            </a:r>
          </a:p>
          <a:p>
            <a:pPr>
              <a:buFont typeface="Arial" pitchFamily="34" charset="0"/>
              <a:buChar char="•"/>
              <a:defRPr/>
            </a:pPr>
            <a:endParaRPr lang="sk-SK" dirty="0"/>
          </a:p>
        </p:txBody>
      </p:sp>
      <p:pic>
        <p:nvPicPr>
          <p:cNvPr id="6146" name="Picture 2" descr="Fotka 3D white opřen zády otazník #11060156 | fotobanka Fotky&amp;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52" y="4293096"/>
            <a:ext cx="1355626" cy="17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endlík">
  <a:themeElements>
    <a:clrScheme name="Špendlík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Špendlík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Špendlí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119</TotalTime>
  <Words>894</Words>
  <Application>Microsoft Office PowerPoint</Application>
  <PresentationFormat>Prezentácia na obrazovke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Brush Script MT</vt:lpstr>
      <vt:lpstr>Constantia</vt:lpstr>
      <vt:lpstr>Franklin Gothic Book</vt:lpstr>
      <vt:lpstr>Rage Italic</vt:lpstr>
      <vt:lpstr>Špendlík</vt:lpstr>
      <vt:lpstr>Jana Kirschner</vt:lpstr>
      <vt:lpstr>Prezentácia programu PowerPoint</vt:lpstr>
      <vt:lpstr>Prezentácia programu PowerPoint</vt:lpstr>
      <vt:lpstr>OBSAH FILMU POKOJ V DUŠI</vt:lpstr>
      <vt:lpstr>Jana Kirschner Pokoj v duši</vt:lpstr>
      <vt:lpstr>PRÁCA S TEXTOM</vt:lpstr>
      <vt:lpstr>ZAMYSLI SA</vt:lpstr>
      <vt:lpstr>Prezentácia programu PowerPoint</vt:lpstr>
      <vt:lpstr>ZAMYSLI SA</vt:lpstr>
      <vt:lpstr>RIEŠENIE</vt:lpstr>
      <vt:lpstr>ZAMYSLI SA</vt:lpstr>
      <vt:lpstr>ZAMYSLI SA</vt:lpstr>
      <vt:lpstr>RIEŠENIE</vt:lpstr>
      <vt:lpstr>ZAMYSLI SA</vt:lpstr>
      <vt:lpstr>RIEŠENIE</vt:lpstr>
      <vt:lpstr>POZNÁMKY DO ZOŠITA</vt:lpstr>
      <vt:lpstr>JANA KIRSCHNER POKOJ V DUŠI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Jana Kirschner</dc:title>
  <dc:creator>Terezika</dc:creator>
  <cp:lastModifiedBy>Patrícia Kurtová</cp:lastModifiedBy>
  <cp:revision>22</cp:revision>
  <dcterms:created xsi:type="dcterms:W3CDTF">2020-10-28T06:04:22Z</dcterms:created>
  <dcterms:modified xsi:type="dcterms:W3CDTF">2020-11-23T17:17:37Z</dcterms:modified>
</cp:coreProperties>
</file>