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4" r:id="rId2"/>
  </p:sldMasterIdLst>
  <p:notesMasterIdLst>
    <p:notesMasterId r:id="rId47"/>
  </p:notesMasterIdLst>
  <p:handoutMasterIdLst>
    <p:handoutMasterId r:id="rId48"/>
  </p:handoutMasterIdLst>
  <p:sldIdLst>
    <p:sldId id="256" r:id="rId3"/>
    <p:sldId id="298" r:id="rId4"/>
    <p:sldId id="301" r:id="rId5"/>
    <p:sldId id="302" r:id="rId6"/>
    <p:sldId id="303" r:id="rId7"/>
    <p:sldId id="290" r:id="rId8"/>
    <p:sldId id="291" r:id="rId9"/>
    <p:sldId id="294" r:id="rId10"/>
    <p:sldId id="292" r:id="rId11"/>
    <p:sldId id="295" r:id="rId12"/>
    <p:sldId id="258" r:id="rId13"/>
    <p:sldId id="299" r:id="rId14"/>
    <p:sldId id="305" r:id="rId15"/>
    <p:sldId id="260" r:id="rId16"/>
    <p:sldId id="304" r:id="rId17"/>
    <p:sldId id="306" r:id="rId18"/>
    <p:sldId id="296" r:id="rId19"/>
    <p:sldId id="263" r:id="rId20"/>
    <p:sldId id="264" r:id="rId21"/>
    <p:sldId id="297" r:id="rId22"/>
    <p:sldId id="261" r:id="rId23"/>
    <p:sldId id="262" r:id="rId24"/>
    <p:sldId id="300" r:id="rId25"/>
    <p:sldId id="274" r:id="rId26"/>
    <p:sldId id="275" r:id="rId27"/>
    <p:sldId id="276" r:id="rId28"/>
    <p:sldId id="265" r:id="rId29"/>
    <p:sldId id="277" r:id="rId30"/>
    <p:sldId id="278" r:id="rId31"/>
    <p:sldId id="272" r:id="rId32"/>
    <p:sldId id="273" r:id="rId33"/>
    <p:sldId id="282" r:id="rId34"/>
    <p:sldId id="279" r:id="rId35"/>
    <p:sldId id="280" r:id="rId36"/>
    <p:sldId id="281" r:id="rId37"/>
    <p:sldId id="266" r:id="rId38"/>
    <p:sldId id="267" r:id="rId39"/>
    <p:sldId id="268" r:id="rId40"/>
    <p:sldId id="283" r:id="rId41"/>
    <p:sldId id="284" r:id="rId42"/>
    <p:sldId id="285" r:id="rId43"/>
    <p:sldId id="286" r:id="rId44"/>
    <p:sldId id="269" r:id="rId45"/>
    <p:sldId id="270" r:id="rId4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63" autoAdjust="0"/>
    <p:restoredTop sz="94660"/>
  </p:normalViewPr>
  <p:slideViewPr>
    <p:cSldViewPr>
      <p:cViewPr varScale="1">
        <p:scale>
          <a:sx n="72" d="100"/>
          <a:sy n="72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cs-CZ"/>
              <a:t>ZŠ s MŠ Zubrohlava</a:t>
            </a:r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k-SK"/>
              <a:t>6.12.2007</a:t>
            </a:r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582A8D-C71F-4E6D-A74B-F119313DF97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cs-CZ"/>
              <a:t>ZŠ s MŠ Zubrohlava</a:t>
            </a:r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k-SK"/>
              <a:t>6.12.2007</a:t>
            </a:r>
            <a:endParaRPr lang="cs-CZ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cs-CZ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BA1ECA-E59A-468B-9B76-86ED3DA68D5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563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973774-AD1F-4A74-94EA-C3EC625BBBB1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/>
          </a:p>
        </p:txBody>
      </p:sp>
      <p:sp>
        <p:nvSpPr>
          <p:cNvPr id="56325" name="Zástupný symbol hlavičky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/>
              <a:t>ZŠ s MŠ Zubrohlava</a:t>
            </a:r>
          </a:p>
        </p:txBody>
      </p:sp>
      <p:sp>
        <p:nvSpPr>
          <p:cNvPr id="56326" name="Zástupný symbol dátumu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/>
              <a:t>6.12.2007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C9E858-0A18-43FC-B84A-F9A8B4F73151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cs-CZ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CFA5CE-7616-4674-A6E0-17B9D8D0888F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cs-CZ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CA3C9F-4631-4944-83AA-FDBB4A51A967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cs-CZ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84DE2F-0852-4072-8CC6-09067048B073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cs-CZ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87C7D3-A130-40EB-A982-C896543CAFF2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Zaoblený obdĺžnik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7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9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F04CEF-9039-4A11-9883-9B2BBB1220A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337-7FE7-4F2C-814C-4D8CC14CA25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87869-CE39-4A47-A596-10C6D72002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cs-CZ" altLang="en-US"/>
              <a:t>6.12.2007</a:t>
            </a:r>
            <a:endParaRPr lang="cs-CZ" altLang="en-US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cs-CZ" altLang="en-US"/>
              <a:t>ZŠ s MŠ Zubrohlava</a:t>
            </a:r>
            <a:endParaRPr lang="cs-CZ" altLang="en-US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349E4-B332-40EA-90F8-319A0A03077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cs-CZ" altLang="en-US"/>
              <a:t>6.12.2007</a:t>
            </a:r>
            <a:endParaRPr lang="cs-CZ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cs-CZ" altLang="en-US"/>
              <a:t>ZŠ s MŠ Zubrohlava</a:t>
            </a:r>
            <a:endParaRPr lang="cs-CZ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EEA5-21FC-4324-A858-A250B69C7A2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7D9E5-9D47-4D12-A157-D8AD0ABED81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8AB45-C256-47D5-AA69-C15283205F6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5FD3D-AA46-428C-A107-A0282221435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7EC9A-6A76-4D9C-96C7-1003625A72A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85F77-592A-48AE-8187-E0D2C40F828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D38FC-9B88-41F6-AB86-198C041EAA1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124CB-65D8-4DDB-A5FD-B29470AC0C8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18392-4C82-4B63-926D-220B4046AD2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6427B-42A8-466C-A5CB-F068096E1AA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87A0A-AC12-46AD-B1E0-E0099394E81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E2B4-CE86-463E-B618-515BD5BDF72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D8746-1CB6-43E5-866C-9BB38E93A84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BD3C8-3D47-4A89-83EC-FF81E9573C3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Zaoblený obdĺžnik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EE30F5-BC53-4F06-A98D-EC3E3566D68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6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4DDEB-82D6-4515-BD27-803CB5D05E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8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9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6C7-F6D0-4BBB-A791-B117C08DD91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4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37EF9-571D-49B6-B30A-4A9B962E0DA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5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30E558-AE4A-419D-AA1D-F067C65BED8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6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83946-91B3-4903-89A8-9101E5153B4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/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6.12.2007</a:t>
            </a:r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cs-CZ"/>
              <a:t>ZŠ s MŠ Zubrohlava</a:t>
            </a:r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857114-FEB4-46C6-8093-C69BE29E318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055" name="Zástupný symbol textu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cs-CZ"/>
              <a:t>6.12.2007</a:t>
            </a:r>
            <a:endParaRPr lang="cs-CZ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cs-CZ"/>
              <a:t>ZŠ s MŠ Zubrohlava</a:t>
            </a:r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790241-7BDD-45B6-B2F5-56835152655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3" r:id="rId2"/>
    <p:sldLayoutId id="2147483833" r:id="rId3"/>
    <p:sldLayoutId id="2147483814" r:id="rId4"/>
    <p:sldLayoutId id="2147483815" r:id="rId5"/>
    <p:sldLayoutId id="2147483816" r:id="rId6"/>
    <p:sldLayoutId id="2147483834" r:id="rId7"/>
    <p:sldLayoutId id="2147483817" r:id="rId8"/>
    <p:sldLayoutId id="2147483835" r:id="rId9"/>
    <p:sldLayoutId id="2147483818" r:id="rId10"/>
    <p:sldLayoutId id="2147483819" r:id="rId11"/>
    <p:sldLayoutId id="2147483836" r:id="rId12"/>
    <p:sldLayoutId id="2147483837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84BA88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84BA88"/>
          </a:solidFill>
          <a:latin typeface="Verdana" pitchFamily="34" charset="0"/>
        </a:defRPr>
      </a:lvl9pPr>
      <a:extLst/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AAE9AA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AAE9AA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98E8FE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titulu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4A718F74-EAB1-4871-9E90-1DEABD4D2C2D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>
    <p:dissolve/>
  </p:transition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javascript:window.close();" TargetMode="External"/><Relationship Id="rId7" Type="http://schemas.openxmlformats.org/officeDocument/2006/relationships/image" Target="../media/image3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http://4zs.cheb.indos.cz/e-learning/fyzika/delkaobjemtelesa/vykl_soubory/merenisesitu.gi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1214438" y="857250"/>
            <a:ext cx="6926262" cy="24288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8000" dirty="0" smtClean="0">
                <a:solidFill>
                  <a:srgbClr val="FF0000"/>
                </a:solidFill>
              </a:rPr>
              <a:t>Meranie dĺžky</a:t>
            </a:r>
            <a:endParaRPr lang="cs-CZ" sz="8000" dirty="0">
              <a:solidFill>
                <a:srgbClr val="FF0000"/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ED421-BC75-4C2A-98FE-938DCA7ADBF5}" type="slidenum">
              <a:rPr lang="cs-CZ"/>
              <a:pPr>
                <a:defRPr/>
              </a:pPr>
              <a:t>1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dĺžka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  <a:solidFill>
            <a:schemeClr val="accent1"/>
          </a:solidFill>
        </p:spPr>
        <p:txBody>
          <a:bodyPr>
            <a:normAutofit fontScale="92500"/>
          </a:bodyPr>
          <a:lstStyle/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err="1" smtClean="0"/>
              <a:t>Pri</a:t>
            </a:r>
            <a:r>
              <a:rPr lang="cs-CZ" dirty="0" smtClean="0"/>
              <a:t> </a:t>
            </a:r>
            <a:r>
              <a:rPr lang="cs-CZ" dirty="0" err="1" smtClean="0"/>
              <a:t>niektorých</a:t>
            </a:r>
            <a:r>
              <a:rPr lang="cs-CZ" dirty="0" smtClean="0"/>
              <a:t> </a:t>
            </a:r>
            <a:r>
              <a:rPr lang="cs-CZ" dirty="0" err="1" smtClean="0"/>
              <a:t>telesách</a:t>
            </a:r>
            <a:r>
              <a:rPr lang="cs-CZ" dirty="0" smtClean="0"/>
              <a:t> </a:t>
            </a:r>
            <a:r>
              <a:rPr lang="cs-CZ" dirty="0"/>
              <a:t>– je </a:t>
            </a:r>
            <a:r>
              <a:rPr lang="cs-CZ" dirty="0" smtClean="0"/>
              <a:t>jasné </a:t>
            </a:r>
            <a:r>
              <a:rPr lang="cs-CZ" dirty="0" err="1" smtClean="0"/>
              <a:t>popísanie</a:t>
            </a:r>
            <a:r>
              <a:rPr lang="cs-CZ" dirty="0" smtClean="0"/>
              <a:t> </a:t>
            </a:r>
            <a:r>
              <a:rPr lang="cs-CZ" dirty="0" err="1" smtClean="0"/>
              <a:t>dĺžky</a:t>
            </a:r>
            <a:r>
              <a:rPr lang="cs-CZ" dirty="0" smtClean="0"/>
              <a:t>, </a:t>
            </a:r>
            <a:r>
              <a:rPr lang="cs-CZ" dirty="0" err="1" smtClean="0"/>
              <a:t>šírky</a:t>
            </a:r>
            <a:r>
              <a:rPr lang="cs-CZ" dirty="0"/>
              <a:t>, výšky (automobil, </a:t>
            </a:r>
            <a:r>
              <a:rPr lang="cs-CZ" dirty="0" smtClean="0"/>
              <a:t>mačka,..)</a:t>
            </a:r>
            <a:endParaRPr lang="cs-CZ" dirty="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dirty="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cs-CZ" dirty="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cs-CZ" dirty="0"/>
          </a:p>
        </p:txBody>
      </p:sp>
      <p:pic>
        <p:nvPicPr>
          <p:cNvPr id="9220" name="Picture 4" descr="pe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81300"/>
            <a:ext cx="16557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pes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2924175"/>
            <a:ext cx="5040313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kocka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2781300"/>
            <a:ext cx="1800225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68313" y="4076700"/>
            <a:ext cx="7991475" cy="30464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cs-CZ" sz="3200">
                <a:latin typeface="Verdana" pitchFamily="34" charset="0"/>
              </a:rPr>
              <a:t> Pri iných telesách– pri tých,čo môžu zmeniť polohu – nie je jasná výška, šírka, dĺžka</a:t>
            </a:r>
          </a:p>
          <a:p>
            <a:endParaRPr lang="cs-CZ" sz="3200">
              <a:latin typeface="Verdana" pitchFamily="34" charset="0"/>
            </a:endParaRPr>
          </a:p>
          <a:p>
            <a:pPr>
              <a:buFontTx/>
              <a:buChar char="•"/>
            </a:pPr>
            <a:r>
              <a:rPr lang="cs-CZ" sz="3200">
                <a:latin typeface="Verdana" pitchFamily="34" charset="0"/>
              </a:rPr>
              <a:t> PRETO – vo fyzike zavádzame iba jeden pojem = </a:t>
            </a:r>
            <a:r>
              <a:rPr lang="cs-CZ" sz="3200">
                <a:solidFill>
                  <a:schemeClr val="accent2"/>
                </a:solidFill>
                <a:latin typeface="Verdana" pitchFamily="34" charset="0"/>
              </a:rPr>
              <a:t>dĺžka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sz="48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dĺžka</a:t>
            </a:r>
            <a:endParaRPr lang="cs-CZ" sz="480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85938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cs-CZ" smtClean="0"/>
          </a:p>
          <a:p>
            <a:pPr>
              <a:lnSpc>
                <a:spcPct val="90000"/>
              </a:lnSpc>
            </a:pPr>
            <a:r>
              <a:rPr lang="cs-CZ" smtClean="0"/>
              <a:t>vzdialenosť medzi dvomi bodmi</a:t>
            </a:r>
          </a:p>
          <a:p>
            <a:pPr>
              <a:lnSpc>
                <a:spcPct val="90000"/>
              </a:lnSpc>
            </a:pPr>
            <a:r>
              <a:rPr lang="cs-CZ" smtClean="0"/>
              <a:t>Určuje sa meraním pomocou dĺžkových meradiel tak, že úsečku neznámej dĺžky porovnávame s dohodnutou jednotkou</a:t>
            </a:r>
          </a:p>
          <a:p>
            <a:pPr>
              <a:lnSpc>
                <a:spcPct val="90000"/>
              </a:lnSpc>
            </a:pPr>
            <a:r>
              <a:rPr lang="cs-CZ" smtClean="0"/>
              <a:t>Dohodou je stanovená základná jednotka – meter (m)</a:t>
            </a:r>
          </a:p>
          <a:p>
            <a:pPr>
              <a:lnSpc>
                <a:spcPct val="90000"/>
              </a:lnSpc>
            </a:pPr>
            <a:r>
              <a:rPr lang="cs-CZ" smtClean="0"/>
              <a:t>Značka – s, d, l, h</a:t>
            </a:r>
          </a:p>
          <a:p>
            <a:pPr>
              <a:lnSpc>
                <a:spcPct val="90000"/>
              </a:lnSpc>
            </a:pPr>
            <a:endParaRPr lang="cs-CZ" smtClean="0"/>
          </a:p>
          <a:p>
            <a:pPr>
              <a:lnSpc>
                <a:spcPct val="90000"/>
              </a:lnSpc>
            </a:pPr>
            <a:endParaRPr lang="cs-CZ" smtClean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7FF03-B027-44A8-9611-3126A1A26EAB}" type="slidenum">
              <a:rPr lang="cs-CZ"/>
              <a:pPr>
                <a:defRPr/>
              </a:pPr>
              <a:t>11</a:t>
            </a:fld>
            <a:endParaRPr lang="cs-CZ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179388" y="179388"/>
            <a:ext cx="8964612" cy="704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cs-CZ" sz="2800">
                <a:latin typeface="Verdana" pitchFamily="34" charset="0"/>
              </a:rPr>
              <a:t>Mezinárodnou dohodou bol za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základnú jednotku dĺžky</a:t>
            </a:r>
            <a:r>
              <a:rPr lang="cs-CZ" sz="2800">
                <a:latin typeface="Verdana" pitchFamily="34" charset="0"/>
              </a:rPr>
              <a:t> zvolený</a:t>
            </a:r>
          </a:p>
          <a:p>
            <a:pPr defTabSz="762000"/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meter (značka m).</a:t>
            </a:r>
          </a:p>
          <a:p>
            <a:pPr defTabSz="762000"/>
            <a:r>
              <a:rPr lang="cs-CZ" sz="2800">
                <a:latin typeface="Verdana" pitchFamily="34" charset="0"/>
              </a:rPr>
              <a:t>Definícia metera:</a:t>
            </a:r>
          </a:p>
          <a:p>
            <a:pPr defTabSz="762000">
              <a:buFontTx/>
              <a:buChar char="-"/>
            </a:pPr>
            <a:r>
              <a:rPr lang="cs-CZ" sz="2800">
                <a:latin typeface="Verdana" pitchFamily="34" charset="0"/>
              </a:rPr>
              <a:t>  pôvodne odvodená z rozmerov Zeme – v 18. storočí (1 meter</a:t>
            </a:r>
          </a:p>
          <a:p>
            <a:pPr defTabSz="762000"/>
            <a:r>
              <a:rPr lang="cs-CZ" sz="2800">
                <a:latin typeface="Verdana" pitchFamily="34" charset="0"/>
              </a:rPr>
              <a:t>   bol stanovený ako desaťmilióntina vzdialenosti pólu    a rovníka)</a:t>
            </a:r>
          </a:p>
          <a:p>
            <a:pPr defTabSz="762000">
              <a:buFontTx/>
              <a:buChar char="-"/>
            </a:pPr>
            <a:r>
              <a:rPr lang="cs-CZ" sz="2800">
                <a:latin typeface="Verdana" pitchFamily="34" charset="0"/>
              </a:rPr>
              <a:t>  podľa toho, čo vedci namerali, bola vyrobená tyč –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prototyp </a:t>
            </a:r>
            <a:r>
              <a:rPr lang="cs-CZ" sz="2800">
                <a:latin typeface="Verdana" pitchFamily="34" charset="0"/>
              </a:rPr>
              <a:t>  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metera</a:t>
            </a:r>
            <a:r>
              <a:rPr lang="cs-CZ" sz="2800">
                <a:latin typeface="Verdana" pitchFamily="34" charset="0"/>
              </a:rPr>
              <a:t>. </a:t>
            </a:r>
          </a:p>
          <a:p>
            <a:pPr defTabSz="762000">
              <a:buFontTx/>
              <a:buChar char="-"/>
            </a:pPr>
            <a:r>
              <a:rPr lang="cs-CZ" sz="2800">
                <a:latin typeface="Verdana" pitchFamily="34" charset="0"/>
              </a:rPr>
              <a:t>Tyč bola vyrobená zo zliatiny platiny a irídia, na nej sú vrypy, ktoré označujú dĺžku 1 metera. </a:t>
            </a:r>
          </a:p>
          <a:p>
            <a:pPr marL="571500" lvl="1" defTabSz="762000"/>
            <a:r>
              <a:rPr lang="cs-CZ" sz="2800">
                <a:latin typeface="Verdana" pitchFamily="34" charset="0"/>
              </a:rPr>
              <a:t> </a:t>
            </a:r>
          </a:p>
          <a:p>
            <a:pPr defTabSz="762000"/>
            <a:endParaRPr lang="cs-CZ" sz="2800">
              <a:solidFill>
                <a:srgbClr val="FF0000"/>
              </a:solidFill>
              <a:latin typeface="Verdana" pitchFamily="34" charset="0"/>
            </a:endParaRPr>
          </a:p>
          <a:p>
            <a:pPr defTabSz="762000"/>
            <a:endParaRPr lang="cs-CZ" sz="3000">
              <a:latin typeface="Verdana" pitchFamily="34" charset="0"/>
            </a:endParaRPr>
          </a:p>
          <a:p>
            <a:pPr defTabSz="762000"/>
            <a:endParaRPr lang="cs-CZ" sz="3000">
              <a:latin typeface="Verdana" pitchFamily="34" charset="0"/>
            </a:endParaRP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1831975" y="6400800"/>
            <a:ext cx="184150" cy="4572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endParaRPr lang="sk-SK">
              <a:latin typeface="Verdana" pitchFamily="34" charset="0"/>
            </a:endParaRPr>
          </a:p>
        </p:txBody>
      </p:sp>
      <p:pic>
        <p:nvPicPr>
          <p:cNvPr id="277523" name="Picture 19" descr="met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28625"/>
            <a:ext cx="8607425" cy="55784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7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7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27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0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77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3748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0000FF"/>
                </a:solidFill>
                <a:latin typeface="Verdana" pitchFamily="34" charset="0"/>
              </a:rPr>
              <a:t>Mezinárodný meter</a:t>
            </a:r>
            <a:r>
              <a:rPr lang="cs-CZ" u="sng">
                <a:latin typeface="Verdana" pitchFamily="34" charset="0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76914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Verdana" pitchFamily="34" charset="0"/>
              </a:rPr>
              <a:t>tyč z platiny a irídia, uložená  </a:t>
            </a:r>
          </a:p>
          <a:p>
            <a:r>
              <a:rPr lang="cs-CZ" sz="2800">
                <a:latin typeface="Verdana" pitchFamily="34" charset="0"/>
              </a:rPr>
              <a:t>v Mezinárodnom ústave pre miery a váhy</a:t>
            </a:r>
          </a:p>
          <a:p>
            <a:r>
              <a:rPr lang="cs-CZ" sz="2800">
                <a:latin typeface="Verdana" pitchFamily="34" charset="0"/>
              </a:rPr>
              <a:t> v Sévres pri Paríži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9750" y="2636838"/>
            <a:ext cx="77279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1 m</a:t>
            </a:r>
            <a:r>
              <a:rPr lang="cs-CZ" sz="2800">
                <a:latin typeface="Verdana" pitchFamily="34" charset="0"/>
              </a:rPr>
              <a:t> je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vzdialenosť medzi dvomi ryskami</a:t>
            </a:r>
            <a:r>
              <a:rPr lang="cs-CZ" sz="2800">
                <a:latin typeface="Verdana" pitchFamily="34" charset="0"/>
              </a:rPr>
              <a:t> </a:t>
            </a:r>
          </a:p>
          <a:p>
            <a:r>
              <a:rPr lang="cs-CZ" sz="2800">
                <a:latin typeface="Verdana" pitchFamily="34" charset="0"/>
              </a:rPr>
              <a:t>tohoto metra</a:t>
            </a:r>
          </a:p>
        </p:txBody>
      </p:sp>
      <p:pic>
        <p:nvPicPr>
          <p:cNvPr id="12298" name="Picture 10" descr="prototyp met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3857625"/>
            <a:ext cx="2665413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průřez prototypu metr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763" y="3644900"/>
            <a:ext cx="17272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rototyp metru č.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071688"/>
            <a:ext cx="69119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900113" y="1125538"/>
            <a:ext cx="745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600">
                <a:latin typeface="Verdana" pitchFamily="34" charset="0"/>
              </a:rPr>
              <a:t>medzinárodný prototyp metera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8B4EF-3EF4-4D3F-AAD2-EE43A386889C}" type="slidenum">
              <a:rPr lang="cs-CZ"/>
              <a:pPr>
                <a:defRPr/>
              </a:pPr>
              <a:t>14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plan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16113"/>
            <a:ext cx="25781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Arc 6"/>
          <p:cNvSpPr>
            <a:spLocks/>
          </p:cNvSpPr>
          <p:nvPr/>
        </p:nvSpPr>
        <p:spPr bwMode="auto">
          <a:xfrm rot="10800000">
            <a:off x="971550" y="2781300"/>
            <a:ext cx="2447925" cy="576263"/>
          </a:xfrm>
          <a:custGeom>
            <a:avLst/>
            <a:gdLst>
              <a:gd name="T0" fmla="*/ 0 w 21600"/>
              <a:gd name="T1" fmla="*/ 0 h 21600"/>
              <a:gd name="T2" fmla="*/ 2447925 w 21600"/>
              <a:gd name="T3" fmla="*/ 576263 h 21600"/>
              <a:gd name="T4" fmla="*/ 0 w 21600"/>
              <a:gd name="T5" fmla="*/ 576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1" name="Arc 7"/>
          <p:cNvSpPr>
            <a:spLocks/>
          </p:cNvSpPr>
          <p:nvPr/>
        </p:nvSpPr>
        <p:spPr bwMode="auto">
          <a:xfrm flipH="1">
            <a:off x="1476375" y="1916113"/>
            <a:ext cx="846138" cy="1152525"/>
          </a:xfrm>
          <a:custGeom>
            <a:avLst/>
            <a:gdLst>
              <a:gd name="T0" fmla="*/ 0 w 24560"/>
              <a:gd name="T1" fmla="*/ 10885 h 21600"/>
              <a:gd name="T2" fmla="*/ 846138 w 24560"/>
              <a:gd name="T3" fmla="*/ 1152525 h 21600"/>
              <a:gd name="T4" fmla="*/ 101978 w 24560"/>
              <a:gd name="T5" fmla="*/ 1152525 h 21600"/>
              <a:gd name="T6" fmla="*/ 0 60000 65536"/>
              <a:gd name="T7" fmla="*/ 0 60000 65536"/>
              <a:gd name="T8" fmla="*/ 0 60000 65536"/>
              <a:gd name="T9" fmla="*/ 0 w 24560"/>
              <a:gd name="T10" fmla="*/ 0 h 21600"/>
              <a:gd name="T11" fmla="*/ 24560 w 245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60" h="21600" fill="none" extrusionOk="0">
                <a:moveTo>
                  <a:pt x="-1" y="203"/>
                </a:moveTo>
                <a:cubicBezTo>
                  <a:pt x="980" y="68"/>
                  <a:pt x="1969" y="-1"/>
                  <a:pt x="2960" y="0"/>
                </a:cubicBezTo>
                <a:cubicBezTo>
                  <a:pt x="14889" y="0"/>
                  <a:pt x="24560" y="9670"/>
                  <a:pt x="24560" y="21600"/>
                </a:cubicBezTo>
              </a:path>
              <a:path w="24560" h="21600" stroke="0" extrusionOk="0">
                <a:moveTo>
                  <a:pt x="-1" y="203"/>
                </a:moveTo>
                <a:cubicBezTo>
                  <a:pt x="980" y="68"/>
                  <a:pt x="1969" y="-1"/>
                  <a:pt x="2960" y="0"/>
                </a:cubicBezTo>
                <a:cubicBezTo>
                  <a:pt x="14889" y="0"/>
                  <a:pt x="24560" y="9670"/>
                  <a:pt x="24560" y="21600"/>
                </a:cubicBezTo>
                <a:lnTo>
                  <a:pt x="296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195513" y="620713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Verdana" pitchFamily="34" charset="0"/>
              </a:rPr>
              <a:t>Severný pól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268538" y="1125538"/>
            <a:ext cx="431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140200" y="3644900"/>
            <a:ext cx="1292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Verdana" pitchFamily="34" charset="0"/>
              </a:rPr>
              <a:t>Rovník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3492500" y="3500438"/>
            <a:ext cx="64770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419475" y="1196975"/>
            <a:ext cx="55356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solidFill>
                  <a:srgbClr val="0000FF"/>
                </a:solidFill>
                <a:latin typeface="Verdana" pitchFamily="34" charset="0"/>
              </a:rPr>
              <a:t>1 meter = 1/10 000 000</a:t>
            </a:r>
          </a:p>
          <a:p>
            <a:r>
              <a:rPr lang="cs-CZ" sz="2800">
                <a:latin typeface="Verdana" pitchFamily="34" charset="0"/>
              </a:rPr>
              <a:t>vzdialenosti severného pólu a</a:t>
            </a:r>
          </a:p>
          <a:p>
            <a:r>
              <a:rPr lang="cs-CZ" sz="2800">
                <a:latin typeface="Verdana" pitchFamily="34" charset="0"/>
              </a:rPr>
              <a:t>rovníka merané na nultom </a:t>
            </a:r>
          </a:p>
          <a:p>
            <a:r>
              <a:rPr lang="cs-CZ" sz="2800">
                <a:latin typeface="Verdana" pitchFamily="34" charset="0"/>
              </a:rPr>
              <a:t>poludníku.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72" grpId="0"/>
      <p:bldP spid="11273" grpId="0" animBg="1"/>
      <p:bldP spid="11274" grpId="0"/>
      <p:bldP spid="11275" grpId="0" animBg="1"/>
      <p:bldP spid="112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2550" y="542925"/>
            <a:ext cx="92821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cs-CZ" sz="2800">
                <a:latin typeface="Verdana" pitchFamily="34" charset="0"/>
              </a:rPr>
              <a:t>Platná definícia metra z roku </a:t>
            </a:r>
            <a:r>
              <a:rPr lang="cs-CZ" sz="2800">
                <a:solidFill>
                  <a:srgbClr val="0000FF"/>
                </a:solidFill>
                <a:latin typeface="Verdana" pitchFamily="34" charset="0"/>
              </a:rPr>
              <a:t>1983</a:t>
            </a:r>
            <a:r>
              <a:rPr lang="cs-CZ" sz="2800">
                <a:latin typeface="Verdana" pitchFamily="34" charset="0"/>
              </a:rPr>
              <a:t>:</a:t>
            </a:r>
          </a:p>
          <a:p>
            <a:r>
              <a:rPr lang="cs-CZ" sz="2800">
                <a:latin typeface="Verdana" pitchFamily="34" charset="0"/>
              </a:rPr>
              <a:t>Meter je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dĺžka dráhy svetla vo vákuu</a:t>
            </a:r>
          </a:p>
          <a:p>
            <a:r>
              <a:rPr lang="cs-CZ" sz="2800">
                <a:latin typeface="Verdana" pitchFamily="34" charset="0"/>
              </a:rPr>
              <a:t>počas časového intervalu </a:t>
            </a:r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1/299 792 458</a:t>
            </a:r>
            <a:r>
              <a:rPr lang="cs-CZ" sz="2800">
                <a:latin typeface="Verdana" pitchFamily="34" charset="0"/>
              </a:rPr>
              <a:t> sekundy.</a:t>
            </a:r>
          </a:p>
        </p:txBody>
      </p:sp>
      <p:pic>
        <p:nvPicPr>
          <p:cNvPr id="13317" name="Picture 5" descr="MCj031265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4388" y="2997200"/>
            <a:ext cx="123348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77604 0.005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Další jednotky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dĺžky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11308" name="Group 4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147050" cy="4802126"/>
        </p:xfrm>
        <a:graphic>
          <a:graphicData uri="http://schemas.openxmlformats.org/drawingml/2006/table">
            <a:tbl>
              <a:tblPr/>
              <a:tblGrid>
                <a:gridCol w="2714625"/>
                <a:gridCol w="1687513"/>
                <a:gridCol w="3744912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jednotka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Značka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jednotky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prevody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kilometer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km = 1 000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decimeter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m = 10 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centimeter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m = 100 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milimeter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m = 1 000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mikrometer</a:t>
                      </a:r>
                      <a:endParaRPr kumimoji="0" lang="cs-C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m = 1 000 000 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35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63" y="642938"/>
            <a:ext cx="8183562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Prevody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jednotiek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dĺžky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286000"/>
            <a:ext cx="8183562" cy="4187825"/>
          </a:xfrm>
        </p:spPr>
        <p:txBody>
          <a:bodyPr/>
          <a:lstStyle/>
          <a:p>
            <a:r>
              <a:rPr lang="cs-CZ" sz="2400" smtClean="0"/>
              <a:t>1 km = 1 000 m</a:t>
            </a:r>
          </a:p>
          <a:p>
            <a:r>
              <a:rPr lang="cs-CZ" sz="2400" smtClean="0"/>
              <a:t>1 m = 10 dm = 100 cm = 1 000 mm</a:t>
            </a:r>
          </a:p>
          <a:p>
            <a:r>
              <a:rPr lang="cs-CZ" sz="2400" smtClean="0"/>
              <a:t>1 dm = 10 cm = 100 mm</a:t>
            </a:r>
          </a:p>
          <a:p>
            <a:r>
              <a:rPr lang="cs-CZ" sz="2400" smtClean="0"/>
              <a:t>1cm = 10 mm</a:t>
            </a:r>
          </a:p>
          <a:p>
            <a:r>
              <a:rPr lang="cs-CZ" sz="2400" smtClean="0"/>
              <a:t>1 mm = 0,1 cm = 0,01 dm = 0,001 m</a:t>
            </a:r>
          </a:p>
          <a:p>
            <a:r>
              <a:rPr lang="cs-CZ" sz="2400" smtClean="0"/>
              <a:t>1 cm = 0,1 dm = 0,01 m</a:t>
            </a:r>
          </a:p>
          <a:p>
            <a:r>
              <a:rPr lang="cs-CZ" sz="2400" smtClean="0"/>
              <a:t>1 dm = 0,1 m</a:t>
            </a:r>
          </a:p>
          <a:p>
            <a:r>
              <a:rPr lang="cs-CZ" sz="2400" smtClean="0"/>
              <a:t>1 m = 0,0001 km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35150-C15F-43B5-B0F2-14C389C259E4}" type="slidenum">
              <a:rPr lang="cs-CZ"/>
              <a:pPr>
                <a:defRPr/>
              </a:pPr>
              <a:t>18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571500" y="642938"/>
            <a:ext cx="8183563" cy="1050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Ďaľšie </a:t>
            </a:r>
            <a:r>
              <a:rPr lang="cs-CZ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(i historické) </a:t>
            </a:r>
            <a:r>
              <a:rPr lang="cs-CZ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dĺžkové </a:t>
            </a:r>
            <a:r>
              <a:rPr lang="cs-CZ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jednotky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500313"/>
            <a:ext cx="8183563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sz="2400" smtClean="0"/>
              <a:t>Mikrón - </a:t>
            </a:r>
            <a:r>
              <a:rPr lang="el-GR" sz="2400" smtClean="0">
                <a:cs typeface="Arial" charset="0"/>
              </a:rPr>
              <a:t>μ</a:t>
            </a:r>
            <a:r>
              <a:rPr lang="cs-CZ" sz="2400" smtClean="0"/>
              <a:t> = 10</a:t>
            </a:r>
            <a:r>
              <a:rPr lang="cs-CZ" sz="2400" baseline="30000" smtClean="0"/>
              <a:t>-6</a:t>
            </a:r>
            <a:r>
              <a:rPr lang="cs-CZ" sz="2400" smtClean="0"/>
              <a:t>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Svetelný rok - s. rok, ly = 9,460 528 3x10</a:t>
            </a:r>
            <a:r>
              <a:rPr lang="cs-CZ" sz="2400" baseline="30000" smtClean="0"/>
              <a:t>15</a:t>
            </a:r>
            <a:r>
              <a:rPr lang="cs-CZ" sz="2400" smtClean="0"/>
              <a:t>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Lakeť pražský = 0,5976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míľa česká = 7530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míľa = 1 609,344 m (atletika)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míľa námorná = 1 852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Piaď = 0,1992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Yard = 0,9144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Stopa = 0,3048 m</a:t>
            </a:r>
          </a:p>
          <a:p>
            <a:pPr>
              <a:lnSpc>
                <a:spcPct val="80000"/>
              </a:lnSpc>
            </a:pPr>
            <a:r>
              <a:rPr lang="cs-CZ" sz="2400" smtClean="0"/>
              <a:t>Stopa viedeňská = 0,316 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cs-CZ" sz="2400" smtClean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66C4C-EDFE-400F-8AC2-E61E201116FB}" type="slidenum">
              <a:rPr lang="cs-CZ"/>
              <a:pPr>
                <a:defRPr/>
              </a:pPr>
              <a:t>19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79388" y="179388"/>
            <a:ext cx="8901112" cy="794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cs-CZ" sz="3200" b="1">
                <a:solidFill>
                  <a:srgbClr val="FF0000"/>
                </a:solidFill>
                <a:latin typeface="Times New Roman" pitchFamily="18" charset="0"/>
              </a:rPr>
              <a:t>Meranie dĺžky</a:t>
            </a:r>
          </a:p>
          <a:p>
            <a:pPr defTabSz="762000"/>
            <a:r>
              <a:rPr lang="cs-CZ" sz="2800">
                <a:latin typeface="Times New Roman" pitchFamily="18" charset="0"/>
              </a:rPr>
              <a:t>dĺžka – jedna z prvých jednotiek, ktorú ľudstvo potrebovalo</a:t>
            </a:r>
          </a:p>
          <a:p>
            <a:pPr defTabSz="762000"/>
            <a:r>
              <a:rPr lang="cs-CZ" sz="2800">
                <a:latin typeface="Times New Roman" pitchFamily="18" charset="0"/>
              </a:rPr>
              <a:t>merať.</a:t>
            </a:r>
          </a:p>
          <a:p>
            <a:pPr defTabSz="762000"/>
            <a:endParaRPr lang="cs-CZ" sz="2800">
              <a:latin typeface="Times New Roman" pitchFamily="18" charset="0"/>
            </a:endParaRPr>
          </a:p>
          <a:p>
            <a:pPr defTabSz="762000"/>
            <a:r>
              <a:rPr lang="cs-CZ" sz="2800">
                <a:latin typeface="Times New Roman" pitchFamily="18" charset="0"/>
              </a:rPr>
              <a:t>Prvé odvodzovanie bolo z rozmerov ľudského tela:</a:t>
            </a:r>
          </a:p>
          <a:p>
            <a:pPr marL="571500" lvl="1" defTabSz="762000"/>
            <a:r>
              <a:rPr lang="cs-CZ" sz="2800">
                <a:solidFill>
                  <a:schemeClr val="accent2"/>
                </a:solidFill>
                <a:latin typeface="Times New Roman" pitchFamily="18" charset="0"/>
              </a:rPr>
              <a:t>stopa</a:t>
            </a:r>
            <a:r>
              <a:rPr lang="cs-CZ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sz="2800">
                <a:latin typeface="Times New Roman" pitchFamily="18" charset="0"/>
              </a:rPr>
              <a:t>– asi 30 cm</a:t>
            </a:r>
          </a:p>
          <a:p>
            <a:pPr marL="571500" lvl="1" defTabSz="762000"/>
            <a:endParaRPr lang="cs-CZ" sz="2800">
              <a:solidFill>
                <a:schemeClr val="accent2"/>
              </a:solidFill>
              <a:latin typeface="Times New Roman" pitchFamily="18" charset="0"/>
            </a:endParaRPr>
          </a:p>
          <a:p>
            <a:pPr marL="571500" lvl="1" defTabSz="762000"/>
            <a:r>
              <a:rPr lang="cs-CZ" sz="2800">
                <a:solidFill>
                  <a:schemeClr val="accent2"/>
                </a:solidFill>
                <a:latin typeface="Times New Roman" pitchFamily="18" charset="0"/>
              </a:rPr>
              <a:t>palec</a:t>
            </a:r>
            <a:r>
              <a:rPr lang="cs-CZ" sz="2800">
                <a:latin typeface="Times New Roman" pitchFamily="18" charset="0"/>
              </a:rPr>
              <a:t> – asi 2,5 cm </a:t>
            </a:r>
          </a:p>
          <a:p>
            <a:pPr marL="571500" lvl="1" defTabSz="762000"/>
            <a:endParaRPr lang="cs-CZ" sz="2800">
              <a:solidFill>
                <a:schemeClr val="accent2"/>
              </a:solidFill>
              <a:latin typeface="Times New Roman" pitchFamily="18" charset="0"/>
            </a:endParaRPr>
          </a:p>
          <a:p>
            <a:pPr marL="571500" lvl="1" defTabSz="762000"/>
            <a:endParaRPr lang="cs-CZ" sz="2800">
              <a:solidFill>
                <a:schemeClr val="accent2"/>
              </a:solidFill>
              <a:latin typeface="Times New Roman" pitchFamily="18" charset="0"/>
            </a:endParaRPr>
          </a:p>
          <a:p>
            <a:pPr marL="571500" lvl="1" defTabSz="762000"/>
            <a:r>
              <a:rPr lang="cs-CZ" sz="2800">
                <a:solidFill>
                  <a:schemeClr val="accent2"/>
                </a:solidFill>
                <a:latin typeface="Times New Roman" pitchFamily="18" charset="0"/>
              </a:rPr>
              <a:t>lakeť</a:t>
            </a:r>
            <a:r>
              <a:rPr lang="cs-CZ" sz="2800">
                <a:latin typeface="Times New Roman" pitchFamily="18" charset="0"/>
              </a:rPr>
              <a:t> (viedenský) – asi 0,75 m</a:t>
            </a:r>
          </a:p>
          <a:p>
            <a:pPr marL="571500" lvl="1" defTabSz="762000"/>
            <a:endParaRPr lang="cs-CZ" sz="2800">
              <a:solidFill>
                <a:schemeClr val="accent2"/>
              </a:solidFill>
              <a:latin typeface="Times New Roman" pitchFamily="18" charset="0"/>
            </a:endParaRPr>
          </a:p>
          <a:p>
            <a:pPr marL="571500" lvl="1" defTabSz="762000"/>
            <a:r>
              <a:rPr lang="cs-CZ" sz="2800">
                <a:solidFill>
                  <a:schemeClr val="accent2"/>
                </a:solidFill>
                <a:latin typeface="Times New Roman" pitchFamily="18" charset="0"/>
              </a:rPr>
              <a:t>krok</a:t>
            </a:r>
            <a:r>
              <a:rPr lang="cs-CZ" sz="2800">
                <a:latin typeface="Times New Roman" pitchFamily="18" charset="0"/>
              </a:rPr>
              <a:t> (stará česká jednotka) </a:t>
            </a:r>
            <a:r>
              <a:rPr lang="cs-CZ">
                <a:latin typeface="Times New Roman" pitchFamily="18" charset="0"/>
              </a:rPr>
              <a:t>– </a:t>
            </a:r>
            <a:r>
              <a:rPr lang="cs-CZ" sz="2800">
                <a:latin typeface="Times New Roman" pitchFamily="18" charset="0"/>
              </a:rPr>
              <a:t>približne 60 cm </a:t>
            </a:r>
          </a:p>
          <a:p>
            <a:pPr marL="571500" lvl="1" defTabSz="762000"/>
            <a:endParaRPr lang="cs-CZ" sz="2800">
              <a:solidFill>
                <a:schemeClr val="accent2"/>
              </a:solidFill>
              <a:latin typeface="Times New Roman" pitchFamily="18" charset="0"/>
            </a:endParaRPr>
          </a:p>
          <a:p>
            <a:pPr marL="571500" lvl="1" defTabSz="762000"/>
            <a:r>
              <a:rPr lang="cs-CZ" sz="2800">
                <a:solidFill>
                  <a:schemeClr val="accent2"/>
                </a:solidFill>
                <a:latin typeface="Times New Roman" pitchFamily="18" charset="0"/>
              </a:rPr>
              <a:t>siaha, piaď</a:t>
            </a:r>
            <a:r>
              <a:rPr lang="cs-CZ" sz="2800">
                <a:latin typeface="Times New Roman" pitchFamily="18" charset="0"/>
              </a:rPr>
              <a:t>,….  </a:t>
            </a:r>
          </a:p>
          <a:p>
            <a:pPr defTabSz="762000"/>
            <a:r>
              <a:rPr lang="cs-CZ" sz="2800">
                <a:latin typeface="Times New Roman" pitchFamily="18" charset="0"/>
              </a:rPr>
              <a:t>   </a:t>
            </a:r>
            <a:endParaRPr lang="cs-CZ" sz="2800">
              <a:solidFill>
                <a:srgbClr val="FF0000"/>
              </a:solidFill>
              <a:latin typeface="Times New Roman" pitchFamily="18" charset="0"/>
            </a:endParaRPr>
          </a:p>
          <a:p>
            <a:pPr defTabSz="762000"/>
            <a:endParaRPr lang="cs-CZ" sz="2800">
              <a:latin typeface="Times New Roman" pitchFamily="18" charset="0"/>
            </a:endParaRPr>
          </a:p>
          <a:p>
            <a:pPr defTabSz="762000"/>
            <a:endParaRPr lang="cs-CZ" sz="3000">
              <a:latin typeface="Times New Roman" pitchFamily="18" charset="0"/>
            </a:endParaRPr>
          </a:p>
        </p:txBody>
      </p:sp>
      <p:pic>
        <p:nvPicPr>
          <p:cNvPr id="275463" name="Picture 7" descr="MPj040258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2476500"/>
            <a:ext cx="2214562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5464" name="Picture 8" descr="MCj041601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950" y="2603500"/>
            <a:ext cx="1854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75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75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75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75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Jednotky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cs-CZ" smtClean="0"/>
              <a:t>Ukáž</a:t>
            </a:r>
          </a:p>
          <a:p>
            <a:pPr lvl="1"/>
            <a:r>
              <a:rPr lang="cs-CZ" smtClean="0"/>
              <a:t> meter</a:t>
            </a:r>
          </a:p>
          <a:p>
            <a:pPr lvl="1"/>
            <a:r>
              <a:rPr lang="cs-CZ" smtClean="0"/>
              <a:t>decimeter </a:t>
            </a:r>
          </a:p>
        </p:txBody>
      </p:sp>
      <p:pic>
        <p:nvPicPr>
          <p:cNvPr id="13316" name="Picture 4" descr="metruk"/>
          <p:cNvPicPr>
            <a:picLocks noChangeAspect="1" noChangeArrowheads="1"/>
          </p:cNvPicPr>
          <p:nvPr/>
        </p:nvPicPr>
        <p:blipFill>
          <a:blip r:embed="rId2"/>
          <a:srcRect t="12466" b="37808"/>
          <a:stretch>
            <a:fillRect/>
          </a:stretch>
        </p:blipFill>
        <p:spPr bwMode="auto">
          <a:xfrm>
            <a:off x="611188" y="3284538"/>
            <a:ext cx="4751387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dm"/>
          <p:cNvPicPr>
            <a:picLocks noChangeAspect="1" noChangeArrowheads="1"/>
          </p:cNvPicPr>
          <p:nvPr/>
        </p:nvPicPr>
        <p:blipFill>
          <a:blip r:embed="rId3"/>
          <a:srcRect l="12834" r="7269" b="7056"/>
          <a:stretch>
            <a:fillRect/>
          </a:stretch>
        </p:blipFill>
        <p:spPr bwMode="auto">
          <a:xfrm>
            <a:off x="6011863" y="1916113"/>
            <a:ext cx="22336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 descr="m,dm"/>
          <p:cNvPicPr>
            <a:picLocks noChangeAspect="1" noChangeArrowheads="1"/>
          </p:cNvPicPr>
          <p:nvPr/>
        </p:nvPicPr>
        <p:blipFill>
          <a:blip r:embed="rId4"/>
          <a:srcRect t="18045" r="26543" b="55545"/>
          <a:stretch>
            <a:fillRect/>
          </a:stretch>
        </p:blipFill>
        <p:spPr bwMode="auto">
          <a:xfrm>
            <a:off x="1116013" y="5229225"/>
            <a:ext cx="69897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dĺžkové meradlá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85938"/>
            <a:ext cx="8183563" cy="4187825"/>
          </a:xfrm>
        </p:spPr>
        <p:txBody>
          <a:bodyPr/>
          <a:lstStyle/>
          <a:p>
            <a:endParaRPr lang="cs-CZ" smtClean="0"/>
          </a:p>
          <a:p>
            <a:r>
              <a:rPr lang="cs-CZ" smtClean="0"/>
              <a:t>Zvinovací meter</a:t>
            </a:r>
          </a:p>
          <a:p>
            <a:r>
              <a:rPr lang="cs-CZ" smtClean="0"/>
              <a:t>Pásmo</a:t>
            </a:r>
          </a:p>
          <a:p>
            <a:r>
              <a:rPr lang="cs-CZ" smtClean="0"/>
              <a:t>Skladací meter</a:t>
            </a:r>
          </a:p>
          <a:p>
            <a:r>
              <a:rPr lang="cs-CZ" smtClean="0"/>
              <a:t>Posuvné meradlo („šublera“)</a:t>
            </a:r>
          </a:p>
          <a:p>
            <a:r>
              <a:rPr lang="cs-CZ" smtClean="0"/>
              <a:t>Mikrometer</a:t>
            </a:r>
          </a:p>
          <a:p>
            <a:pPr>
              <a:buFont typeface="Wingdings" pitchFamily="2" charset="2"/>
              <a:buNone/>
            </a:pPr>
            <a:r>
              <a:rPr lang="cs-CZ" smtClean="0"/>
              <a:t>…….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37C6-F4EF-4C8A-81F2-DF3BEBFCBE2A}" type="slidenum">
              <a:rPr lang="cs-CZ"/>
              <a:pPr>
                <a:defRPr/>
              </a:pPr>
              <a:t>21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suvne_merit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762276">
            <a:off x="0" y="620713"/>
            <a:ext cx="4608513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SE01285764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836940">
            <a:off x="4787900" y="333375"/>
            <a:ext cx="4103688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Svinovací metr Par&#10;Kliknutím zobrazíte detail obrázku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7763" y="4005263"/>
            <a:ext cx="2752725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kuličkové per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62375"/>
            <a:ext cx="3095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kuličkové per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16238" y="3141663"/>
            <a:ext cx="3095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 rot="1797677">
            <a:off x="688975" y="50800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bg1"/>
                </a:solidFill>
                <a:latin typeface="Verdana" pitchFamily="34" charset="0"/>
              </a:rPr>
              <a:t>Posuvné meradlo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 rot="-2452560">
            <a:off x="4868863" y="1454150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bg1"/>
                </a:solidFill>
                <a:latin typeface="Verdana" pitchFamily="34" charset="0"/>
              </a:rPr>
              <a:t>Mikrometer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76238" y="5969000"/>
            <a:ext cx="2117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hlink"/>
                </a:solidFill>
                <a:latin typeface="Verdana" pitchFamily="34" charset="0"/>
              </a:rPr>
              <a:t>Skladací</a:t>
            </a:r>
            <a:r>
              <a:rPr lang="cs-CZ" b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cs-CZ" b="1">
                <a:solidFill>
                  <a:schemeClr val="hlink"/>
                </a:solidFill>
                <a:latin typeface="Verdana" pitchFamily="34" charset="0"/>
              </a:rPr>
              <a:t>meter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092950" y="5661025"/>
            <a:ext cx="180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b="1">
                <a:solidFill>
                  <a:schemeClr val="hlink"/>
                </a:solidFill>
                <a:latin typeface="Verdana" pitchFamily="34" charset="0"/>
              </a:rPr>
              <a:t>Zvinovací meter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967038" y="6040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hlink"/>
                </a:solidFill>
                <a:latin typeface="Verdana" pitchFamily="34" charset="0"/>
              </a:rPr>
              <a:t>Pásmo</a:t>
            </a:r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B1E1F-4F34-46BE-A3D3-0954D40D33E4}" type="slidenum">
              <a:rPr lang="cs-CZ"/>
              <a:pPr>
                <a:defRPr/>
              </a:pPr>
              <a:t>22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65125" y="123825"/>
            <a:ext cx="7978775" cy="523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cs-CZ" sz="2800">
                <a:solidFill>
                  <a:srgbClr val="FF0000"/>
                </a:solidFill>
                <a:latin typeface="Verdana" pitchFamily="34" charset="0"/>
              </a:rPr>
              <a:t>Pomenujte  dĺžkové meradlá na obrázkoch</a:t>
            </a:r>
          </a:p>
        </p:txBody>
      </p:sp>
      <p:pic>
        <p:nvPicPr>
          <p:cNvPr id="299013" name="Picture 5" descr="met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8" y="912813"/>
            <a:ext cx="8161337" cy="3278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394075" y="4410075"/>
            <a:ext cx="2819400" cy="523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cs-CZ" sz="2800" i="1">
                <a:latin typeface="Verdana" pitchFamily="34" charset="0"/>
              </a:rPr>
              <a:t>skladací meter</a:t>
            </a:r>
          </a:p>
        </p:txBody>
      </p:sp>
      <p:pic>
        <p:nvPicPr>
          <p:cNvPr id="299015" name="Picture 7" descr="suple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500063"/>
            <a:ext cx="8313737" cy="421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3736975" y="5248275"/>
            <a:ext cx="3286125" cy="523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cs-CZ" sz="2800" i="1">
                <a:latin typeface="Verdana" pitchFamily="34" charset="0"/>
              </a:rPr>
              <a:t>posuvné meradlo</a:t>
            </a:r>
          </a:p>
        </p:txBody>
      </p:sp>
      <p:pic>
        <p:nvPicPr>
          <p:cNvPr id="299017" name="Picture 9" descr="trojuhelni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88" y="1214438"/>
            <a:ext cx="6653212" cy="530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2936875" y="6067425"/>
            <a:ext cx="4370388" cy="523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cs-CZ" sz="2800" i="1">
                <a:latin typeface="Verdana" pitchFamily="34" charset="0"/>
              </a:rPr>
              <a:t>trojúholníkové pravítko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/>
      <p:bldP spid="299014" grpId="1"/>
      <p:bldP spid="299016" grpId="0" build="allAtOnce"/>
      <p:bldP spid="2990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8038" y="5661025"/>
            <a:ext cx="2736850" cy="676275"/>
          </a:xfrm>
        </p:spPr>
        <p:txBody>
          <a:bodyPr>
            <a:normAutofit fontScale="85000" lnSpcReduction="10000"/>
          </a:bodyPr>
          <a:lstStyle/>
          <a:p>
            <a:pPr marL="265176" indent="-265176" fontAlgn="auto">
              <a:spcAft>
                <a:spcPts val="0"/>
              </a:spcAft>
              <a:buFontTx/>
              <a:buNone/>
              <a:defRPr/>
            </a:pPr>
            <a:r>
              <a:rPr lang="cs-CZ"/>
              <a:t>technik – </a:t>
            </a:r>
            <a:r>
              <a:rPr lang="cs-CZ" smtClean="0"/>
              <a:t>strojár </a:t>
            </a:r>
            <a:endParaRPr lang="cs-CZ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00200"/>
            <a:ext cx="8291512" cy="13239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smtClean="0"/>
              <a:t>kto používa toto dĺžkové meradlo?</a:t>
            </a:r>
          </a:p>
          <a:p>
            <a:pPr algn="ctr">
              <a:lnSpc>
                <a:spcPct val="90000"/>
              </a:lnSpc>
            </a:pPr>
            <a:endParaRPr lang="cs-CZ" smtClean="0"/>
          </a:p>
        </p:txBody>
      </p:sp>
      <p:pic>
        <p:nvPicPr>
          <p:cNvPr id="8199" name="Picture 7" descr="merici 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133600"/>
            <a:ext cx="4764088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AEDC6-7E49-4011-9CEC-6036A6117622}" type="slidenum">
              <a:rPr lang="cs-CZ"/>
              <a:pPr>
                <a:defRPr/>
              </a:pPr>
              <a:t>24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1275" y="5661025"/>
            <a:ext cx="1441450" cy="676275"/>
          </a:xfrm>
        </p:spPr>
        <p:txBody>
          <a:bodyPr/>
          <a:lstStyle/>
          <a:p>
            <a:pPr>
              <a:buFontTx/>
              <a:buNone/>
            </a:pPr>
            <a:r>
              <a:rPr lang="cs-CZ" smtClean="0"/>
              <a:t>murár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00200"/>
            <a:ext cx="8291512" cy="13239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smtClean="0"/>
              <a:t>kto používa toto dĺžkové meradlo?</a:t>
            </a:r>
          </a:p>
          <a:p>
            <a:pPr algn="ctr">
              <a:lnSpc>
                <a:spcPct val="90000"/>
              </a:lnSpc>
            </a:pPr>
            <a:endParaRPr lang="cs-CZ" smtClean="0"/>
          </a:p>
        </p:txBody>
      </p:sp>
      <p:pic>
        <p:nvPicPr>
          <p:cNvPr id="9223" name="Picture 7" descr="merici 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2205038"/>
            <a:ext cx="4535488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FA982-0C69-4C37-A1B2-BEFB5ABE0E32}" type="slidenum">
              <a:rPr lang="cs-CZ"/>
              <a:pPr>
                <a:defRPr/>
              </a:pPr>
              <a:t>25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1275" y="5661025"/>
            <a:ext cx="1811338" cy="676275"/>
          </a:xfrm>
        </p:spPr>
        <p:txBody>
          <a:bodyPr/>
          <a:lstStyle/>
          <a:p>
            <a:pPr>
              <a:buFontTx/>
              <a:buNone/>
            </a:pPr>
            <a:r>
              <a:rPr lang="cs-CZ" smtClean="0"/>
              <a:t>krajčírka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00200"/>
            <a:ext cx="8291512" cy="13239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smtClean="0"/>
              <a:t>kto používa toto dĺžkové meradlo?</a:t>
            </a:r>
          </a:p>
          <a:p>
            <a:pPr algn="ctr">
              <a:lnSpc>
                <a:spcPct val="90000"/>
              </a:lnSpc>
            </a:pPr>
            <a:endParaRPr lang="cs-CZ" smtClean="0"/>
          </a:p>
        </p:txBody>
      </p:sp>
      <p:pic>
        <p:nvPicPr>
          <p:cNvPr id="10247" name="Picture 7" descr="merici 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2133600"/>
            <a:ext cx="4548187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E237B-5D2F-4CD4-B645-816A30F83629}" type="slidenum">
              <a:rPr lang="cs-CZ"/>
              <a:pPr>
                <a:defRPr/>
              </a:pPr>
              <a:t>26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183562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Ako meriame dĺžku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2143125"/>
            <a:ext cx="8183562" cy="4187825"/>
          </a:xfrm>
        </p:spPr>
        <p:txBody>
          <a:bodyPr/>
          <a:lstStyle/>
          <a:p>
            <a:pPr marL="457200" indent="-457200"/>
            <a:r>
              <a:rPr lang="cs-CZ" sz="2400" smtClean="0"/>
              <a:t>Zvolíme vhodné meradlo s vhodnou jednotkou </a:t>
            </a:r>
            <a:r>
              <a:rPr lang="cs-CZ" sz="1600" smtClean="0"/>
              <a:t>na merenie dĺžky bežeckej trate si nevezmeme plastové pravítko, ale pásmo)</a:t>
            </a:r>
          </a:p>
          <a:p>
            <a:pPr marL="457200" indent="-457200"/>
            <a:r>
              <a:rPr lang="cs-CZ" sz="2400" smtClean="0"/>
              <a:t>Pred meraním zistíme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cs-CZ" sz="2000" smtClean="0"/>
              <a:t>V akých jednotkách je stupnica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cs-CZ" sz="2000" smtClean="0"/>
              <a:t>aká je dĺžka nejmenšieho dielika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cs-CZ" sz="2000" smtClean="0"/>
              <a:t>aký je rozsah meradla</a:t>
            </a:r>
          </a:p>
          <a:p>
            <a:pPr marL="457200" indent="-457200"/>
            <a:r>
              <a:rPr lang="cs-CZ" sz="2400" smtClean="0"/>
              <a:t>Dodržujeme 2 pravidlá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cs-CZ" sz="2000" smtClean="0"/>
              <a:t>meradlo prikladáme tesne k meranému telesu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cs-CZ" sz="2000" smtClean="0"/>
              <a:t>Na stupnici sa vždy dívame kolmo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B5E38-0B30-4DD1-8AEC-559D9CD2AD1D}" type="slidenum">
              <a:rPr lang="cs-CZ"/>
              <a:pPr>
                <a:defRPr/>
              </a:pPr>
              <a:t>27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1684338"/>
          </a:xfrm>
        </p:spPr>
        <p:txBody>
          <a:bodyPr/>
          <a:lstStyle/>
          <a:p>
            <a:pPr marL="619125" indent="-619125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cs-CZ" sz="2600" b="1" smtClean="0"/>
              <a:t>Zvolíme vhodné meradlo</a:t>
            </a:r>
            <a:r>
              <a:rPr lang="cs-CZ" sz="2600" smtClean="0"/>
              <a:t>.</a:t>
            </a:r>
          </a:p>
          <a:p>
            <a:pPr marL="619125" indent="-619125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sz="2600" smtClean="0"/>
              <a:t>	- na meranie dĺžky zápalky je pásmo nevhodné meradlo, oveěa vhodnejšie je použiť školské pravítko</a:t>
            </a:r>
          </a:p>
        </p:txBody>
      </p:sp>
      <p:pic>
        <p:nvPicPr>
          <p:cNvPr id="37891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03800" y="3328988"/>
            <a:ext cx="3670300" cy="2770187"/>
          </a:xfrm>
        </p:spPr>
      </p:pic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1042988" y="3357563"/>
            <a:ext cx="3162300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4211638" y="3357563"/>
            <a:ext cx="360362" cy="360362"/>
          </a:xfrm>
          <a:prstGeom prst="flowChartDelay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pic>
        <p:nvPicPr>
          <p:cNvPr id="37894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42988" y="3789363"/>
            <a:ext cx="3436937" cy="2205037"/>
          </a:xfrm>
        </p:spPr>
      </p:pic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DB121-1D20-489F-A89E-1FA8A7868C8D}" type="slidenum">
              <a:rPr lang="cs-CZ" altLang="en-US" smtClean="0"/>
              <a:pPr>
                <a:defRPr/>
              </a:pPr>
              <a:t>28</a:t>
            </a:fld>
            <a:endParaRPr lang="cs-CZ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2443163"/>
            <a:ext cx="7566025" cy="3660775"/>
          </a:xfrm>
        </p:spPr>
      </p:pic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476500"/>
          </a:xfrm>
        </p:spPr>
        <p:txBody>
          <a:bodyPr/>
          <a:lstStyle/>
          <a:p>
            <a:pPr marL="571500" indent="-571500">
              <a:buSzTx/>
              <a:buFont typeface="Wingdings" pitchFamily="2" charset="2"/>
              <a:buAutoNum type="arabicPeriod" startAt="2"/>
            </a:pPr>
            <a:r>
              <a:rPr lang="cs-CZ" sz="2600" smtClean="0"/>
              <a:t>Pred meraním zistíme v akých jednotkách je stupnica meradla.</a:t>
            </a:r>
          </a:p>
          <a:p>
            <a:pPr marL="571500" indent="-571500">
              <a:buSzTx/>
              <a:buFont typeface="Wingdings" pitchFamily="2" charset="2"/>
              <a:buAutoNum type="arabicPeriod" startAt="2"/>
            </a:pPr>
            <a:r>
              <a:rPr lang="cs-CZ" sz="2600" smtClean="0"/>
              <a:t>aká je dĺžka</a:t>
            </a:r>
          </a:p>
          <a:p>
            <a:pPr marL="571500" indent="-571500">
              <a:buSzTx/>
              <a:buFont typeface="Wingdings" pitchFamily="2" charset="2"/>
              <a:buNone/>
            </a:pPr>
            <a:r>
              <a:rPr lang="cs-CZ" sz="2600" smtClean="0"/>
              <a:t>	najmenšieho</a:t>
            </a:r>
          </a:p>
          <a:p>
            <a:pPr marL="571500" indent="-571500">
              <a:buSzTx/>
              <a:buFont typeface="Wingdings" pitchFamily="2" charset="2"/>
              <a:buNone/>
            </a:pPr>
            <a:r>
              <a:rPr lang="cs-CZ" sz="2600" smtClean="0"/>
              <a:t>	dielika stupnice.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16891-A272-42B0-BDF2-BDF8AC34D603}" type="slidenum">
              <a:rPr lang="cs-CZ" altLang="en-US" smtClean="0"/>
              <a:pPr>
                <a:defRPr/>
              </a:pPr>
              <a:t>29</a:t>
            </a:fld>
            <a:endParaRPr lang="cs-CZ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323850" y="549275"/>
            <a:ext cx="3559175" cy="523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b="1">
                <a:solidFill>
                  <a:srgbClr val="FF0000"/>
                </a:solidFill>
                <a:latin typeface="Times New Roman" pitchFamily="18" charset="0"/>
              </a:rPr>
              <a:t>Z dejín merenia dĺžky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76238" y="1452563"/>
            <a:ext cx="330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0000FF"/>
                </a:solidFill>
                <a:latin typeface="Times New Roman" pitchFamily="18" charset="0"/>
              </a:rPr>
              <a:t>Staré egyptské miery </a:t>
            </a:r>
          </a:p>
        </p:txBody>
      </p:sp>
      <p:pic>
        <p:nvPicPr>
          <p:cNvPr id="12292" name="Picture 9" descr="MCj033518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5713" y="0"/>
            <a:ext cx="2808287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420938"/>
            <a:ext cx="2603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7451725" y="24939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7451725" y="3502025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364163" y="6165850"/>
            <a:ext cx="2751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1 lakeť  =  7 dlaní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7088" y="2420938"/>
            <a:ext cx="2646362" cy="3529012"/>
            <a:chOff x="2653" y="1162"/>
            <a:chExt cx="1667" cy="2223"/>
          </a:xfrm>
        </p:grpSpPr>
        <p:pic>
          <p:nvPicPr>
            <p:cNvPr id="12300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2375" y="1440"/>
              <a:ext cx="2223" cy="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3288" y="1570"/>
              <a:ext cx="272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 flipH="1">
              <a:off x="3198" y="2251"/>
              <a:ext cx="181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>
              <a:off x="3833" y="2659"/>
              <a:ext cx="45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2304" name="Line 22"/>
            <p:cNvSpPr>
              <a:spLocks noChangeShapeType="1"/>
            </p:cNvSpPr>
            <p:nvPr/>
          </p:nvSpPr>
          <p:spPr bwMode="auto">
            <a:xfrm flipH="1" flipV="1">
              <a:off x="3787" y="2659"/>
              <a:ext cx="31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35375" y="4797425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palec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042988" y="6165850"/>
            <a:ext cx="941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800" b="1">
                <a:latin typeface="Times New Roman" pitchFamily="18" charset="0"/>
              </a:rPr>
              <a:t>dlaň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9" grpId="0" animBg="1"/>
      <p:bldP spid="4111" grpId="0" animBg="1"/>
      <p:bldP spid="4112" grpId="0"/>
      <p:bldP spid="4120" grpId="0"/>
      <p:bldP spid="41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1275" y="5661025"/>
            <a:ext cx="1811338" cy="6762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ZLE</a:t>
            </a:r>
            <a:endParaRPr lang="cs-CZ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00200"/>
            <a:ext cx="8291512" cy="13239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smtClean="0"/>
              <a:t>Mer</a:t>
            </a:r>
            <a:r>
              <a:rPr lang="en-US" smtClean="0"/>
              <a:t>ia</a:t>
            </a:r>
            <a:r>
              <a:rPr lang="cs-CZ" smtClean="0"/>
              <a:t> sa tu DOB</a:t>
            </a:r>
            <a:r>
              <a:rPr lang="en-US" smtClean="0"/>
              <a:t>R</a:t>
            </a:r>
            <a:r>
              <a:rPr lang="cs-CZ" smtClean="0"/>
              <a:t>E </a:t>
            </a:r>
            <a:r>
              <a:rPr lang="en-US" smtClean="0"/>
              <a:t>al</a:t>
            </a:r>
            <a:r>
              <a:rPr lang="cs-CZ" smtClean="0"/>
              <a:t>ebo </a:t>
            </a:r>
            <a:r>
              <a:rPr lang="en-US" smtClean="0"/>
              <a:t>ZLE</a:t>
            </a:r>
            <a:r>
              <a:rPr lang="cs-CZ" smtClean="0"/>
              <a:t>?</a:t>
            </a:r>
          </a:p>
          <a:p>
            <a:pPr algn="ctr">
              <a:lnSpc>
                <a:spcPct val="90000"/>
              </a:lnSpc>
            </a:pPr>
            <a:endParaRPr lang="cs-CZ" smtClean="0"/>
          </a:p>
        </p:txBody>
      </p:sp>
      <p:pic>
        <p:nvPicPr>
          <p:cNvPr id="5125" name="Picture 5" descr="sejmout00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349500"/>
            <a:ext cx="67691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D73B8-99BC-4CC0-81A9-0FA2D647785E}" type="slidenum">
              <a:rPr lang="cs-CZ"/>
              <a:pPr>
                <a:defRPr/>
              </a:pPr>
              <a:t>30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1275" y="5661025"/>
            <a:ext cx="1811338" cy="676275"/>
          </a:xfrm>
        </p:spPr>
        <p:txBody>
          <a:bodyPr/>
          <a:lstStyle/>
          <a:p>
            <a:pPr>
              <a:buFontTx/>
              <a:buNone/>
            </a:pPr>
            <a:r>
              <a:rPr lang="cs-CZ" smtClean="0"/>
              <a:t>DOB</a:t>
            </a:r>
            <a:r>
              <a:rPr lang="en-US" smtClean="0"/>
              <a:t>R</a:t>
            </a:r>
            <a:r>
              <a:rPr lang="cs-CZ" smtClean="0"/>
              <a:t>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00200"/>
            <a:ext cx="8291512" cy="13239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smtClean="0"/>
              <a:t>Mer</a:t>
            </a:r>
            <a:r>
              <a:rPr lang="en-US" smtClean="0"/>
              <a:t>ia</a:t>
            </a:r>
            <a:r>
              <a:rPr lang="cs-CZ" smtClean="0"/>
              <a:t> sa tu DOB</a:t>
            </a:r>
            <a:r>
              <a:rPr lang="en-US" smtClean="0"/>
              <a:t>R</a:t>
            </a:r>
            <a:r>
              <a:rPr lang="cs-CZ" smtClean="0"/>
              <a:t>E nebo </a:t>
            </a:r>
            <a:r>
              <a:rPr lang="en-US" smtClean="0"/>
              <a:t>ZLE</a:t>
            </a:r>
            <a:r>
              <a:rPr lang="cs-CZ" smtClean="0"/>
              <a:t>?</a:t>
            </a:r>
          </a:p>
          <a:p>
            <a:pPr algn="ctr">
              <a:lnSpc>
                <a:spcPct val="90000"/>
              </a:lnSpc>
            </a:pPr>
            <a:endParaRPr lang="cs-CZ" smtClean="0"/>
          </a:p>
        </p:txBody>
      </p:sp>
      <p:pic>
        <p:nvPicPr>
          <p:cNvPr id="7173" name="Picture 5" descr="sejmout00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276475"/>
            <a:ext cx="72739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990E4-D444-4EBB-B0A3-9CDF603CE77A}" type="slidenum">
              <a:rPr lang="cs-CZ"/>
              <a:pPr>
                <a:defRPr/>
              </a:pPr>
              <a:t>31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63"/>
          <p:cNvGrpSpPr>
            <a:grpSpLocks/>
          </p:cNvGrpSpPr>
          <p:nvPr/>
        </p:nvGrpSpPr>
        <p:grpSpPr bwMode="auto">
          <a:xfrm>
            <a:off x="539750" y="1052513"/>
            <a:ext cx="7993063" cy="4968875"/>
            <a:chOff x="340" y="663"/>
            <a:chExt cx="5035" cy="3130"/>
          </a:xfrm>
        </p:grpSpPr>
        <p:grpSp>
          <p:nvGrpSpPr>
            <p:cNvPr id="41990" name="Group 70"/>
            <p:cNvGrpSpPr>
              <a:grpSpLocks/>
            </p:cNvGrpSpPr>
            <p:nvPr/>
          </p:nvGrpSpPr>
          <p:grpSpPr bwMode="auto">
            <a:xfrm rot="-5400000">
              <a:off x="3356" y="2092"/>
              <a:ext cx="2722" cy="680"/>
              <a:chOff x="295" y="3067"/>
              <a:chExt cx="2722" cy="680"/>
            </a:xfrm>
          </p:grpSpPr>
          <p:sp>
            <p:nvSpPr>
              <p:cNvPr id="42120" name="Rectangle 17"/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2449" cy="68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121" name="Line 18"/>
              <p:cNvSpPr>
                <a:spLocks noChangeShapeType="1"/>
              </p:cNvSpPr>
              <p:nvPr/>
            </p:nvSpPr>
            <p:spPr bwMode="auto">
              <a:xfrm>
                <a:off x="38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2" name="Line 19"/>
              <p:cNvSpPr>
                <a:spLocks noChangeShapeType="1"/>
              </p:cNvSpPr>
              <p:nvPr/>
            </p:nvSpPr>
            <p:spPr bwMode="auto">
              <a:xfrm>
                <a:off x="839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3" name="Text Box 20"/>
              <p:cNvSpPr txBox="1">
                <a:spLocks noChangeArrowheads="1"/>
              </p:cNvSpPr>
              <p:nvPr/>
            </p:nvSpPr>
            <p:spPr bwMode="auto">
              <a:xfrm>
                <a:off x="295" y="3475"/>
                <a:ext cx="27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cs-CZ">
                    <a:latin typeface="Verdana" pitchFamily="34" charset="0"/>
                  </a:rPr>
                  <a:t>0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1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MMMI</a:t>
                </a:r>
                <a:r>
                  <a:rPr lang="cs-CZ">
                    <a:latin typeface="Verdana" pitchFamily="34" charset="0"/>
                  </a:rPr>
                  <a:t>2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3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4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2124" name="Line 21"/>
              <p:cNvSpPr>
                <a:spLocks noChangeShapeType="1"/>
              </p:cNvSpPr>
              <p:nvPr/>
            </p:nvSpPr>
            <p:spPr bwMode="auto">
              <a:xfrm>
                <a:off x="43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5" name="Line 22"/>
              <p:cNvSpPr>
                <a:spLocks noChangeShapeType="1"/>
              </p:cNvSpPr>
              <p:nvPr/>
            </p:nvSpPr>
            <p:spPr bwMode="auto">
              <a:xfrm>
                <a:off x="4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6" name="Line 23"/>
              <p:cNvSpPr>
                <a:spLocks noChangeShapeType="1"/>
              </p:cNvSpPr>
              <p:nvPr/>
            </p:nvSpPr>
            <p:spPr bwMode="auto">
              <a:xfrm>
                <a:off x="52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7" name="Line 24"/>
              <p:cNvSpPr>
                <a:spLocks noChangeShapeType="1"/>
              </p:cNvSpPr>
              <p:nvPr/>
            </p:nvSpPr>
            <p:spPr bwMode="auto">
              <a:xfrm>
                <a:off x="56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8" name="Line 25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29" name="Line 26"/>
              <p:cNvSpPr>
                <a:spLocks noChangeShapeType="1"/>
              </p:cNvSpPr>
              <p:nvPr/>
            </p:nvSpPr>
            <p:spPr bwMode="auto">
              <a:xfrm>
                <a:off x="65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0" name="Line 27"/>
              <p:cNvSpPr>
                <a:spLocks noChangeShapeType="1"/>
              </p:cNvSpPr>
              <p:nvPr/>
            </p:nvSpPr>
            <p:spPr bwMode="auto">
              <a:xfrm>
                <a:off x="7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1" name="Line 28"/>
              <p:cNvSpPr>
                <a:spLocks noChangeShapeType="1"/>
              </p:cNvSpPr>
              <p:nvPr/>
            </p:nvSpPr>
            <p:spPr bwMode="auto">
              <a:xfrm>
                <a:off x="74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2" name="Line 29"/>
              <p:cNvSpPr>
                <a:spLocks noChangeShapeType="1"/>
              </p:cNvSpPr>
              <p:nvPr/>
            </p:nvSpPr>
            <p:spPr bwMode="auto">
              <a:xfrm>
                <a:off x="79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3" name="Line 30"/>
              <p:cNvSpPr>
                <a:spLocks noChangeShapeType="1"/>
              </p:cNvSpPr>
              <p:nvPr/>
            </p:nvSpPr>
            <p:spPr bwMode="auto">
              <a:xfrm>
                <a:off x="1293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4" name="Line 31"/>
              <p:cNvSpPr>
                <a:spLocks noChangeShapeType="1"/>
              </p:cNvSpPr>
              <p:nvPr/>
            </p:nvSpPr>
            <p:spPr bwMode="auto">
              <a:xfrm>
                <a:off x="88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5" name="Line 32"/>
              <p:cNvSpPr>
                <a:spLocks noChangeShapeType="1"/>
              </p:cNvSpPr>
              <p:nvPr/>
            </p:nvSpPr>
            <p:spPr bwMode="auto">
              <a:xfrm>
                <a:off x="93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6" name="Line 33"/>
              <p:cNvSpPr>
                <a:spLocks noChangeShapeType="1"/>
              </p:cNvSpPr>
              <p:nvPr/>
            </p:nvSpPr>
            <p:spPr bwMode="auto">
              <a:xfrm>
                <a:off x="9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7" name="Line 34"/>
              <p:cNvSpPr>
                <a:spLocks noChangeShapeType="1"/>
              </p:cNvSpPr>
              <p:nvPr/>
            </p:nvSpPr>
            <p:spPr bwMode="auto">
              <a:xfrm>
                <a:off x="102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8" name="Line 35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39" name="Line 36"/>
              <p:cNvSpPr>
                <a:spLocks noChangeShapeType="1"/>
              </p:cNvSpPr>
              <p:nvPr/>
            </p:nvSpPr>
            <p:spPr bwMode="auto">
              <a:xfrm>
                <a:off x="111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0" name="Line 37"/>
              <p:cNvSpPr>
                <a:spLocks noChangeShapeType="1"/>
              </p:cNvSpPr>
              <p:nvPr/>
            </p:nvSpPr>
            <p:spPr bwMode="auto">
              <a:xfrm>
                <a:off x="115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1" name="Line 38"/>
              <p:cNvSpPr>
                <a:spLocks noChangeShapeType="1"/>
              </p:cNvSpPr>
              <p:nvPr/>
            </p:nvSpPr>
            <p:spPr bwMode="auto">
              <a:xfrm>
                <a:off x="12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2" name="Line 39"/>
              <p:cNvSpPr>
                <a:spLocks noChangeShapeType="1"/>
              </p:cNvSpPr>
              <p:nvPr/>
            </p:nvSpPr>
            <p:spPr bwMode="auto">
              <a:xfrm>
                <a:off x="124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3" name="Line 40"/>
              <p:cNvSpPr>
                <a:spLocks noChangeShapeType="1"/>
              </p:cNvSpPr>
              <p:nvPr/>
            </p:nvSpPr>
            <p:spPr bwMode="auto">
              <a:xfrm>
                <a:off x="174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4" name="Line 41"/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5" name="Line 42"/>
              <p:cNvSpPr>
                <a:spLocks noChangeShapeType="1"/>
              </p:cNvSpPr>
              <p:nvPr/>
            </p:nvSpPr>
            <p:spPr bwMode="auto">
              <a:xfrm>
                <a:off x="13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6" name="Line 43"/>
              <p:cNvSpPr>
                <a:spLocks noChangeShapeType="1"/>
              </p:cNvSpPr>
              <p:nvPr/>
            </p:nvSpPr>
            <p:spPr bwMode="auto">
              <a:xfrm>
                <a:off x="142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7" name="Line 44"/>
              <p:cNvSpPr>
                <a:spLocks noChangeShapeType="1"/>
              </p:cNvSpPr>
              <p:nvPr/>
            </p:nvSpPr>
            <p:spPr bwMode="auto">
              <a:xfrm>
                <a:off x="147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8" name="Line 45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49" name="Line 46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0" name="Line 47"/>
              <p:cNvSpPr>
                <a:spLocks noChangeShapeType="1"/>
              </p:cNvSpPr>
              <p:nvPr/>
            </p:nvSpPr>
            <p:spPr bwMode="auto">
              <a:xfrm>
                <a:off x="16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1" name="Line 48"/>
              <p:cNvSpPr>
                <a:spLocks noChangeShapeType="1"/>
              </p:cNvSpPr>
              <p:nvPr/>
            </p:nvSpPr>
            <p:spPr bwMode="auto">
              <a:xfrm>
                <a:off x="165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2" name="Line 49"/>
              <p:cNvSpPr>
                <a:spLocks noChangeShapeType="1"/>
              </p:cNvSpPr>
              <p:nvPr/>
            </p:nvSpPr>
            <p:spPr bwMode="auto">
              <a:xfrm>
                <a:off x="170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3" name="Line 50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4" name="Line 51"/>
              <p:cNvSpPr>
                <a:spLocks noChangeShapeType="1"/>
              </p:cNvSpPr>
              <p:nvPr/>
            </p:nvSpPr>
            <p:spPr bwMode="auto">
              <a:xfrm>
                <a:off x="179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5" name="Line 52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6" name="Line 53"/>
              <p:cNvSpPr>
                <a:spLocks noChangeShapeType="1"/>
              </p:cNvSpPr>
              <p:nvPr/>
            </p:nvSpPr>
            <p:spPr bwMode="auto">
              <a:xfrm>
                <a:off x="18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7" name="Line 54"/>
              <p:cNvSpPr>
                <a:spLocks noChangeShapeType="1"/>
              </p:cNvSpPr>
              <p:nvPr/>
            </p:nvSpPr>
            <p:spPr bwMode="auto">
              <a:xfrm>
                <a:off x="192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8" name="Line 55"/>
              <p:cNvSpPr>
                <a:spLocks noChangeShapeType="1"/>
              </p:cNvSpPr>
              <p:nvPr/>
            </p:nvSpPr>
            <p:spPr bwMode="auto">
              <a:xfrm>
                <a:off x="1973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59" name="Line 56"/>
              <p:cNvSpPr>
                <a:spLocks noChangeShapeType="1"/>
              </p:cNvSpPr>
              <p:nvPr/>
            </p:nvSpPr>
            <p:spPr bwMode="auto">
              <a:xfrm>
                <a:off x="201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0" name="Line 57"/>
              <p:cNvSpPr>
                <a:spLocks noChangeShapeType="1"/>
              </p:cNvSpPr>
              <p:nvPr/>
            </p:nvSpPr>
            <p:spPr bwMode="auto">
              <a:xfrm>
                <a:off x="20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1" name="Line 58"/>
              <p:cNvSpPr>
                <a:spLocks noChangeShapeType="1"/>
              </p:cNvSpPr>
              <p:nvPr/>
            </p:nvSpPr>
            <p:spPr bwMode="auto">
              <a:xfrm>
                <a:off x="21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2" name="Line 59"/>
              <p:cNvSpPr>
                <a:spLocks noChangeShapeType="1"/>
              </p:cNvSpPr>
              <p:nvPr/>
            </p:nvSpPr>
            <p:spPr bwMode="auto">
              <a:xfrm>
                <a:off x="215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3" name="Line 60"/>
              <p:cNvSpPr>
                <a:spLocks noChangeShapeType="1"/>
              </p:cNvSpPr>
              <p:nvPr/>
            </p:nvSpPr>
            <p:spPr bwMode="auto">
              <a:xfrm>
                <a:off x="2654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4" name="Line 61"/>
              <p:cNvSpPr>
                <a:spLocks noChangeShapeType="1"/>
              </p:cNvSpPr>
              <p:nvPr/>
            </p:nvSpPr>
            <p:spPr bwMode="auto">
              <a:xfrm>
                <a:off x="224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5" name="Line 62"/>
              <p:cNvSpPr>
                <a:spLocks noChangeShapeType="1"/>
              </p:cNvSpPr>
              <p:nvPr/>
            </p:nvSpPr>
            <p:spPr bwMode="auto">
              <a:xfrm>
                <a:off x="229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6" name="Line 63"/>
              <p:cNvSpPr>
                <a:spLocks noChangeShapeType="1"/>
              </p:cNvSpPr>
              <p:nvPr/>
            </p:nvSpPr>
            <p:spPr bwMode="auto">
              <a:xfrm>
                <a:off x="23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7" name="Line 64"/>
              <p:cNvSpPr>
                <a:spLocks noChangeShapeType="1"/>
              </p:cNvSpPr>
              <p:nvPr/>
            </p:nvSpPr>
            <p:spPr bwMode="auto">
              <a:xfrm>
                <a:off x="238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8" name="Line 65"/>
              <p:cNvSpPr>
                <a:spLocks noChangeShapeType="1"/>
              </p:cNvSpPr>
              <p:nvPr/>
            </p:nvSpPr>
            <p:spPr bwMode="auto">
              <a:xfrm>
                <a:off x="2427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69" name="Line 66"/>
              <p:cNvSpPr>
                <a:spLocks noChangeShapeType="1"/>
              </p:cNvSpPr>
              <p:nvPr/>
            </p:nvSpPr>
            <p:spPr bwMode="auto">
              <a:xfrm>
                <a:off x="247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70" name="Line 67"/>
              <p:cNvSpPr>
                <a:spLocks noChangeShapeType="1"/>
              </p:cNvSpPr>
              <p:nvPr/>
            </p:nvSpPr>
            <p:spPr bwMode="auto">
              <a:xfrm>
                <a:off x="251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71" name="Line 68"/>
              <p:cNvSpPr>
                <a:spLocks noChangeShapeType="1"/>
              </p:cNvSpPr>
              <p:nvPr/>
            </p:nvSpPr>
            <p:spPr bwMode="auto">
              <a:xfrm>
                <a:off x="25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72" name="Line 69"/>
              <p:cNvSpPr>
                <a:spLocks noChangeShapeType="1"/>
              </p:cNvSpPr>
              <p:nvPr/>
            </p:nvSpPr>
            <p:spPr bwMode="auto">
              <a:xfrm>
                <a:off x="260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41991" name="Group 75"/>
            <p:cNvGrpSpPr>
              <a:grpSpLocks/>
            </p:cNvGrpSpPr>
            <p:nvPr/>
          </p:nvGrpSpPr>
          <p:grpSpPr bwMode="auto">
            <a:xfrm>
              <a:off x="4105" y="2522"/>
              <a:ext cx="227" cy="1180"/>
              <a:chOff x="4105" y="2432"/>
              <a:chExt cx="227" cy="1270"/>
            </a:xfrm>
          </p:grpSpPr>
          <p:sp>
            <p:nvSpPr>
              <p:cNvPr id="42117" name="Rectangle 71"/>
              <p:cNvSpPr>
                <a:spLocks noChangeArrowheads="1"/>
              </p:cNvSpPr>
              <p:nvPr/>
            </p:nvSpPr>
            <p:spPr bwMode="auto">
              <a:xfrm>
                <a:off x="4105" y="2976"/>
                <a:ext cx="227" cy="72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118" name="AutoShape 72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227" cy="545"/>
              </a:xfrm>
              <a:prstGeom prst="triangle">
                <a:avLst>
                  <a:gd name="adj" fmla="val 50000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119" name="AutoShape 73"/>
              <p:cNvSpPr>
                <a:spLocks noChangeArrowheads="1"/>
              </p:cNvSpPr>
              <p:nvPr/>
            </p:nvSpPr>
            <p:spPr bwMode="auto">
              <a:xfrm>
                <a:off x="4195" y="2432"/>
                <a:ext cx="45" cy="13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grpSp>
          <p:nvGrpSpPr>
            <p:cNvPr id="41992" name="Group 78"/>
            <p:cNvGrpSpPr>
              <a:grpSpLocks/>
            </p:cNvGrpSpPr>
            <p:nvPr/>
          </p:nvGrpSpPr>
          <p:grpSpPr bwMode="auto">
            <a:xfrm rot="-5400000">
              <a:off x="-92" y="2092"/>
              <a:ext cx="2722" cy="680"/>
              <a:chOff x="295" y="3067"/>
              <a:chExt cx="2722" cy="680"/>
            </a:xfrm>
          </p:grpSpPr>
          <p:sp>
            <p:nvSpPr>
              <p:cNvPr id="42064" name="Rectangle 79"/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2449" cy="68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65" name="Line 80"/>
              <p:cNvSpPr>
                <a:spLocks noChangeShapeType="1"/>
              </p:cNvSpPr>
              <p:nvPr/>
            </p:nvSpPr>
            <p:spPr bwMode="auto">
              <a:xfrm>
                <a:off x="38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66" name="Line 81"/>
              <p:cNvSpPr>
                <a:spLocks noChangeShapeType="1"/>
              </p:cNvSpPr>
              <p:nvPr/>
            </p:nvSpPr>
            <p:spPr bwMode="auto">
              <a:xfrm>
                <a:off x="839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67" name="Text Box 82"/>
              <p:cNvSpPr txBox="1">
                <a:spLocks noChangeArrowheads="1"/>
              </p:cNvSpPr>
              <p:nvPr/>
            </p:nvSpPr>
            <p:spPr bwMode="auto">
              <a:xfrm>
                <a:off x="295" y="3475"/>
                <a:ext cx="27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cs-CZ">
                    <a:latin typeface="Verdana" pitchFamily="34" charset="0"/>
                  </a:rPr>
                  <a:t>0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1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MMMI</a:t>
                </a:r>
                <a:r>
                  <a:rPr lang="cs-CZ">
                    <a:latin typeface="Verdana" pitchFamily="34" charset="0"/>
                  </a:rPr>
                  <a:t>2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3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4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2068" name="Line 83"/>
              <p:cNvSpPr>
                <a:spLocks noChangeShapeType="1"/>
              </p:cNvSpPr>
              <p:nvPr/>
            </p:nvSpPr>
            <p:spPr bwMode="auto">
              <a:xfrm>
                <a:off x="43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69" name="Line 84"/>
              <p:cNvSpPr>
                <a:spLocks noChangeShapeType="1"/>
              </p:cNvSpPr>
              <p:nvPr/>
            </p:nvSpPr>
            <p:spPr bwMode="auto">
              <a:xfrm>
                <a:off x="4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0" name="Line 85"/>
              <p:cNvSpPr>
                <a:spLocks noChangeShapeType="1"/>
              </p:cNvSpPr>
              <p:nvPr/>
            </p:nvSpPr>
            <p:spPr bwMode="auto">
              <a:xfrm>
                <a:off x="52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1" name="Line 86"/>
              <p:cNvSpPr>
                <a:spLocks noChangeShapeType="1"/>
              </p:cNvSpPr>
              <p:nvPr/>
            </p:nvSpPr>
            <p:spPr bwMode="auto">
              <a:xfrm>
                <a:off x="56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2" name="Line 87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3" name="Line 88"/>
              <p:cNvSpPr>
                <a:spLocks noChangeShapeType="1"/>
              </p:cNvSpPr>
              <p:nvPr/>
            </p:nvSpPr>
            <p:spPr bwMode="auto">
              <a:xfrm>
                <a:off x="65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4" name="Line 89"/>
              <p:cNvSpPr>
                <a:spLocks noChangeShapeType="1"/>
              </p:cNvSpPr>
              <p:nvPr/>
            </p:nvSpPr>
            <p:spPr bwMode="auto">
              <a:xfrm>
                <a:off x="7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5" name="Line 90"/>
              <p:cNvSpPr>
                <a:spLocks noChangeShapeType="1"/>
              </p:cNvSpPr>
              <p:nvPr/>
            </p:nvSpPr>
            <p:spPr bwMode="auto">
              <a:xfrm>
                <a:off x="74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6" name="Line 91"/>
              <p:cNvSpPr>
                <a:spLocks noChangeShapeType="1"/>
              </p:cNvSpPr>
              <p:nvPr/>
            </p:nvSpPr>
            <p:spPr bwMode="auto">
              <a:xfrm>
                <a:off x="79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7" name="Line 92"/>
              <p:cNvSpPr>
                <a:spLocks noChangeShapeType="1"/>
              </p:cNvSpPr>
              <p:nvPr/>
            </p:nvSpPr>
            <p:spPr bwMode="auto">
              <a:xfrm>
                <a:off x="1293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8" name="Line 93"/>
              <p:cNvSpPr>
                <a:spLocks noChangeShapeType="1"/>
              </p:cNvSpPr>
              <p:nvPr/>
            </p:nvSpPr>
            <p:spPr bwMode="auto">
              <a:xfrm>
                <a:off x="88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79" name="Line 94"/>
              <p:cNvSpPr>
                <a:spLocks noChangeShapeType="1"/>
              </p:cNvSpPr>
              <p:nvPr/>
            </p:nvSpPr>
            <p:spPr bwMode="auto">
              <a:xfrm>
                <a:off x="93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0" name="Line 95"/>
              <p:cNvSpPr>
                <a:spLocks noChangeShapeType="1"/>
              </p:cNvSpPr>
              <p:nvPr/>
            </p:nvSpPr>
            <p:spPr bwMode="auto">
              <a:xfrm>
                <a:off x="9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1" name="Line 96"/>
              <p:cNvSpPr>
                <a:spLocks noChangeShapeType="1"/>
              </p:cNvSpPr>
              <p:nvPr/>
            </p:nvSpPr>
            <p:spPr bwMode="auto">
              <a:xfrm>
                <a:off x="102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2" name="Line 97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3" name="Line 98"/>
              <p:cNvSpPr>
                <a:spLocks noChangeShapeType="1"/>
              </p:cNvSpPr>
              <p:nvPr/>
            </p:nvSpPr>
            <p:spPr bwMode="auto">
              <a:xfrm>
                <a:off x="111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4" name="Line 99"/>
              <p:cNvSpPr>
                <a:spLocks noChangeShapeType="1"/>
              </p:cNvSpPr>
              <p:nvPr/>
            </p:nvSpPr>
            <p:spPr bwMode="auto">
              <a:xfrm>
                <a:off x="115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5" name="Line 100"/>
              <p:cNvSpPr>
                <a:spLocks noChangeShapeType="1"/>
              </p:cNvSpPr>
              <p:nvPr/>
            </p:nvSpPr>
            <p:spPr bwMode="auto">
              <a:xfrm>
                <a:off x="12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6" name="Line 101"/>
              <p:cNvSpPr>
                <a:spLocks noChangeShapeType="1"/>
              </p:cNvSpPr>
              <p:nvPr/>
            </p:nvSpPr>
            <p:spPr bwMode="auto">
              <a:xfrm>
                <a:off x="124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7" name="Line 102"/>
              <p:cNvSpPr>
                <a:spLocks noChangeShapeType="1"/>
              </p:cNvSpPr>
              <p:nvPr/>
            </p:nvSpPr>
            <p:spPr bwMode="auto">
              <a:xfrm>
                <a:off x="174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8" name="Line 103"/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89" name="Line 104"/>
              <p:cNvSpPr>
                <a:spLocks noChangeShapeType="1"/>
              </p:cNvSpPr>
              <p:nvPr/>
            </p:nvSpPr>
            <p:spPr bwMode="auto">
              <a:xfrm>
                <a:off x="13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0" name="Line 105"/>
              <p:cNvSpPr>
                <a:spLocks noChangeShapeType="1"/>
              </p:cNvSpPr>
              <p:nvPr/>
            </p:nvSpPr>
            <p:spPr bwMode="auto">
              <a:xfrm>
                <a:off x="142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1" name="Line 106"/>
              <p:cNvSpPr>
                <a:spLocks noChangeShapeType="1"/>
              </p:cNvSpPr>
              <p:nvPr/>
            </p:nvSpPr>
            <p:spPr bwMode="auto">
              <a:xfrm>
                <a:off x="147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2" name="Line 107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3" name="Line 10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4" name="Line 109"/>
              <p:cNvSpPr>
                <a:spLocks noChangeShapeType="1"/>
              </p:cNvSpPr>
              <p:nvPr/>
            </p:nvSpPr>
            <p:spPr bwMode="auto">
              <a:xfrm>
                <a:off x="16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5" name="Line 110"/>
              <p:cNvSpPr>
                <a:spLocks noChangeShapeType="1"/>
              </p:cNvSpPr>
              <p:nvPr/>
            </p:nvSpPr>
            <p:spPr bwMode="auto">
              <a:xfrm>
                <a:off x="165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6" name="Line 111"/>
              <p:cNvSpPr>
                <a:spLocks noChangeShapeType="1"/>
              </p:cNvSpPr>
              <p:nvPr/>
            </p:nvSpPr>
            <p:spPr bwMode="auto">
              <a:xfrm>
                <a:off x="170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7" name="Line 112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8" name="Line 113"/>
              <p:cNvSpPr>
                <a:spLocks noChangeShapeType="1"/>
              </p:cNvSpPr>
              <p:nvPr/>
            </p:nvSpPr>
            <p:spPr bwMode="auto">
              <a:xfrm>
                <a:off x="179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99" name="Line 114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0" name="Line 115"/>
              <p:cNvSpPr>
                <a:spLocks noChangeShapeType="1"/>
              </p:cNvSpPr>
              <p:nvPr/>
            </p:nvSpPr>
            <p:spPr bwMode="auto">
              <a:xfrm>
                <a:off x="18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1" name="Line 116"/>
              <p:cNvSpPr>
                <a:spLocks noChangeShapeType="1"/>
              </p:cNvSpPr>
              <p:nvPr/>
            </p:nvSpPr>
            <p:spPr bwMode="auto">
              <a:xfrm>
                <a:off x="192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2" name="Line 117"/>
              <p:cNvSpPr>
                <a:spLocks noChangeShapeType="1"/>
              </p:cNvSpPr>
              <p:nvPr/>
            </p:nvSpPr>
            <p:spPr bwMode="auto">
              <a:xfrm>
                <a:off x="1973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3" name="Line 118"/>
              <p:cNvSpPr>
                <a:spLocks noChangeShapeType="1"/>
              </p:cNvSpPr>
              <p:nvPr/>
            </p:nvSpPr>
            <p:spPr bwMode="auto">
              <a:xfrm>
                <a:off x="201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4" name="Line 119"/>
              <p:cNvSpPr>
                <a:spLocks noChangeShapeType="1"/>
              </p:cNvSpPr>
              <p:nvPr/>
            </p:nvSpPr>
            <p:spPr bwMode="auto">
              <a:xfrm>
                <a:off x="20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5" name="Line 120"/>
              <p:cNvSpPr>
                <a:spLocks noChangeShapeType="1"/>
              </p:cNvSpPr>
              <p:nvPr/>
            </p:nvSpPr>
            <p:spPr bwMode="auto">
              <a:xfrm>
                <a:off x="21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6" name="Line 121"/>
              <p:cNvSpPr>
                <a:spLocks noChangeShapeType="1"/>
              </p:cNvSpPr>
              <p:nvPr/>
            </p:nvSpPr>
            <p:spPr bwMode="auto">
              <a:xfrm>
                <a:off x="215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7" name="Line 122"/>
              <p:cNvSpPr>
                <a:spLocks noChangeShapeType="1"/>
              </p:cNvSpPr>
              <p:nvPr/>
            </p:nvSpPr>
            <p:spPr bwMode="auto">
              <a:xfrm>
                <a:off x="2654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8" name="Line 123"/>
              <p:cNvSpPr>
                <a:spLocks noChangeShapeType="1"/>
              </p:cNvSpPr>
              <p:nvPr/>
            </p:nvSpPr>
            <p:spPr bwMode="auto">
              <a:xfrm>
                <a:off x="224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09" name="Line 124"/>
              <p:cNvSpPr>
                <a:spLocks noChangeShapeType="1"/>
              </p:cNvSpPr>
              <p:nvPr/>
            </p:nvSpPr>
            <p:spPr bwMode="auto">
              <a:xfrm>
                <a:off x="229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0" name="Line 125"/>
              <p:cNvSpPr>
                <a:spLocks noChangeShapeType="1"/>
              </p:cNvSpPr>
              <p:nvPr/>
            </p:nvSpPr>
            <p:spPr bwMode="auto">
              <a:xfrm>
                <a:off x="23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1" name="Line 126"/>
              <p:cNvSpPr>
                <a:spLocks noChangeShapeType="1"/>
              </p:cNvSpPr>
              <p:nvPr/>
            </p:nvSpPr>
            <p:spPr bwMode="auto">
              <a:xfrm>
                <a:off x="238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2" name="Line 127"/>
              <p:cNvSpPr>
                <a:spLocks noChangeShapeType="1"/>
              </p:cNvSpPr>
              <p:nvPr/>
            </p:nvSpPr>
            <p:spPr bwMode="auto">
              <a:xfrm>
                <a:off x="2427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3" name="Line 128"/>
              <p:cNvSpPr>
                <a:spLocks noChangeShapeType="1"/>
              </p:cNvSpPr>
              <p:nvPr/>
            </p:nvSpPr>
            <p:spPr bwMode="auto">
              <a:xfrm>
                <a:off x="247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4" name="Line 129"/>
              <p:cNvSpPr>
                <a:spLocks noChangeShapeType="1"/>
              </p:cNvSpPr>
              <p:nvPr/>
            </p:nvSpPr>
            <p:spPr bwMode="auto">
              <a:xfrm>
                <a:off x="251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5" name="Line 130"/>
              <p:cNvSpPr>
                <a:spLocks noChangeShapeType="1"/>
              </p:cNvSpPr>
              <p:nvPr/>
            </p:nvSpPr>
            <p:spPr bwMode="auto">
              <a:xfrm>
                <a:off x="25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116" name="Line 131"/>
              <p:cNvSpPr>
                <a:spLocks noChangeShapeType="1"/>
              </p:cNvSpPr>
              <p:nvPr/>
            </p:nvSpPr>
            <p:spPr bwMode="auto">
              <a:xfrm>
                <a:off x="260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41993" name="Group 132"/>
            <p:cNvGrpSpPr>
              <a:grpSpLocks/>
            </p:cNvGrpSpPr>
            <p:nvPr/>
          </p:nvGrpSpPr>
          <p:grpSpPr bwMode="auto">
            <a:xfrm>
              <a:off x="657" y="2522"/>
              <a:ext cx="227" cy="1180"/>
              <a:chOff x="4105" y="2432"/>
              <a:chExt cx="227" cy="1270"/>
            </a:xfrm>
          </p:grpSpPr>
          <p:sp>
            <p:nvSpPr>
              <p:cNvPr id="42061" name="Rectangle 133"/>
              <p:cNvSpPr>
                <a:spLocks noChangeArrowheads="1"/>
              </p:cNvSpPr>
              <p:nvPr/>
            </p:nvSpPr>
            <p:spPr bwMode="auto">
              <a:xfrm>
                <a:off x="4105" y="2976"/>
                <a:ext cx="227" cy="72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62" name="AutoShape 134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227" cy="545"/>
              </a:xfrm>
              <a:prstGeom prst="triangle">
                <a:avLst>
                  <a:gd name="adj" fmla="val 50000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63" name="AutoShape 135"/>
              <p:cNvSpPr>
                <a:spLocks noChangeArrowheads="1"/>
              </p:cNvSpPr>
              <p:nvPr/>
            </p:nvSpPr>
            <p:spPr bwMode="auto">
              <a:xfrm>
                <a:off x="4195" y="2432"/>
                <a:ext cx="45" cy="13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grpSp>
          <p:nvGrpSpPr>
            <p:cNvPr id="41994" name="Group 137"/>
            <p:cNvGrpSpPr>
              <a:grpSpLocks/>
            </p:cNvGrpSpPr>
            <p:nvPr/>
          </p:nvGrpSpPr>
          <p:grpSpPr bwMode="auto">
            <a:xfrm rot="-5400000">
              <a:off x="1677" y="2092"/>
              <a:ext cx="2722" cy="680"/>
              <a:chOff x="295" y="3067"/>
              <a:chExt cx="2722" cy="680"/>
            </a:xfrm>
          </p:grpSpPr>
          <p:sp>
            <p:nvSpPr>
              <p:cNvPr id="42008" name="Rectangle 138"/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2449" cy="68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09" name="Line 139"/>
              <p:cNvSpPr>
                <a:spLocks noChangeShapeType="1"/>
              </p:cNvSpPr>
              <p:nvPr/>
            </p:nvSpPr>
            <p:spPr bwMode="auto">
              <a:xfrm>
                <a:off x="38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0" name="Line 140"/>
              <p:cNvSpPr>
                <a:spLocks noChangeShapeType="1"/>
              </p:cNvSpPr>
              <p:nvPr/>
            </p:nvSpPr>
            <p:spPr bwMode="auto">
              <a:xfrm>
                <a:off x="839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1" name="Text Box 141"/>
              <p:cNvSpPr txBox="1">
                <a:spLocks noChangeArrowheads="1"/>
              </p:cNvSpPr>
              <p:nvPr/>
            </p:nvSpPr>
            <p:spPr bwMode="auto">
              <a:xfrm>
                <a:off x="295" y="3475"/>
                <a:ext cx="27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cs-CZ">
                    <a:latin typeface="Verdana" pitchFamily="34" charset="0"/>
                  </a:rPr>
                  <a:t>0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1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MMMI</a:t>
                </a:r>
                <a:r>
                  <a:rPr lang="cs-CZ">
                    <a:latin typeface="Verdana" pitchFamily="34" charset="0"/>
                  </a:rPr>
                  <a:t>2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3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4</a:t>
                </a:r>
                <a:r>
                  <a:rPr lang="cs-CZ">
                    <a:solidFill>
                      <a:srgbClr val="C0C0C0"/>
                    </a:solidFill>
                    <a:latin typeface="Verdana" pitchFamily="34" charset="0"/>
                  </a:rPr>
                  <a:t>MMM</a:t>
                </a:r>
                <a:r>
                  <a:rPr lang="cs-CZ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2012" name="Line 142"/>
              <p:cNvSpPr>
                <a:spLocks noChangeShapeType="1"/>
              </p:cNvSpPr>
              <p:nvPr/>
            </p:nvSpPr>
            <p:spPr bwMode="auto">
              <a:xfrm>
                <a:off x="43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3" name="Line 143"/>
              <p:cNvSpPr>
                <a:spLocks noChangeShapeType="1"/>
              </p:cNvSpPr>
              <p:nvPr/>
            </p:nvSpPr>
            <p:spPr bwMode="auto">
              <a:xfrm>
                <a:off x="4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4" name="Line 144"/>
              <p:cNvSpPr>
                <a:spLocks noChangeShapeType="1"/>
              </p:cNvSpPr>
              <p:nvPr/>
            </p:nvSpPr>
            <p:spPr bwMode="auto">
              <a:xfrm>
                <a:off x="52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5" name="Line 145"/>
              <p:cNvSpPr>
                <a:spLocks noChangeShapeType="1"/>
              </p:cNvSpPr>
              <p:nvPr/>
            </p:nvSpPr>
            <p:spPr bwMode="auto">
              <a:xfrm>
                <a:off x="56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6" name="Line 146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7" name="Line 147"/>
              <p:cNvSpPr>
                <a:spLocks noChangeShapeType="1"/>
              </p:cNvSpPr>
              <p:nvPr/>
            </p:nvSpPr>
            <p:spPr bwMode="auto">
              <a:xfrm>
                <a:off x="65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8" name="Line 148"/>
              <p:cNvSpPr>
                <a:spLocks noChangeShapeType="1"/>
              </p:cNvSpPr>
              <p:nvPr/>
            </p:nvSpPr>
            <p:spPr bwMode="auto">
              <a:xfrm>
                <a:off x="7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19" name="Line 149"/>
              <p:cNvSpPr>
                <a:spLocks noChangeShapeType="1"/>
              </p:cNvSpPr>
              <p:nvPr/>
            </p:nvSpPr>
            <p:spPr bwMode="auto">
              <a:xfrm>
                <a:off x="74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0" name="Line 150"/>
              <p:cNvSpPr>
                <a:spLocks noChangeShapeType="1"/>
              </p:cNvSpPr>
              <p:nvPr/>
            </p:nvSpPr>
            <p:spPr bwMode="auto">
              <a:xfrm>
                <a:off x="79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1" name="Line 151"/>
              <p:cNvSpPr>
                <a:spLocks noChangeShapeType="1"/>
              </p:cNvSpPr>
              <p:nvPr/>
            </p:nvSpPr>
            <p:spPr bwMode="auto">
              <a:xfrm>
                <a:off x="1293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2" name="Line 152"/>
              <p:cNvSpPr>
                <a:spLocks noChangeShapeType="1"/>
              </p:cNvSpPr>
              <p:nvPr/>
            </p:nvSpPr>
            <p:spPr bwMode="auto">
              <a:xfrm>
                <a:off x="88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3" name="Line 153"/>
              <p:cNvSpPr>
                <a:spLocks noChangeShapeType="1"/>
              </p:cNvSpPr>
              <p:nvPr/>
            </p:nvSpPr>
            <p:spPr bwMode="auto">
              <a:xfrm>
                <a:off x="93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4" name="Line 154"/>
              <p:cNvSpPr>
                <a:spLocks noChangeShapeType="1"/>
              </p:cNvSpPr>
              <p:nvPr/>
            </p:nvSpPr>
            <p:spPr bwMode="auto">
              <a:xfrm>
                <a:off x="97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5" name="Line 155"/>
              <p:cNvSpPr>
                <a:spLocks noChangeShapeType="1"/>
              </p:cNvSpPr>
              <p:nvPr/>
            </p:nvSpPr>
            <p:spPr bwMode="auto">
              <a:xfrm>
                <a:off x="102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6" name="Line 156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7" name="Line 157"/>
              <p:cNvSpPr>
                <a:spLocks noChangeShapeType="1"/>
              </p:cNvSpPr>
              <p:nvPr/>
            </p:nvSpPr>
            <p:spPr bwMode="auto">
              <a:xfrm>
                <a:off x="111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8" name="Line 158"/>
              <p:cNvSpPr>
                <a:spLocks noChangeShapeType="1"/>
              </p:cNvSpPr>
              <p:nvPr/>
            </p:nvSpPr>
            <p:spPr bwMode="auto">
              <a:xfrm>
                <a:off x="115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29" name="Line 159"/>
              <p:cNvSpPr>
                <a:spLocks noChangeShapeType="1"/>
              </p:cNvSpPr>
              <p:nvPr/>
            </p:nvSpPr>
            <p:spPr bwMode="auto">
              <a:xfrm>
                <a:off x="120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0" name="Line 160"/>
              <p:cNvSpPr>
                <a:spLocks noChangeShapeType="1"/>
              </p:cNvSpPr>
              <p:nvPr/>
            </p:nvSpPr>
            <p:spPr bwMode="auto">
              <a:xfrm>
                <a:off x="124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1" name="Line 161"/>
              <p:cNvSpPr>
                <a:spLocks noChangeShapeType="1"/>
              </p:cNvSpPr>
              <p:nvPr/>
            </p:nvSpPr>
            <p:spPr bwMode="auto">
              <a:xfrm>
                <a:off x="1746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2" name="Line 162"/>
              <p:cNvSpPr>
                <a:spLocks noChangeShapeType="1"/>
              </p:cNvSpPr>
              <p:nvPr/>
            </p:nvSpPr>
            <p:spPr bwMode="auto">
              <a:xfrm>
                <a:off x="133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3" name="Line 163"/>
              <p:cNvSpPr>
                <a:spLocks noChangeShapeType="1"/>
              </p:cNvSpPr>
              <p:nvPr/>
            </p:nvSpPr>
            <p:spPr bwMode="auto">
              <a:xfrm>
                <a:off x="13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4" name="Line 164"/>
              <p:cNvSpPr>
                <a:spLocks noChangeShapeType="1"/>
              </p:cNvSpPr>
              <p:nvPr/>
            </p:nvSpPr>
            <p:spPr bwMode="auto">
              <a:xfrm>
                <a:off x="142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5" name="Line 165"/>
              <p:cNvSpPr>
                <a:spLocks noChangeShapeType="1"/>
              </p:cNvSpPr>
              <p:nvPr/>
            </p:nvSpPr>
            <p:spPr bwMode="auto">
              <a:xfrm>
                <a:off x="147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6" name="Line 166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7" name="Line 167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8" name="Line 168"/>
              <p:cNvSpPr>
                <a:spLocks noChangeShapeType="1"/>
              </p:cNvSpPr>
              <p:nvPr/>
            </p:nvSpPr>
            <p:spPr bwMode="auto">
              <a:xfrm>
                <a:off x="16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39" name="Line 169"/>
              <p:cNvSpPr>
                <a:spLocks noChangeShapeType="1"/>
              </p:cNvSpPr>
              <p:nvPr/>
            </p:nvSpPr>
            <p:spPr bwMode="auto">
              <a:xfrm>
                <a:off x="165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0" name="Line 170"/>
              <p:cNvSpPr>
                <a:spLocks noChangeShapeType="1"/>
              </p:cNvSpPr>
              <p:nvPr/>
            </p:nvSpPr>
            <p:spPr bwMode="auto">
              <a:xfrm>
                <a:off x="170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1" name="Line 171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2" name="Line 172"/>
              <p:cNvSpPr>
                <a:spLocks noChangeShapeType="1"/>
              </p:cNvSpPr>
              <p:nvPr/>
            </p:nvSpPr>
            <p:spPr bwMode="auto">
              <a:xfrm>
                <a:off x="179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3" name="Line 173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4" name="Line 174"/>
              <p:cNvSpPr>
                <a:spLocks noChangeShapeType="1"/>
              </p:cNvSpPr>
              <p:nvPr/>
            </p:nvSpPr>
            <p:spPr bwMode="auto">
              <a:xfrm>
                <a:off x="188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5" name="Line 175"/>
              <p:cNvSpPr>
                <a:spLocks noChangeShapeType="1"/>
              </p:cNvSpPr>
              <p:nvPr/>
            </p:nvSpPr>
            <p:spPr bwMode="auto">
              <a:xfrm>
                <a:off x="192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6" name="Line 176"/>
              <p:cNvSpPr>
                <a:spLocks noChangeShapeType="1"/>
              </p:cNvSpPr>
              <p:nvPr/>
            </p:nvSpPr>
            <p:spPr bwMode="auto">
              <a:xfrm>
                <a:off x="1973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7" name="Line 177"/>
              <p:cNvSpPr>
                <a:spLocks noChangeShapeType="1"/>
              </p:cNvSpPr>
              <p:nvPr/>
            </p:nvSpPr>
            <p:spPr bwMode="auto">
              <a:xfrm>
                <a:off x="201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8" name="Line 178"/>
              <p:cNvSpPr>
                <a:spLocks noChangeShapeType="1"/>
              </p:cNvSpPr>
              <p:nvPr/>
            </p:nvSpPr>
            <p:spPr bwMode="auto">
              <a:xfrm>
                <a:off x="20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49" name="Line 179"/>
              <p:cNvSpPr>
                <a:spLocks noChangeShapeType="1"/>
              </p:cNvSpPr>
              <p:nvPr/>
            </p:nvSpPr>
            <p:spPr bwMode="auto">
              <a:xfrm>
                <a:off x="2110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0" name="Line 180"/>
              <p:cNvSpPr>
                <a:spLocks noChangeShapeType="1"/>
              </p:cNvSpPr>
              <p:nvPr/>
            </p:nvSpPr>
            <p:spPr bwMode="auto">
              <a:xfrm>
                <a:off x="2155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1" name="Line 181"/>
              <p:cNvSpPr>
                <a:spLocks noChangeShapeType="1"/>
              </p:cNvSpPr>
              <p:nvPr/>
            </p:nvSpPr>
            <p:spPr bwMode="auto">
              <a:xfrm>
                <a:off x="2654" y="306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2" name="Line 182"/>
              <p:cNvSpPr>
                <a:spLocks noChangeShapeType="1"/>
              </p:cNvSpPr>
              <p:nvPr/>
            </p:nvSpPr>
            <p:spPr bwMode="auto">
              <a:xfrm>
                <a:off x="2246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3" name="Line 183"/>
              <p:cNvSpPr>
                <a:spLocks noChangeShapeType="1"/>
              </p:cNvSpPr>
              <p:nvPr/>
            </p:nvSpPr>
            <p:spPr bwMode="auto">
              <a:xfrm>
                <a:off x="2291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4" name="Line 184"/>
              <p:cNvSpPr>
                <a:spLocks noChangeShapeType="1"/>
              </p:cNvSpPr>
              <p:nvPr/>
            </p:nvSpPr>
            <p:spPr bwMode="auto">
              <a:xfrm>
                <a:off x="2337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5" name="Line 185"/>
              <p:cNvSpPr>
                <a:spLocks noChangeShapeType="1"/>
              </p:cNvSpPr>
              <p:nvPr/>
            </p:nvSpPr>
            <p:spPr bwMode="auto">
              <a:xfrm>
                <a:off x="2382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6" name="Line 186"/>
              <p:cNvSpPr>
                <a:spLocks noChangeShapeType="1"/>
              </p:cNvSpPr>
              <p:nvPr/>
            </p:nvSpPr>
            <p:spPr bwMode="auto">
              <a:xfrm>
                <a:off x="2427" y="30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7" name="Line 187"/>
              <p:cNvSpPr>
                <a:spLocks noChangeShapeType="1"/>
              </p:cNvSpPr>
              <p:nvPr/>
            </p:nvSpPr>
            <p:spPr bwMode="auto">
              <a:xfrm>
                <a:off x="2473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8" name="Line 188"/>
              <p:cNvSpPr>
                <a:spLocks noChangeShapeType="1"/>
              </p:cNvSpPr>
              <p:nvPr/>
            </p:nvSpPr>
            <p:spPr bwMode="auto">
              <a:xfrm>
                <a:off x="2518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59" name="Line 189"/>
              <p:cNvSpPr>
                <a:spLocks noChangeShapeType="1"/>
              </p:cNvSpPr>
              <p:nvPr/>
            </p:nvSpPr>
            <p:spPr bwMode="auto">
              <a:xfrm>
                <a:off x="2564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060" name="Line 190"/>
              <p:cNvSpPr>
                <a:spLocks noChangeShapeType="1"/>
              </p:cNvSpPr>
              <p:nvPr/>
            </p:nvSpPr>
            <p:spPr bwMode="auto">
              <a:xfrm>
                <a:off x="2609" y="30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41995" name="Group 191"/>
            <p:cNvGrpSpPr>
              <a:grpSpLocks/>
            </p:cNvGrpSpPr>
            <p:nvPr/>
          </p:nvGrpSpPr>
          <p:grpSpPr bwMode="auto">
            <a:xfrm>
              <a:off x="2426" y="2522"/>
              <a:ext cx="227" cy="1180"/>
              <a:chOff x="4105" y="2432"/>
              <a:chExt cx="227" cy="1270"/>
            </a:xfrm>
          </p:grpSpPr>
          <p:sp>
            <p:nvSpPr>
              <p:cNvPr id="42005" name="Rectangle 192"/>
              <p:cNvSpPr>
                <a:spLocks noChangeArrowheads="1"/>
              </p:cNvSpPr>
              <p:nvPr/>
            </p:nvSpPr>
            <p:spPr bwMode="auto">
              <a:xfrm>
                <a:off x="4105" y="2976"/>
                <a:ext cx="227" cy="72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06" name="AutoShape 193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227" cy="545"/>
              </a:xfrm>
              <a:prstGeom prst="triangle">
                <a:avLst>
                  <a:gd name="adj" fmla="val 50000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2007" name="AutoShape 194"/>
              <p:cNvSpPr>
                <a:spLocks noChangeArrowheads="1"/>
              </p:cNvSpPr>
              <p:nvPr/>
            </p:nvSpPr>
            <p:spPr bwMode="auto">
              <a:xfrm>
                <a:off x="4195" y="2432"/>
                <a:ext cx="45" cy="13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sp>
          <p:nvSpPr>
            <p:cNvPr id="41996" name="Line 195"/>
            <p:cNvSpPr>
              <a:spLocks noChangeShapeType="1"/>
            </p:cNvSpPr>
            <p:nvPr/>
          </p:nvSpPr>
          <p:spPr bwMode="auto">
            <a:xfrm>
              <a:off x="340" y="3793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997" name="Line 196"/>
            <p:cNvSpPr>
              <a:spLocks noChangeShapeType="1"/>
            </p:cNvSpPr>
            <p:nvPr/>
          </p:nvSpPr>
          <p:spPr bwMode="auto">
            <a:xfrm flipV="1">
              <a:off x="428" y="2251"/>
              <a:ext cx="502" cy="77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998" name="Line 197"/>
            <p:cNvSpPr>
              <a:spLocks noChangeShapeType="1"/>
            </p:cNvSpPr>
            <p:nvPr/>
          </p:nvSpPr>
          <p:spPr bwMode="auto">
            <a:xfrm>
              <a:off x="2018" y="2523"/>
              <a:ext cx="68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999" name="Line 257"/>
            <p:cNvSpPr>
              <a:spLocks noChangeShapeType="1"/>
            </p:cNvSpPr>
            <p:nvPr/>
          </p:nvSpPr>
          <p:spPr bwMode="auto">
            <a:xfrm rot="5400000" flipV="1">
              <a:off x="3890" y="2128"/>
              <a:ext cx="383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2000" name="Text Box 258"/>
            <p:cNvSpPr txBox="1">
              <a:spLocks noChangeArrowheads="1"/>
            </p:cNvSpPr>
            <p:nvPr/>
          </p:nvSpPr>
          <p:spPr bwMode="auto">
            <a:xfrm>
              <a:off x="340" y="347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2400">
                  <a:latin typeface="Verdana" pitchFamily="34" charset="0"/>
                </a:rPr>
                <a:t>a)</a:t>
              </a:r>
            </a:p>
          </p:txBody>
        </p:sp>
        <p:sp>
          <p:nvSpPr>
            <p:cNvPr id="42001" name="Text Box 259"/>
            <p:cNvSpPr txBox="1">
              <a:spLocks noChangeArrowheads="1"/>
            </p:cNvSpPr>
            <p:nvPr/>
          </p:nvSpPr>
          <p:spPr bwMode="auto">
            <a:xfrm>
              <a:off x="2109" y="347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2400">
                  <a:latin typeface="Verdana" pitchFamily="34" charset="0"/>
                </a:rPr>
                <a:t>b)</a:t>
              </a:r>
            </a:p>
          </p:txBody>
        </p:sp>
        <p:sp>
          <p:nvSpPr>
            <p:cNvPr id="42002" name="Text Box 260"/>
            <p:cNvSpPr txBox="1">
              <a:spLocks noChangeArrowheads="1"/>
            </p:cNvSpPr>
            <p:nvPr/>
          </p:nvSpPr>
          <p:spPr bwMode="auto">
            <a:xfrm>
              <a:off x="3787" y="347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2400">
                  <a:latin typeface="Verdana" pitchFamily="34" charset="0"/>
                </a:rPr>
                <a:t>c)</a:t>
              </a:r>
            </a:p>
          </p:txBody>
        </p:sp>
        <p:sp>
          <p:nvSpPr>
            <p:cNvPr id="42003" name="Text Box 261"/>
            <p:cNvSpPr txBox="1">
              <a:spLocks noChangeArrowheads="1"/>
            </p:cNvSpPr>
            <p:nvPr/>
          </p:nvSpPr>
          <p:spPr bwMode="auto">
            <a:xfrm>
              <a:off x="748" y="663"/>
              <a:ext cx="4619" cy="368"/>
            </a:xfrm>
            <a:prstGeom prst="rect">
              <a:avLst/>
            </a:prstGeom>
            <a:noFill/>
            <a:ln w="571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3200">
                  <a:latin typeface="Verdana" pitchFamily="34" charset="0"/>
                </a:rPr>
                <a:t>Mer</a:t>
              </a:r>
              <a:r>
                <a:rPr lang="en-US" sz="3200">
                  <a:latin typeface="Verdana" pitchFamily="34" charset="0"/>
                </a:rPr>
                <a:t>a</a:t>
              </a:r>
              <a:r>
                <a:rPr lang="cs-CZ" sz="3200">
                  <a:latin typeface="Verdana" pitchFamily="34" charset="0"/>
                </a:rPr>
                <a:t>né hodnoty odčít</a:t>
              </a:r>
              <a:r>
                <a:rPr lang="en-US" sz="3200">
                  <a:latin typeface="Verdana" pitchFamily="34" charset="0"/>
                </a:rPr>
                <a:t>a</a:t>
              </a:r>
              <a:r>
                <a:rPr lang="cs-CZ" sz="3200">
                  <a:latin typeface="Verdana" pitchFamily="34" charset="0"/>
                </a:rPr>
                <a:t>me kolmo.</a:t>
              </a:r>
            </a:p>
          </p:txBody>
        </p:sp>
        <p:sp>
          <p:nvSpPr>
            <p:cNvPr id="42004" name="AutoShape 262"/>
            <p:cNvSpPr>
              <a:spLocks noChangeArrowheads="1"/>
            </p:cNvSpPr>
            <p:nvPr/>
          </p:nvSpPr>
          <p:spPr bwMode="auto">
            <a:xfrm>
              <a:off x="2290" y="1071"/>
              <a:ext cx="941" cy="227"/>
            </a:xfrm>
            <a:prstGeom prst="downArrow">
              <a:avLst>
                <a:gd name="adj1" fmla="val 45593"/>
                <a:gd name="adj2" fmla="val 68722"/>
              </a:avLst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</p:grpSp>
      <p:sp>
        <p:nvSpPr>
          <p:cNvPr id="191" name="Zástupný symbol čísla snímky 1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30449-C41D-4AC9-A8B6-1DC4281BEF9E}" type="slidenum">
              <a:rPr lang="cs-CZ"/>
              <a:pPr>
                <a:defRPr/>
              </a:pPr>
              <a:t>32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8313" y="3860800"/>
            <a:ext cx="5040312" cy="2246313"/>
            <a:chOff x="295" y="1888"/>
            <a:chExt cx="3175" cy="1871"/>
          </a:xfrm>
        </p:grpSpPr>
        <p:grpSp>
          <p:nvGrpSpPr>
            <p:cNvPr id="43029" name="Group 15"/>
            <p:cNvGrpSpPr>
              <a:grpSpLocks/>
            </p:cNvGrpSpPr>
            <p:nvPr/>
          </p:nvGrpSpPr>
          <p:grpSpPr bwMode="auto">
            <a:xfrm>
              <a:off x="399" y="1888"/>
              <a:ext cx="2082" cy="1062"/>
              <a:chOff x="1429" y="1979"/>
              <a:chExt cx="1814" cy="907"/>
            </a:xfrm>
          </p:grpSpPr>
          <p:sp>
            <p:nvSpPr>
              <p:cNvPr id="43042" name="Rectangle 6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1814" cy="90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3" name="Oval 7"/>
              <p:cNvSpPr>
                <a:spLocks noChangeArrowheads="1"/>
              </p:cNvSpPr>
              <p:nvPr/>
            </p:nvSpPr>
            <p:spPr bwMode="auto">
              <a:xfrm>
                <a:off x="1610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4" name="Oval 8"/>
              <p:cNvSpPr>
                <a:spLocks noChangeArrowheads="1"/>
              </p:cNvSpPr>
              <p:nvPr/>
            </p:nvSpPr>
            <p:spPr bwMode="auto">
              <a:xfrm>
                <a:off x="1610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5" name="Oval 9"/>
              <p:cNvSpPr>
                <a:spLocks noChangeArrowheads="1"/>
              </p:cNvSpPr>
              <p:nvPr/>
            </p:nvSpPr>
            <p:spPr bwMode="auto">
              <a:xfrm>
                <a:off x="2018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6" name="Oval 10"/>
              <p:cNvSpPr>
                <a:spLocks noChangeArrowheads="1"/>
              </p:cNvSpPr>
              <p:nvPr/>
            </p:nvSpPr>
            <p:spPr bwMode="auto">
              <a:xfrm>
                <a:off x="2018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7" name="Oval 11"/>
              <p:cNvSpPr>
                <a:spLocks noChangeArrowheads="1"/>
              </p:cNvSpPr>
              <p:nvPr/>
            </p:nvSpPr>
            <p:spPr bwMode="auto">
              <a:xfrm>
                <a:off x="2426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8" name="Oval 12"/>
              <p:cNvSpPr>
                <a:spLocks noChangeArrowheads="1"/>
              </p:cNvSpPr>
              <p:nvPr/>
            </p:nvSpPr>
            <p:spPr bwMode="auto">
              <a:xfrm>
                <a:off x="2426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49" name="Oval 13"/>
              <p:cNvSpPr>
                <a:spLocks noChangeArrowheads="1"/>
              </p:cNvSpPr>
              <p:nvPr/>
            </p:nvSpPr>
            <p:spPr bwMode="auto">
              <a:xfrm>
                <a:off x="2835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50" name="Oval 14"/>
              <p:cNvSpPr>
                <a:spLocks noChangeArrowheads="1"/>
              </p:cNvSpPr>
              <p:nvPr/>
            </p:nvSpPr>
            <p:spPr bwMode="auto">
              <a:xfrm>
                <a:off x="2835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grpSp>
          <p:nvGrpSpPr>
            <p:cNvPr id="43030" name="Group 28"/>
            <p:cNvGrpSpPr>
              <a:grpSpLocks/>
            </p:cNvGrpSpPr>
            <p:nvPr/>
          </p:nvGrpSpPr>
          <p:grpSpPr bwMode="auto">
            <a:xfrm>
              <a:off x="295" y="2950"/>
              <a:ext cx="3175" cy="809"/>
              <a:chOff x="884" y="2387"/>
              <a:chExt cx="2767" cy="690"/>
            </a:xfrm>
          </p:grpSpPr>
          <p:sp>
            <p:nvSpPr>
              <p:cNvPr id="43031" name="Rectangle 16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2767" cy="68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3032" name="Line 17"/>
              <p:cNvSpPr>
                <a:spLocks noChangeShapeType="1"/>
              </p:cNvSpPr>
              <p:nvPr/>
            </p:nvSpPr>
            <p:spPr bwMode="auto">
              <a:xfrm>
                <a:off x="97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3" name="Line 1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4" name="Line 20"/>
              <p:cNvSpPr>
                <a:spLocks noChangeShapeType="1"/>
              </p:cNvSpPr>
              <p:nvPr/>
            </p:nvSpPr>
            <p:spPr bwMode="auto">
              <a:xfrm>
                <a:off x="351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5" name="Line 21"/>
              <p:cNvSpPr>
                <a:spLocks noChangeShapeType="1"/>
              </p:cNvSpPr>
              <p:nvPr/>
            </p:nvSpPr>
            <p:spPr bwMode="auto">
              <a:xfrm>
                <a:off x="1610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6" name="Line 22"/>
              <p:cNvSpPr>
                <a:spLocks noChangeShapeType="1"/>
              </p:cNvSpPr>
              <p:nvPr/>
            </p:nvSpPr>
            <p:spPr bwMode="auto">
              <a:xfrm>
                <a:off x="1927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7" name="Line 23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8" name="Line 24"/>
              <p:cNvSpPr>
                <a:spLocks noChangeShapeType="1"/>
              </p:cNvSpPr>
              <p:nvPr/>
            </p:nvSpPr>
            <p:spPr bwMode="auto">
              <a:xfrm>
                <a:off x="2562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39" name="Line 25"/>
              <p:cNvSpPr>
                <a:spLocks noChangeShapeType="1"/>
              </p:cNvSpPr>
              <p:nvPr/>
            </p:nvSpPr>
            <p:spPr bwMode="auto">
              <a:xfrm>
                <a:off x="2881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40" name="Line 26"/>
              <p:cNvSpPr>
                <a:spLocks noChangeShapeType="1"/>
              </p:cNvSpPr>
              <p:nvPr/>
            </p:nvSpPr>
            <p:spPr bwMode="auto">
              <a:xfrm>
                <a:off x="3198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3041" name="Text Box 27"/>
              <p:cNvSpPr txBox="1">
                <a:spLocks noChangeArrowheads="1"/>
              </p:cNvSpPr>
              <p:nvPr/>
            </p:nvSpPr>
            <p:spPr bwMode="auto">
              <a:xfrm>
                <a:off x="884" y="2795"/>
                <a:ext cx="2767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cs-CZ" sz="2000">
                    <a:latin typeface="Verdana" pitchFamily="34" charset="0"/>
                  </a:rPr>
                  <a:t>0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1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MMI</a:t>
                </a:r>
                <a:r>
                  <a:rPr lang="cs-CZ" sz="2000">
                    <a:latin typeface="Verdana" pitchFamily="34" charset="0"/>
                  </a:rPr>
                  <a:t>2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3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4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5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6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MMI</a:t>
                </a:r>
                <a:r>
                  <a:rPr lang="cs-CZ" sz="2000">
                    <a:latin typeface="Verdana" pitchFamily="34" charset="0"/>
                  </a:rPr>
                  <a:t>7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8</a:t>
                </a:r>
              </a:p>
            </p:txBody>
          </p:sp>
        </p:grpSp>
      </p:grpSp>
      <p:grpSp>
        <p:nvGrpSpPr>
          <p:cNvPr id="43011" name="Group 32"/>
          <p:cNvGrpSpPr>
            <a:grpSpLocks/>
          </p:cNvGrpSpPr>
          <p:nvPr/>
        </p:nvGrpSpPr>
        <p:grpSpPr bwMode="auto">
          <a:xfrm>
            <a:off x="395288" y="1125538"/>
            <a:ext cx="2663825" cy="1512887"/>
            <a:chOff x="431" y="1298"/>
            <a:chExt cx="1678" cy="953"/>
          </a:xfrm>
        </p:grpSpPr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431" y="1298"/>
              <a:ext cx="1678" cy="95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1" name="Oval 34"/>
            <p:cNvSpPr>
              <a:spLocks noChangeArrowheads="1"/>
            </p:cNvSpPr>
            <p:nvPr/>
          </p:nvSpPr>
          <p:spPr bwMode="auto">
            <a:xfrm>
              <a:off x="612" y="14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2" name="Oval 35"/>
            <p:cNvSpPr>
              <a:spLocks noChangeArrowheads="1"/>
            </p:cNvSpPr>
            <p:nvPr/>
          </p:nvSpPr>
          <p:spPr bwMode="auto">
            <a:xfrm>
              <a:off x="612" y="188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3" name="Oval 36"/>
            <p:cNvSpPr>
              <a:spLocks noChangeArrowheads="1"/>
            </p:cNvSpPr>
            <p:nvPr/>
          </p:nvSpPr>
          <p:spPr bwMode="auto">
            <a:xfrm>
              <a:off x="975" y="14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4" name="Oval 37"/>
            <p:cNvSpPr>
              <a:spLocks noChangeArrowheads="1"/>
            </p:cNvSpPr>
            <p:nvPr/>
          </p:nvSpPr>
          <p:spPr bwMode="auto">
            <a:xfrm>
              <a:off x="975" y="188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5" name="Oval 38"/>
            <p:cNvSpPr>
              <a:spLocks noChangeArrowheads="1"/>
            </p:cNvSpPr>
            <p:nvPr/>
          </p:nvSpPr>
          <p:spPr bwMode="auto">
            <a:xfrm>
              <a:off x="1338" y="14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6" name="Oval 39"/>
            <p:cNvSpPr>
              <a:spLocks noChangeArrowheads="1"/>
            </p:cNvSpPr>
            <p:nvPr/>
          </p:nvSpPr>
          <p:spPr bwMode="auto">
            <a:xfrm>
              <a:off x="1338" y="188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7" name="Oval 40"/>
            <p:cNvSpPr>
              <a:spLocks noChangeArrowheads="1"/>
            </p:cNvSpPr>
            <p:nvPr/>
          </p:nvSpPr>
          <p:spPr bwMode="auto">
            <a:xfrm>
              <a:off x="1701" y="14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3028" name="Oval 41"/>
            <p:cNvSpPr>
              <a:spLocks noChangeArrowheads="1"/>
            </p:cNvSpPr>
            <p:nvPr/>
          </p:nvSpPr>
          <p:spPr bwMode="auto">
            <a:xfrm>
              <a:off x="1701" y="188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</p:grpSp>
      <p:sp>
        <p:nvSpPr>
          <p:cNvPr id="43012" name="Text Box 42"/>
          <p:cNvSpPr txBox="1">
            <a:spLocks noChangeArrowheads="1"/>
          </p:cNvSpPr>
          <p:nvPr/>
        </p:nvSpPr>
        <p:spPr bwMode="auto">
          <a:xfrm>
            <a:off x="3276600" y="1052513"/>
            <a:ext cx="5399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3200">
                <a:latin typeface="Verdana" pitchFamily="34" charset="0"/>
              </a:rPr>
              <a:t>Skúste odhadnúť dĺžku tejto kocky zo stavebnice.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395288" y="2636838"/>
            <a:ext cx="8353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3200">
                <a:latin typeface="Verdana" pitchFamily="34" charset="0"/>
              </a:rPr>
              <a:t>Je jasné, že kocka zo stavebnice je menšia než 30 cm. Presnejší odhad je asi 6 cm. 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4067175" y="3789363"/>
            <a:ext cx="46815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Na určenie dĺžky použijeme dĺžkové meradlo so stupnicou v centimeteroch.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5867400" y="5589588"/>
            <a:ext cx="306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5 cm </a:t>
            </a:r>
            <a:r>
              <a:rPr lang="en-US" sz="2400" b="1">
                <a:latin typeface="Verdana" pitchFamily="34" charset="0"/>
              </a:rPr>
              <a:t>&lt;</a:t>
            </a:r>
            <a:r>
              <a:rPr lang="cs-CZ" sz="2400" b="1">
                <a:latin typeface="Verdana" pitchFamily="34" charset="0"/>
              </a:rPr>
              <a:t> d </a:t>
            </a:r>
            <a:r>
              <a:rPr lang="en-US" sz="2400" b="1">
                <a:latin typeface="Verdana" pitchFamily="34" charset="0"/>
              </a:rPr>
              <a:t>&lt;</a:t>
            </a:r>
            <a:r>
              <a:rPr lang="cs-CZ" sz="2400" b="1">
                <a:latin typeface="Verdana" pitchFamily="34" charset="0"/>
              </a:rPr>
              <a:t> 6 cm</a:t>
            </a:r>
            <a:endParaRPr lang="en-US" sz="2400" b="1">
              <a:latin typeface="Verdana" pitchFamily="34" charset="0"/>
            </a:endParaRPr>
          </a:p>
        </p:txBody>
      </p:sp>
      <p:sp>
        <p:nvSpPr>
          <p:cNvPr id="45" name="Zástupný symbol čísla snímky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CBA3-6F99-44D7-813F-0849260FD785}" type="slidenum">
              <a:rPr lang="cs-CZ"/>
              <a:pPr>
                <a:defRPr/>
              </a:pPr>
              <a:t>33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5" grpId="0"/>
      <p:bldP spid="33836" grpId="0"/>
      <p:bldP spid="338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3"/>
          <p:cNvSpPr txBox="1">
            <a:spLocks noChangeArrowheads="1"/>
          </p:cNvSpPr>
          <p:nvPr/>
        </p:nvSpPr>
        <p:spPr bwMode="auto">
          <a:xfrm>
            <a:off x="395288" y="105251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dĺžka kocky je bližšie ku značke 6 cm. Nameranú hodnotu dĺžky môžeme zaokrúhliť na 6 cm a zapísať </a:t>
            </a:r>
            <a:r>
              <a:rPr lang="cs-CZ" sz="2800" i="1">
                <a:latin typeface="Verdana" pitchFamily="34" charset="0"/>
              </a:rPr>
              <a:t>d</a:t>
            </a:r>
            <a:r>
              <a:rPr lang="cs-CZ" sz="2800">
                <a:latin typeface="Verdana" pitchFamily="34" charset="0"/>
              </a:rPr>
              <a:t> = 6 cm.</a:t>
            </a:r>
          </a:p>
        </p:txBody>
      </p:sp>
      <p:grpSp>
        <p:nvGrpSpPr>
          <p:cNvPr id="44035" name="Group 24"/>
          <p:cNvGrpSpPr>
            <a:grpSpLocks/>
          </p:cNvGrpSpPr>
          <p:nvPr/>
        </p:nvGrpSpPr>
        <p:grpSpPr bwMode="auto">
          <a:xfrm>
            <a:off x="468313" y="3860800"/>
            <a:ext cx="5040312" cy="2246313"/>
            <a:chOff x="295" y="1888"/>
            <a:chExt cx="3175" cy="1871"/>
          </a:xfrm>
        </p:grpSpPr>
        <p:grpSp>
          <p:nvGrpSpPr>
            <p:cNvPr id="44047" name="Group 25"/>
            <p:cNvGrpSpPr>
              <a:grpSpLocks/>
            </p:cNvGrpSpPr>
            <p:nvPr/>
          </p:nvGrpSpPr>
          <p:grpSpPr bwMode="auto">
            <a:xfrm>
              <a:off x="399" y="1888"/>
              <a:ext cx="2082" cy="1062"/>
              <a:chOff x="1429" y="1979"/>
              <a:chExt cx="1814" cy="907"/>
            </a:xfrm>
          </p:grpSpPr>
          <p:sp>
            <p:nvSpPr>
              <p:cNvPr id="44060" name="Rectangle 26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1814" cy="90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1" name="Oval 27"/>
              <p:cNvSpPr>
                <a:spLocks noChangeArrowheads="1"/>
              </p:cNvSpPr>
              <p:nvPr/>
            </p:nvSpPr>
            <p:spPr bwMode="auto">
              <a:xfrm>
                <a:off x="1610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2" name="Oval 28"/>
              <p:cNvSpPr>
                <a:spLocks noChangeArrowheads="1"/>
              </p:cNvSpPr>
              <p:nvPr/>
            </p:nvSpPr>
            <p:spPr bwMode="auto">
              <a:xfrm>
                <a:off x="1610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3" name="Oval 29"/>
              <p:cNvSpPr>
                <a:spLocks noChangeArrowheads="1"/>
              </p:cNvSpPr>
              <p:nvPr/>
            </p:nvSpPr>
            <p:spPr bwMode="auto">
              <a:xfrm>
                <a:off x="2018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4" name="Oval 30"/>
              <p:cNvSpPr>
                <a:spLocks noChangeArrowheads="1"/>
              </p:cNvSpPr>
              <p:nvPr/>
            </p:nvSpPr>
            <p:spPr bwMode="auto">
              <a:xfrm>
                <a:off x="2018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5" name="Oval 31"/>
              <p:cNvSpPr>
                <a:spLocks noChangeArrowheads="1"/>
              </p:cNvSpPr>
              <p:nvPr/>
            </p:nvSpPr>
            <p:spPr bwMode="auto">
              <a:xfrm>
                <a:off x="2426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6" name="Oval 32"/>
              <p:cNvSpPr>
                <a:spLocks noChangeArrowheads="1"/>
              </p:cNvSpPr>
              <p:nvPr/>
            </p:nvSpPr>
            <p:spPr bwMode="auto">
              <a:xfrm>
                <a:off x="2426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7" name="Oval 33"/>
              <p:cNvSpPr>
                <a:spLocks noChangeArrowheads="1"/>
              </p:cNvSpPr>
              <p:nvPr/>
            </p:nvSpPr>
            <p:spPr bwMode="auto">
              <a:xfrm>
                <a:off x="2835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68" name="Oval 34"/>
              <p:cNvSpPr>
                <a:spLocks noChangeArrowheads="1"/>
              </p:cNvSpPr>
              <p:nvPr/>
            </p:nvSpPr>
            <p:spPr bwMode="auto">
              <a:xfrm>
                <a:off x="2835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grpSp>
          <p:nvGrpSpPr>
            <p:cNvPr id="44048" name="Group 35"/>
            <p:cNvGrpSpPr>
              <a:grpSpLocks/>
            </p:cNvGrpSpPr>
            <p:nvPr/>
          </p:nvGrpSpPr>
          <p:grpSpPr bwMode="auto">
            <a:xfrm>
              <a:off x="295" y="2950"/>
              <a:ext cx="3175" cy="809"/>
              <a:chOff x="884" y="2387"/>
              <a:chExt cx="2767" cy="690"/>
            </a:xfrm>
          </p:grpSpPr>
          <p:sp>
            <p:nvSpPr>
              <p:cNvPr id="44049" name="Rectangle 36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2767" cy="68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4050" name="Line 37"/>
              <p:cNvSpPr>
                <a:spLocks noChangeShapeType="1"/>
              </p:cNvSpPr>
              <p:nvPr/>
            </p:nvSpPr>
            <p:spPr bwMode="auto">
              <a:xfrm>
                <a:off x="97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1" name="Line 3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2" name="Line 39"/>
              <p:cNvSpPr>
                <a:spLocks noChangeShapeType="1"/>
              </p:cNvSpPr>
              <p:nvPr/>
            </p:nvSpPr>
            <p:spPr bwMode="auto">
              <a:xfrm>
                <a:off x="351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3" name="Line 40"/>
              <p:cNvSpPr>
                <a:spLocks noChangeShapeType="1"/>
              </p:cNvSpPr>
              <p:nvPr/>
            </p:nvSpPr>
            <p:spPr bwMode="auto">
              <a:xfrm>
                <a:off x="1610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4" name="Line 41"/>
              <p:cNvSpPr>
                <a:spLocks noChangeShapeType="1"/>
              </p:cNvSpPr>
              <p:nvPr/>
            </p:nvSpPr>
            <p:spPr bwMode="auto">
              <a:xfrm>
                <a:off x="1927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5" name="Line 42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6" name="Line 43"/>
              <p:cNvSpPr>
                <a:spLocks noChangeShapeType="1"/>
              </p:cNvSpPr>
              <p:nvPr/>
            </p:nvSpPr>
            <p:spPr bwMode="auto">
              <a:xfrm>
                <a:off x="2562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7" name="Line 44"/>
              <p:cNvSpPr>
                <a:spLocks noChangeShapeType="1"/>
              </p:cNvSpPr>
              <p:nvPr/>
            </p:nvSpPr>
            <p:spPr bwMode="auto">
              <a:xfrm>
                <a:off x="2881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8" name="Line 45"/>
              <p:cNvSpPr>
                <a:spLocks noChangeShapeType="1"/>
              </p:cNvSpPr>
              <p:nvPr/>
            </p:nvSpPr>
            <p:spPr bwMode="auto">
              <a:xfrm>
                <a:off x="3198" y="2387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059" name="Text Box 46"/>
              <p:cNvSpPr txBox="1">
                <a:spLocks noChangeArrowheads="1"/>
              </p:cNvSpPr>
              <p:nvPr/>
            </p:nvSpPr>
            <p:spPr bwMode="auto">
              <a:xfrm>
                <a:off x="884" y="2795"/>
                <a:ext cx="2767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cs-CZ" sz="2000">
                    <a:latin typeface="Verdana" pitchFamily="34" charset="0"/>
                  </a:rPr>
                  <a:t>0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1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MMI</a:t>
                </a:r>
                <a:r>
                  <a:rPr lang="cs-CZ" sz="2000">
                    <a:latin typeface="Verdana" pitchFamily="34" charset="0"/>
                  </a:rPr>
                  <a:t>2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3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4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5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6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MMI</a:t>
                </a:r>
                <a:r>
                  <a:rPr lang="cs-CZ" sz="2000">
                    <a:latin typeface="Verdana" pitchFamily="34" charset="0"/>
                  </a:rPr>
                  <a:t>7</a:t>
                </a:r>
                <a:r>
                  <a:rPr lang="cs-CZ" sz="2000">
                    <a:solidFill>
                      <a:srgbClr val="C0C0C0"/>
                    </a:solidFill>
                    <a:latin typeface="Verdana" pitchFamily="34" charset="0"/>
                  </a:rPr>
                  <a:t>MM</a:t>
                </a:r>
                <a:r>
                  <a:rPr lang="cs-CZ" sz="2000">
                    <a:latin typeface="Verdana" pitchFamily="34" charset="0"/>
                  </a:rPr>
                  <a:t>8</a:t>
                </a:r>
              </a:p>
            </p:txBody>
          </p:sp>
        </p:grpSp>
      </p:grp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395288" y="2492375"/>
            <a:ext cx="8424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800">
                <a:latin typeface="Verdana" pitchFamily="34" charset="0"/>
              </a:rPr>
              <a:t>O koľko nejviac sa môže tento údaj líšiť od skutočnej dĺžky?</a:t>
            </a: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3995738" y="3068638"/>
            <a:ext cx="4752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Nejviac o polovicu nejmenšieho dielika použitého meradla.</a:t>
            </a:r>
          </a:p>
        </p:txBody>
      </p:sp>
      <p:sp>
        <p:nvSpPr>
          <p:cNvPr id="38961" name="AutoShape 49"/>
          <p:cNvSpPr>
            <a:spLocks noChangeArrowheads="1"/>
          </p:cNvSpPr>
          <p:nvPr/>
        </p:nvSpPr>
        <p:spPr bwMode="auto">
          <a:xfrm>
            <a:off x="7092950" y="3860800"/>
            <a:ext cx="792163" cy="4714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4103688" y="4292600"/>
            <a:ext cx="50403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200">
                <a:latin typeface="Verdana" pitchFamily="34" charset="0"/>
              </a:rPr>
              <a:t>V tomto prípade o polovicu centimetera.</a:t>
            </a:r>
          </a:p>
        </p:txBody>
      </p:sp>
      <p:sp>
        <p:nvSpPr>
          <p:cNvPr id="38963" name="AutoShape 51"/>
          <p:cNvSpPr>
            <a:spLocks noChangeArrowheads="1"/>
          </p:cNvSpPr>
          <p:nvPr/>
        </p:nvSpPr>
        <p:spPr bwMode="auto">
          <a:xfrm>
            <a:off x="7092950" y="4724400"/>
            <a:ext cx="792163" cy="4714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5119688" y="5143500"/>
            <a:ext cx="4024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1">
                <a:latin typeface="Verdana" pitchFamily="34" charset="0"/>
              </a:rPr>
              <a:t>odchýlka merenia</a:t>
            </a:r>
            <a:r>
              <a:rPr lang="cs-CZ" sz="2000">
                <a:latin typeface="Verdana" pitchFamily="34" charset="0"/>
              </a:rPr>
              <a:t> = 0,5 cm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5286375" y="5661025"/>
            <a:ext cx="3643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 i="1">
                <a:latin typeface="Verdana" pitchFamily="34" charset="0"/>
              </a:rPr>
              <a:t>d</a:t>
            </a:r>
            <a:r>
              <a:rPr lang="cs-CZ" sz="2400" b="1">
                <a:latin typeface="Verdana" pitchFamily="34" charset="0"/>
              </a:rPr>
              <a:t> = ( 6 </a:t>
            </a:r>
            <a:r>
              <a:rPr lang="en-US" sz="2400" b="1">
                <a:latin typeface="Verdana" pitchFamily="34" charset="0"/>
              </a:rPr>
              <a:t>±</a:t>
            </a:r>
            <a:r>
              <a:rPr lang="cs-CZ" sz="2400" b="1">
                <a:latin typeface="Verdana" pitchFamily="34" charset="0"/>
              </a:rPr>
              <a:t> 0,5 ) cm</a:t>
            </a:r>
            <a:endParaRPr lang="en-US" sz="2400" b="1">
              <a:latin typeface="Verdana" pitchFamily="34" charset="0"/>
            </a:endParaRPr>
          </a:p>
        </p:txBody>
      </p:sp>
      <p:sp>
        <p:nvSpPr>
          <p:cNvPr id="39" name="Zástupný symbol čísla snímky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E5CF7-3686-44D9-8D4E-CD2411F47827}" type="slidenum">
              <a:rPr lang="cs-CZ"/>
              <a:pPr>
                <a:defRPr/>
              </a:pPr>
              <a:t>34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60" grpId="0"/>
      <p:bldP spid="38961" grpId="0" animBg="1"/>
      <p:bldP spid="38962" grpId="0"/>
      <p:bldP spid="38963" grpId="0" animBg="1"/>
      <p:bldP spid="38964" grpId="0"/>
      <p:bldP spid="389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80"/>
          <p:cNvGrpSpPr>
            <a:grpSpLocks/>
          </p:cNvGrpSpPr>
          <p:nvPr/>
        </p:nvGrpSpPr>
        <p:grpSpPr bwMode="auto">
          <a:xfrm>
            <a:off x="468313" y="3429000"/>
            <a:ext cx="6264275" cy="2519363"/>
            <a:chOff x="295" y="2160"/>
            <a:chExt cx="3946" cy="1587"/>
          </a:xfrm>
        </p:grpSpPr>
        <p:grpSp>
          <p:nvGrpSpPr>
            <p:cNvPr id="45069" name="Group 7"/>
            <p:cNvGrpSpPr>
              <a:grpSpLocks/>
            </p:cNvGrpSpPr>
            <p:nvPr/>
          </p:nvGrpSpPr>
          <p:grpSpPr bwMode="auto">
            <a:xfrm>
              <a:off x="427" y="2160"/>
              <a:ext cx="2861" cy="965"/>
              <a:chOff x="1429" y="1979"/>
              <a:chExt cx="1814" cy="907"/>
            </a:xfrm>
          </p:grpSpPr>
          <p:sp>
            <p:nvSpPr>
              <p:cNvPr id="45123" name="Rectangle 8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1814" cy="90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4" name="Oval 9"/>
              <p:cNvSpPr>
                <a:spLocks noChangeArrowheads="1"/>
              </p:cNvSpPr>
              <p:nvPr/>
            </p:nvSpPr>
            <p:spPr bwMode="auto">
              <a:xfrm>
                <a:off x="1610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5" name="Oval 10"/>
              <p:cNvSpPr>
                <a:spLocks noChangeArrowheads="1"/>
              </p:cNvSpPr>
              <p:nvPr/>
            </p:nvSpPr>
            <p:spPr bwMode="auto">
              <a:xfrm>
                <a:off x="1610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6" name="Oval 11"/>
              <p:cNvSpPr>
                <a:spLocks noChangeArrowheads="1"/>
              </p:cNvSpPr>
              <p:nvPr/>
            </p:nvSpPr>
            <p:spPr bwMode="auto">
              <a:xfrm>
                <a:off x="2018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7" name="Oval 12"/>
              <p:cNvSpPr>
                <a:spLocks noChangeArrowheads="1"/>
              </p:cNvSpPr>
              <p:nvPr/>
            </p:nvSpPr>
            <p:spPr bwMode="auto">
              <a:xfrm>
                <a:off x="2018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8" name="Oval 13"/>
              <p:cNvSpPr>
                <a:spLocks noChangeArrowheads="1"/>
              </p:cNvSpPr>
              <p:nvPr/>
            </p:nvSpPr>
            <p:spPr bwMode="auto">
              <a:xfrm>
                <a:off x="2426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29" name="Oval 14"/>
              <p:cNvSpPr>
                <a:spLocks noChangeArrowheads="1"/>
              </p:cNvSpPr>
              <p:nvPr/>
            </p:nvSpPr>
            <p:spPr bwMode="auto">
              <a:xfrm>
                <a:off x="2426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30" name="Oval 15"/>
              <p:cNvSpPr>
                <a:spLocks noChangeArrowheads="1"/>
              </p:cNvSpPr>
              <p:nvPr/>
            </p:nvSpPr>
            <p:spPr bwMode="auto">
              <a:xfrm>
                <a:off x="2835" y="2160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  <p:sp>
            <p:nvSpPr>
              <p:cNvPr id="45131" name="Oval 16"/>
              <p:cNvSpPr>
                <a:spLocks noChangeArrowheads="1"/>
              </p:cNvSpPr>
              <p:nvPr/>
            </p:nvSpPr>
            <p:spPr bwMode="auto">
              <a:xfrm>
                <a:off x="2835" y="2523"/>
                <a:ext cx="227" cy="22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>
                  <a:latin typeface="Verdana" pitchFamily="34" charset="0"/>
                </a:endParaRPr>
              </a:p>
            </p:txBody>
          </p:sp>
        </p:grpSp>
        <p:sp>
          <p:nvSpPr>
            <p:cNvPr id="45070" name="Rectangle 18"/>
            <p:cNvSpPr>
              <a:spLocks noChangeArrowheads="1"/>
            </p:cNvSpPr>
            <p:nvPr/>
          </p:nvSpPr>
          <p:spPr bwMode="auto">
            <a:xfrm>
              <a:off x="295" y="3125"/>
              <a:ext cx="3550" cy="62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45071" name="Line 19"/>
            <p:cNvSpPr>
              <a:spLocks noChangeShapeType="1"/>
            </p:cNvSpPr>
            <p:nvPr/>
          </p:nvSpPr>
          <p:spPr bwMode="auto">
            <a:xfrm>
              <a:off x="427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2" name="Line 20"/>
            <p:cNvSpPr>
              <a:spLocks noChangeShapeType="1"/>
            </p:cNvSpPr>
            <p:nvPr/>
          </p:nvSpPr>
          <p:spPr bwMode="auto">
            <a:xfrm>
              <a:off x="1084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3" name="Text Box 28"/>
            <p:cNvSpPr txBox="1">
              <a:spLocks noChangeArrowheads="1"/>
            </p:cNvSpPr>
            <p:nvPr/>
          </p:nvSpPr>
          <p:spPr bwMode="auto">
            <a:xfrm>
              <a:off x="295" y="3498"/>
              <a:ext cx="39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cs-CZ">
                  <a:latin typeface="Verdana" pitchFamily="34" charset="0"/>
                </a:rPr>
                <a:t>0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MMMMMI</a:t>
              </a:r>
              <a:r>
                <a:rPr lang="cs-CZ">
                  <a:latin typeface="Verdana" pitchFamily="34" charset="0"/>
                </a:rPr>
                <a:t>1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MMMMII</a:t>
              </a:r>
              <a:r>
                <a:rPr lang="cs-CZ">
                  <a:latin typeface="Verdana" pitchFamily="34" charset="0"/>
                </a:rPr>
                <a:t>2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</a:t>
              </a:r>
              <a:r>
                <a:rPr lang="cs-CZ">
                  <a:latin typeface="Verdana" pitchFamily="34" charset="0"/>
                </a:rPr>
                <a:t>3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MMMMII</a:t>
              </a:r>
              <a:r>
                <a:rPr lang="cs-CZ">
                  <a:latin typeface="Verdana" pitchFamily="34" charset="0"/>
                </a:rPr>
                <a:t>4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</a:t>
              </a:r>
              <a:r>
                <a:rPr lang="cs-CZ">
                  <a:latin typeface="Verdana" pitchFamily="34" charset="0"/>
                </a:rPr>
                <a:t>5</a:t>
              </a:r>
            </a:p>
          </p:txBody>
        </p:sp>
        <p:sp>
          <p:nvSpPr>
            <p:cNvPr id="45074" name="Line 29"/>
            <p:cNvSpPr>
              <a:spLocks noChangeShapeType="1"/>
            </p:cNvSpPr>
            <p:nvPr/>
          </p:nvSpPr>
          <p:spPr bwMode="auto">
            <a:xfrm>
              <a:off x="49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5" name="Line 30"/>
            <p:cNvSpPr>
              <a:spLocks noChangeShapeType="1"/>
            </p:cNvSpPr>
            <p:nvPr/>
          </p:nvSpPr>
          <p:spPr bwMode="auto">
            <a:xfrm>
              <a:off x="557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6" name="Line 31"/>
            <p:cNvSpPr>
              <a:spLocks noChangeShapeType="1"/>
            </p:cNvSpPr>
            <p:nvPr/>
          </p:nvSpPr>
          <p:spPr bwMode="auto">
            <a:xfrm>
              <a:off x="624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7" name="Line 32"/>
            <p:cNvSpPr>
              <a:spLocks noChangeShapeType="1"/>
            </p:cNvSpPr>
            <p:nvPr/>
          </p:nvSpPr>
          <p:spPr bwMode="auto">
            <a:xfrm>
              <a:off x="689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8" name="Line 33"/>
            <p:cNvSpPr>
              <a:spLocks noChangeShapeType="1"/>
            </p:cNvSpPr>
            <p:nvPr/>
          </p:nvSpPr>
          <p:spPr bwMode="auto">
            <a:xfrm>
              <a:off x="755" y="312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79" name="Line 34"/>
            <p:cNvSpPr>
              <a:spLocks noChangeShapeType="1"/>
            </p:cNvSpPr>
            <p:nvPr/>
          </p:nvSpPr>
          <p:spPr bwMode="auto">
            <a:xfrm>
              <a:off x="82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0" name="Line 35"/>
            <p:cNvSpPr>
              <a:spLocks noChangeShapeType="1"/>
            </p:cNvSpPr>
            <p:nvPr/>
          </p:nvSpPr>
          <p:spPr bwMode="auto">
            <a:xfrm>
              <a:off x="886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1" name="Line 36"/>
            <p:cNvSpPr>
              <a:spLocks noChangeShapeType="1"/>
            </p:cNvSpPr>
            <p:nvPr/>
          </p:nvSpPr>
          <p:spPr bwMode="auto">
            <a:xfrm>
              <a:off x="953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2" name="Line 37"/>
            <p:cNvSpPr>
              <a:spLocks noChangeShapeType="1"/>
            </p:cNvSpPr>
            <p:nvPr/>
          </p:nvSpPr>
          <p:spPr bwMode="auto">
            <a:xfrm>
              <a:off x="1018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>
              <a:off x="1742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>
              <a:off x="1151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5" name="Line 40"/>
            <p:cNvSpPr>
              <a:spLocks noChangeShapeType="1"/>
            </p:cNvSpPr>
            <p:nvPr/>
          </p:nvSpPr>
          <p:spPr bwMode="auto">
            <a:xfrm>
              <a:off x="1215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>
              <a:off x="128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7" name="Line 42"/>
            <p:cNvSpPr>
              <a:spLocks noChangeShapeType="1"/>
            </p:cNvSpPr>
            <p:nvPr/>
          </p:nvSpPr>
          <p:spPr bwMode="auto">
            <a:xfrm>
              <a:off x="1347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8" name="Line 43"/>
            <p:cNvSpPr>
              <a:spLocks noChangeShapeType="1"/>
            </p:cNvSpPr>
            <p:nvPr/>
          </p:nvSpPr>
          <p:spPr bwMode="auto">
            <a:xfrm>
              <a:off x="1413" y="312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89" name="Line 44"/>
            <p:cNvSpPr>
              <a:spLocks noChangeShapeType="1"/>
            </p:cNvSpPr>
            <p:nvPr/>
          </p:nvSpPr>
          <p:spPr bwMode="auto">
            <a:xfrm>
              <a:off x="1480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0" name="Line 45"/>
            <p:cNvSpPr>
              <a:spLocks noChangeShapeType="1"/>
            </p:cNvSpPr>
            <p:nvPr/>
          </p:nvSpPr>
          <p:spPr bwMode="auto">
            <a:xfrm>
              <a:off x="1545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1" name="Line 46"/>
            <p:cNvSpPr>
              <a:spLocks noChangeShapeType="1"/>
            </p:cNvSpPr>
            <p:nvPr/>
          </p:nvSpPr>
          <p:spPr bwMode="auto">
            <a:xfrm>
              <a:off x="1611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2" name="Line 47"/>
            <p:cNvSpPr>
              <a:spLocks noChangeShapeType="1"/>
            </p:cNvSpPr>
            <p:nvPr/>
          </p:nvSpPr>
          <p:spPr bwMode="auto">
            <a:xfrm>
              <a:off x="1676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3" name="Line 48"/>
            <p:cNvSpPr>
              <a:spLocks noChangeShapeType="1"/>
            </p:cNvSpPr>
            <p:nvPr/>
          </p:nvSpPr>
          <p:spPr bwMode="auto">
            <a:xfrm>
              <a:off x="2399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4" name="Line 49"/>
            <p:cNvSpPr>
              <a:spLocks noChangeShapeType="1"/>
            </p:cNvSpPr>
            <p:nvPr/>
          </p:nvSpPr>
          <p:spPr bwMode="auto">
            <a:xfrm>
              <a:off x="1807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5" name="Line 50"/>
            <p:cNvSpPr>
              <a:spLocks noChangeShapeType="1"/>
            </p:cNvSpPr>
            <p:nvPr/>
          </p:nvSpPr>
          <p:spPr bwMode="auto">
            <a:xfrm>
              <a:off x="187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6" name="Line 51"/>
            <p:cNvSpPr>
              <a:spLocks noChangeShapeType="1"/>
            </p:cNvSpPr>
            <p:nvPr/>
          </p:nvSpPr>
          <p:spPr bwMode="auto">
            <a:xfrm>
              <a:off x="1938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>
              <a:off x="2004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>
              <a:off x="2070" y="312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>
              <a:off x="2136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0" name="Line 55"/>
            <p:cNvSpPr>
              <a:spLocks noChangeShapeType="1"/>
            </p:cNvSpPr>
            <p:nvPr/>
          </p:nvSpPr>
          <p:spPr bwMode="auto">
            <a:xfrm>
              <a:off x="220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1" name="Line 56"/>
            <p:cNvSpPr>
              <a:spLocks noChangeShapeType="1"/>
            </p:cNvSpPr>
            <p:nvPr/>
          </p:nvSpPr>
          <p:spPr bwMode="auto">
            <a:xfrm>
              <a:off x="2269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2" name="Line 57"/>
            <p:cNvSpPr>
              <a:spLocks noChangeShapeType="1"/>
            </p:cNvSpPr>
            <p:nvPr/>
          </p:nvSpPr>
          <p:spPr bwMode="auto">
            <a:xfrm>
              <a:off x="2333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3" name="Line 58"/>
            <p:cNvSpPr>
              <a:spLocks noChangeShapeType="1"/>
            </p:cNvSpPr>
            <p:nvPr/>
          </p:nvSpPr>
          <p:spPr bwMode="auto">
            <a:xfrm>
              <a:off x="3056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4" name="Line 59"/>
            <p:cNvSpPr>
              <a:spLocks noChangeShapeType="1"/>
            </p:cNvSpPr>
            <p:nvPr/>
          </p:nvSpPr>
          <p:spPr bwMode="auto">
            <a:xfrm>
              <a:off x="2465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5" name="Line 60"/>
            <p:cNvSpPr>
              <a:spLocks noChangeShapeType="1"/>
            </p:cNvSpPr>
            <p:nvPr/>
          </p:nvSpPr>
          <p:spPr bwMode="auto">
            <a:xfrm>
              <a:off x="2531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6" name="Line 61"/>
            <p:cNvSpPr>
              <a:spLocks noChangeShapeType="1"/>
            </p:cNvSpPr>
            <p:nvPr/>
          </p:nvSpPr>
          <p:spPr bwMode="auto">
            <a:xfrm>
              <a:off x="2598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7" name="Line 62"/>
            <p:cNvSpPr>
              <a:spLocks noChangeShapeType="1"/>
            </p:cNvSpPr>
            <p:nvPr/>
          </p:nvSpPr>
          <p:spPr bwMode="auto">
            <a:xfrm>
              <a:off x="266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8" name="Line 63"/>
            <p:cNvSpPr>
              <a:spLocks noChangeShapeType="1"/>
            </p:cNvSpPr>
            <p:nvPr/>
          </p:nvSpPr>
          <p:spPr bwMode="auto">
            <a:xfrm>
              <a:off x="2727" y="312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09" name="Line 64"/>
            <p:cNvSpPr>
              <a:spLocks noChangeShapeType="1"/>
            </p:cNvSpPr>
            <p:nvPr/>
          </p:nvSpPr>
          <p:spPr bwMode="auto">
            <a:xfrm>
              <a:off x="2794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0" name="Line 65"/>
            <p:cNvSpPr>
              <a:spLocks noChangeShapeType="1"/>
            </p:cNvSpPr>
            <p:nvPr/>
          </p:nvSpPr>
          <p:spPr bwMode="auto">
            <a:xfrm>
              <a:off x="2860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1" name="Line 66"/>
            <p:cNvSpPr>
              <a:spLocks noChangeShapeType="1"/>
            </p:cNvSpPr>
            <p:nvPr/>
          </p:nvSpPr>
          <p:spPr bwMode="auto">
            <a:xfrm>
              <a:off x="2926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2" name="Line 67"/>
            <p:cNvSpPr>
              <a:spLocks noChangeShapeType="1"/>
            </p:cNvSpPr>
            <p:nvPr/>
          </p:nvSpPr>
          <p:spPr bwMode="auto">
            <a:xfrm>
              <a:off x="2991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3" name="Line 68"/>
            <p:cNvSpPr>
              <a:spLocks noChangeShapeType="1"/>
            </p:cNvSpPr>
            <p:nvPr/>
          </p:nvSpPr>
          <p:spPr bwMode="auto">
            <a:xfrm>
              <a:off x="3714" y="3125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4" name="Line 69"/>
            <p:cNvSpPr>
              <a:spLocks noChangeShapeType="1"/>
            </p:cNvSpPr>
            <p:nvPr/>
          </p:nvSpPr>
          <p:spPr bwMode="auto">
            <a:xfrm>
              <a:off x="3123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5" name="Line 70"/>
            <p:cNvSpPr>
              <a:spLocks noChangeShapeType="1"/>
            </p:cNvSpPr>
            <p:nvPr/>
          </p:nvSpPr>
          <p:spPr bwMode="auto">
            <a:xfrm>
              <a:off x="3189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6" name="Line 71"/>
            <p:cNvSpPr>
              <a:spLocks noChangeShapeType="1"/>
            </p:cNvSpPr>
            <p:nvPr/>
          </p:nvSpPr>
          <p:spPr bwMode="auto">
            <a:xfrm>
              <a:off x="3255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7" name="Line 72"/>
            <p:cNvSpPr>
              <a:spLocks noChangeShapeType="1"/>
            </p:cNvSpPr>
            <p:nvPr/>
          </p:nvSpPr>
          <p:spPr bwMode="auto">
            <a:xfrm>
              <a:off x="3321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8" name="Line 73"/>
            <p:cNvSpPr>
              <a:spLocks noChangeShapeType="1"/>
            </p:cNvSpPr>
            <p:nvPr/>
          </p:nvSpPr>
          <p:spPr bwMode="auto">
            <a:xfrm>
              <a:off x="3385" y="312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19" name="Line 74"/>
            <p:cNvSpPr>
              <a:spLocks noChangeShapeType="1"/>
            </p:cNvSpPr>
            <p:nvPr/>
          </p:nvSpPr>
          <p:spPr bwMode="auto">
            <a:xfrm>
              <a:off x="3452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20" name="Line 75"/>
            <p:cNvSpPr>
              <a:spLocks noChangeShapeType="1"/>
            </p:cNvSpPr>
            <p:nvPr/>
          </p:nvSpPr>
          <p:spPr bwMode="auto">
            <a:xfrm>
              <a:off x="3518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21" name="Line 76"/>
            <p:cNvSpPr>
              <a:spLocks noChangeShapeType="1"/>
            </p:cNvSpPr>
            <p:nvPr/>
          </p:nvSpPr>
          <p:spPr bwMode="auto">
            <a:xfrm>
              <a:off x="3584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122" name="Line 77"/>
            <p:cNvSpPr>
              <a:spLocks noChangeShapeType="1"/>
            </p:cNvSpPr>
            <p:nvPr/>
          </p:nvSpPr>
          <p:spPr bwMode="auto">
            <a:xfrm>
              <a:off x="3650" y="3125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428625" y="500063"/>
            <a:ext cx="8105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Teraz použijeme dĺžkové meradlo s</a:t>
            </a:r>
          </a:p>
          <a:p>
            <a:r>
              <a:rPr lang="cs-CZ" sz="2400" b="1">
                <a:latin typeface="Verdana" pitchFamily="34" charset="0"/>
              </a:rPr>
              <a:t> milimeterovou stupnicou.</a:t>
            </a: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395288" y="1628775"/>
            <a:ext cx="828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dĺžka kocky je bližšie ku značce 44 mm. Nameranú hodnotu dĺžky môžeme zaokrúhliť na 44 mm a zapísať </a:t>
            </a:r>
            <a:r>
              <a:rPr lang="cs-CZ" sz="2800" i="1">
                <a:latin typeface="Verdana" pitchFamily="34" charset="0"/>
              </a:rPr>
              <a:t>d</a:t>
            </a:r>
            <a:r>
              <a:rPr lang="cs-CZ" sz="2800">
                <a:latin typeface="Verdana" pitchFamily="34" charset="0"/>
              </a:rPr>
              <a:t> = 44 mm.</a:t>
            </a:r>
          </a:p>
        </p:txBody>
      </p: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4714875" y="2924175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43 mm </a:t>
            </a:r>
            <a:r>
              <a:rPr lang="en-US" sz="2400" b="1">
                <a:latin typeface="Verdana" pitchFamily="34" charset="0"/>
              </a:rPr>
              <a:t>&lt;</a:t>
            </a:r>
            <a:r>
              <a:rPr lang="cs-CZ" sz="2400" b="1">
                <a:latin typeface="Verdana" pitchFamily="34" charset="0"/>
              </a:rPr>
              <a:t> d </a:t>
            </a:r>
            <a:r>
              <a:rPr lang="en-US" sz="2400" b="1">
                <a:latin typeface="Verdana" pitchFamily="34" charset="0"/>
              </a:rPr>
              <a:t>&lt;</a:t>
            </a:r>
            <a:r>
              <a:rPr lang="cs-CZ" sz="2400" b="1">
                <a:latin typeface="Verdana" pitchFamily="34" charset="0"/>
              </a:rPr>
              <a:t> 44 mm</a:t>
            </a:r>
            <a:endParaRPr lang="en-US" sz="2400" b="1">
              <a:latin typeface="Verdana" pitchFamily="34" charset="0"/>
            </a:endParaRP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4914900" y="4286250"/>
            <a:ext cx="422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1">
                <a:latin typeface="Verdana" pitchFamily="34" charset="0"/>
              </a:rPr>
              <a:t>odchýlka merenia</a:t>
            </a:r>
            <a:r>
              <a:rPr lang="cs-CZ" sz="2000">
                <a:latin typeface="Verdana" pitchFamily="34" charset="0"/>
              </a:rPr>
              <a:t> = 0,5 mm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5214938" y="3643313"/>
            <a:ext cx="414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400">
                <a:latin typeface="Verdana" pitchFamily="34" charset="0"/>
              </a:rPr>
              <a:t>aká je odchýlka merania?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5429250" y="4786313"/>
            <a:ext cx="3929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 i="1">
                <a:latin typeface="Verdana" pitchFamily="34" charset="0"/>
              </a:rPr>
              <a:t>d</a:t>
            </a:r>
            <a:r>
              <a:rPr lang="cs-CZ" sz="2400" b="1">
                <a:latin typeface="Verdana" pitchFamily="34" charset="0"/>
              </a:rPr>
              <a:t> = ( 44 </a:t>
            </a:r>
            <a:r>
              <a:rPr lang="en-US" sz="2400" b="1">
                <a:latin typeface="Verdana" pitchFamily="34" charset="0"/>
              </a:rPr>
              <a:t>±</a:t>
            </a:r>
            <a:r>
              <a:rPr lang="cs-CZ" sz="2400" b="1">
                <a:latin typeface="Verdana" pitchFamily="34" charset="0"/>
              </a:rPr>
              <a:t> 0,5 ) mm</a:t>
            </a:r>
            <a:endParaRPr lang="en-US" sz="2400" b="1">
              <a:latin typeface="Verdana" pitchFamily="34" charset="0"/>
            </a:endParaRPr>
          </a:p>
        </p:txBody>
      </p:sp>
      <p:sp>
        <p:nvSpPr>
          <p:cNvPr id="78" name="Zástupný symbol čísla snímky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0D24E-6330-47B8-AD2C-4AD213ABA0EC}" type="slidenum">
              <a:rPr lang="cs-CZ"/>
              <a:pPr>
                <a:defRPr/>
              </a:pPr>
              <a:t>35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7" grpId="0"/>
      <p:bldP spid="34898" grpId="0"/>
      <p:bldP spid="34899" grpId="0"/>
      <p:bldP spid="34900" grpId="0"/>
      <p:bldP spid="34901" grpId="0"/>
      <p:bldP spid="3490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8183562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Presnos</a:t>
            </a:r>
            <a:r>
              <a:rPr lang="sk-SK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ť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meran</a:t>
            </a: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ia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00188"/>
            <a:ext cx="8183563" cy="4187825"/>
          </a:xfrm>
        </p:spPr>
        <p:txBody>
          <a:bodyPr>
            <a:normAutofit lnSpcReduction="10000"/>
          </a:bodyPr>
          <a:lstStyle/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b="1" dirty="0" err="1" smtClean="0"/>
              <a:t>Meriame</a:t>
            </a:r>
            <a:r>
              <a:rPr lang="cs-CZ" b="1" dirty="0" smtClean="0"/>
              <a:t> </a:t>
            </a:r>
            <a:r>
              <a:rPr lang="cs-CZ" b="1" dirty="0"/>
              <a:t>s </a:t>
            </a:r>
            <a:r>
              <a:rPr lang="cs-CZ" b="1" dirty="0" err="1" smtClean="0"/>
              <a:t>rôznou</a:t>
            </a:r>
            <a:r>
              <a:rPr lang="cs-CZ" b="1" dirty="0" smtClean="0"/>
              <a:t> </a:t>
            </a:r>
            <a:r>
              <a:rPr lang="cs-CZ" b="1" dirty="0" err="1" smtClean="0"/>
              <a:t>presnosťou</a:t>
            </a:r>
            <a:endParaRPr lang="cs-CZ" dirty="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dirty="0"/>
              <a:t>    </a:t>
            </a:r>
            <a:r>
              <a:rPr lang="cs-CZ" dirty="0" err="1" smtClean="0"/>
              <a:t>Meranie</a:t>
            </a:r>
            <a:r>
              <a:rPr lang="cs-CZ" dirty="0" smtClean="0"/>
              <a:t> </a:t>
            </a:r>
            <a:r>
              <a:rPr lang="cs-CZ" dirty="0" err="1" smtClean="0"/>
              <a:t>dĺžky</a:t>
            </a:r>
            <a:r>
              <a:rPr lang="cs-CZ" dirty="0" smtClean="0"/>
              <a:t> </a:t>
            </a:r>
            <a:r>
              <a:rPr lang="cs-CZ" dirty="0" err="1" smtClean="0"/>
              <a:t>nie</a:t>
            </a:r>
            <a:r>
              <a:rPr lang="cs-CZ" dirty="0" smtClean="0"/>
              <a:t> je </a:t>
            </a:r>
            <a:r>
              <a:rPr lang="cs-CZ" dirty="0"/>
              <a:t>nikdy </a:t>
            </a:r>
            <a:r>
              <a:rPr lang="cs-CZ" dirty="0" err="1" smtClean="0"/>
              <a:t>celkom</a:t>
            </a:r>
            <a:r>
              <a:rPr lang="cs-CZ" dirty="0" smtClean="0"/>
              <a:t> </a:t>
            </a:r>
            <a:r>
              <a:rPr lang="cs-CZ" dirty="0" err="1" smtClean="0"/>
              <a:t>presné</a:t>
            </a:r>
            <a:r>
              <a:rPr lang="cs-CZ" dirty="0"/>
              <a:t>. </a:t>
            </a:r>
            <a:r>
              <a:rPr lang="cs-CZ" dirty="0" err="1" smtClean="0"/>
              <a:t>Pri</a:t>
            </a:r>
            <a:r>
              <a:rPr lang="cs-CZ" dirty="0" smtClean="0"/>
              <a:t> </a:t>
            </a:r>
            <a:r>
              <a:rPr lang="cs-CZ" dirty="0" err="1" smtClean="0"/>
              <a:t>dodržaní</a:t>
            </a:r>
            <a:r>
              <a:rPr lang="cs-CZ" dirty="0" smtClean="0"/>
              <a:t> </a:t>
            </a:r>
            <a:r>
              <a:rPr lang="cs-CZ" dirty="0" err="1" smtClean="0"/>
              <a:t>všetkých</a:t>
            </a:r>
            <a:r>
              <a:rPr lang="cs-CZ" dirty="0" smtClean="0"/>
              <a:t> </a:t>
            </a:r>
            <a:r>
              <a:rPr lang="cs-CZ" dirty="0" err="1" smtClean="0"/>
              <a:t>pravidiel</a:t>
            </a:r>
            <a:r>
              <a:rPr lang="cs-CZ" dirty="0" smtClean="0"/>
              <a:t> </a:t>
            </a:r>
            <a:r>
              <a:rPr lang="cs-CZ" dirty="0" err="1" smtClean="0"/>
              <a:t>merania</a:t>
            </a:r>
            <a:r>
              <a:rPr lang="cs-CZ" dirty="0" smtClean="0"/>
              <a:t> </a:t>
            </a:r>
            <a:r>
              <a:rPr lang="cs-CZ" dirty="0" err="1" smtClean="0"/>
              <a:t>nieje</a:t>
            </a:r>
            <a:r>
              <a:rPr lang="cs-CZ" dirty="0" smtClean="0"/>
              <a:t> </a:t>
            </a:r>
            <a:r>
              <a:rPr lang="cs-CZ" dirty="0"/>
              <a:t>však </a:t>
            </a:r>
            <a:r>
              <a:rPr lang="cs-CZ" dirty="0" err="1" smtClean="0"/>
              <a:t>rozdiel</a:t>
            </a:r>
            <a:r>
              <a:rPr lang="cs-CZ" dirty="0" smtClean="0"/>
              <a:t> </a:t>
            </a:r>
            <a:r>
              <a:rPr lang="cs-CZ" dirty="0" err="1" smtClean="0"/>
              <a:t>medzi</a:t>
            </a:r>
            <a:r>
              <a:rPr lang="cs-CZ" dirty="0" smtClean="0"/>
              <a:t> </a:t>
            </a:r>
            <a:r>
              <a:rPr lang="cs-CZ" dirty="0" err="1" smtClean="0"/>
              <a:t>nameranou</a:t>
            </a:r>
            <a:r>
              <a:rPr lang="cs-CZ" dirty="0" smtClean="0"/>
              <a:t> </a:t>
            </a:r>
            <a:r>
              <a:rPr lang="cs-CZ" dirty="0"/>
              <a:t>a </a:t>
            </a:r>
            <a:r>
              <a:rPr lang="cs-CZ" dirty="0" err="1" smtClean="0"/>
              <a:t>skutočnou</a:t>
            </a:r>
            <a:r>
              <a:rPr lang="cs-CZ" dirty="0" smtClean="0"/>
              <a:t> </a:t>
            </a:r>
            <a:r>
              <a:rPr lang="cs-CZ" dirty="0"/>
              <a:t>hodnotou </a:t>
            </a:r>
            <a:r>
              <a:rPr lang="cs-CZ" dirty="0" err="1" smtClean="0"/>
              <a:t>dĺžky</a:t>
            </a:r>
            <a:r>
              <a:rPr lang="cs-CZ" dirty="0" smtClean="0"/>
              <a:t> </a:t>
            </a:r>
            <a:r>
              <a:rPr lang="cs-CZ" dirty="0" err="1" smtClean="0"/>
              <a:t>väčší</a:t>
            </a:r>
            <a:r>
              <a:rPr lang="cs-CZ" dirty="0" smtClean="0"/>
              <a:t> </a:t>
            </a:r>
            <a:r>
              <a:rPr lang="cs-CZ" dirty="0"/>
              <a:t>než </a:t>
            </a:r>
            <a:r>
              <a:rPr lang="cs-CZ" dirty="0" err="1" smtClean="0"/>
              <a:t>polovica</a:t>
            </a:r>
            <a:r>
              <a:rPr lang="cs-CZ" dirty="0" smtClean="0"/>
              <a:t> </a:t>
            </a:r>
            <a:r>
              <a:rPr lang="cs-CZ" dirty="0" err="1" smtClean="0"/>
              <a:t>nejmenšieho</a:t>
            </a:r>
            <a:r>
              <a:rPr lang="cs-CZ" dirty="0" smtClean="0"/>
              <a:t> </a:t>
            </a:r>
            <a:r>
              <a:rPr lang="cs-CZ" dirty="0" err="1" smtClean="0"/>
              <a:t>dielika</a:t>
            </a:r>
            <a:r>
              <a:rPr lang="cs-CZ" dirty="0" smtClean="0"/>
              <a:t> </a:t>
            </a:r>
            <a:r>
              <a:rPr lang="cs-CZ" dirty="0"/>
              <a:t>použitého </a:t>
            </a:r>
            <a:r>
              <a:rPr lang="cs-CZ" dirty="0" err="1" smtClean="0"/>
              <a:t>meradla</a:t>
            </a:r>
            <a:r>
              <a:rPr lang="cs-CZ" dirty="0"/>
              <a:t>. </a:t>
            </a:r>
            <a:endParaRPr lang="cs-CZ" b="1" dirty="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sz="3200" b="1" i="1" dirty="0" err="1" smtClean="0"/>
              <a:t>Odchýlka</a:t>
            </a:r>
            <a:r>
              <a:rPr lang="cs-CZ" sz="3200" b="1" i="1" dirty="0" smtClean="0"/>
              <a:t> </a:t>
            </a:r>
            <a:r>
              <a:rPr lang="cs-CZ" sz="3200" b="1" i="1" dirty="0" err="1" smtClean="0"/>
              <a:t>merania</a:t>
            </a:r>
            <a:r>
              <a:rPr lang="cs-CZ" sz="3200" b="1" i="1" dirty="0" smtClean="0"/>
              <a:t> </a:t>
            </a:r>
            <a:r>
              <a:rPr lang="cs-CZ" sz="3200" b="1" i="1" dirty="0" err="1" smtClean="0"/>
              <a:t>sa</a:t>
            </a:r>
            <a:r>
              <a:rPr lang="cs-CZ" sz="3200" b="1" i="1" dirty="0" smtClean="0"/>
              <a:t> rovná polovici </a:t>
            </a:r>
            <a:r>
              <a:rPr lang="cs-CZ" sz="3200" b="1" i="1" dirty="0" err="1" smtClean="0"/>
              <a:t>nejmenšieho</a:t>
            </a:r>
            <a:r>
              <a:rPr lang="cs-CZ" sz="3200" b="1" i="1" dirty="0" smtClean="0"/>
              <a:t> </a:t>
            </a:r>
            <a:r>
              <a:rPr lang="cs-CZ" sz="3200" b="1" i="1" dirty="0" err="1" smtClean="0"/>
              <a:t>dielika</a:t>
            </a:r>
            <a:r>
              <a:rPr lang="cs-CZ" sz="3200" b="1" i="1" dirty="0" smtClean="0"/>
              <a:t> </a:t>
            </a:r>
            <a:r>
              <a:rPr lang="cs-CZ" sz="3200" b="1" i="1" dirty="0" err="1" smtClean="0"/>
              <a:t>meradla</a:t>
            </a:r>
            <a:r>
              <a:rPr lang="cs-CZ" sz="3200" b="1" i="1" dirty="0"/>
              <a:t>.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604C3-4776-4A2E-B6EA-13AD95EFA3C4}" type="slidenum">
              <a:rPr lang="cs-CZ"/>
              <a:pPr>
                <a:defRPr/>
              </a:pPr>
              <a:t>36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-73025" y="75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Verdana" pitchFamily="34" charset="0"/>
            </a:endParaRPr>
          </a:p>
        </p:txBody>
      </p:sp>
      <p:pic>
        <p:nvPicPr>
          <p:cNvPr id="18436" name="Picture 4" descr="http://4zs.cheb.indos.cz/e-learning/fyzika/delkaobjemtelesa/vykl_soubory/merenisesitu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476375" y="765175"/>
            <a:ext cx="61531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631" name="Group 199"/>
          <p:cNvGraphicFramePr>
            <a:graphicFrameLocks noGrp="1"/>
          </p:cNvGraphicFramePr>
          <p:nvPr/>
        </p:nvGraphicFramePr>
        <p:xfrm>
          <a:off x="827088" y="4005263"/>
          <a:ext cx="7345362" cy="1798320"/>
        </p:xfrm>
        <a:graphic>
          <a:graphicData uri="http://schemas.openxmlformats.org/drawingml/2006/table">
            <a:tbl>
              <a:tblPr/>
              <a:tblGrid>
                <a:gridCol w="3313112"/>
                <a:gridCol w="4032250"/>
              </a:tblGrid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1 cm &lt; d &lt; 2 cm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d = 2 cm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odchýlka merania             </a:t>
                      </a:r>
                      <a:r>
                        <a:rPr kumimoji="0" lang="cs-CZ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0,5 cm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mm &lt; d &lt; 18 mm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 = 17 mm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 mm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2214563" y="5572125"/>
            <a:ext cx="4540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cs-CZ" sz="1200" b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Ani jedným meradlom sme nezistili presnú hodnotu dĺžky. </a:t>
            </a:r>
            <a:endParaRPr lang="cs-CZ" sz="1200" b="1">
              <a:solidFill>
                <a:srgbClr val="000000"/>
              </a:solidFill>
              <a:latin typeface="Verdana" pitchFamily="34" charset="0"/>
            </a:endParaRPr>
          </a:p>
          <a:p>
            <a:pPr algn="ctr"/>
            <a:r>
              <a:rPr lang="cs-CZ" sz="1200" b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Vždy sa táto hodnota iba blížila k určitej hodnote.</a:t>
            </a:r>
            <a:endParaRPr lang="cs-CZ">
              <a:latin typeface="Verdana" pitchFamily="34" charset="0"/>
            </a:endParaRP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74D0C-25FE-483F-8C2E-A7D6D68A2982}" type="slidenum">
              <a:rPr lang="cs-CZ"/>
              <a:pPr>
                <a:defRPr/>
              </a:pPr>
              <a:t>37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Opakované 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meranie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71688"/>
            <a:ext cx="8401050" cy="4187825"/>
          </a:xfrm>
        </p:spPr>
        <p:txBody>
          <a:bodyPr/>
          <a:lstStyle/>
          <a:p>
            <a:r>
              <a:rPr lang="cs-CZ" smtClean="0"/>
              <a:t>V praxi meranie niekoľkrát opakujeme, aby sme získali čo nejpresnejšiu hodnotu merenej veličiny.</a:t>
            </a:r>
          </a:p>
          <a:p>
            <a:r>
              <a:rPr lang="cs-CZ" smtClean="0"/>
              <a:t> Z nameraných hodnôt potom </a:t>
            </a:r>
            <a:r>
              <a:rPr lang="cs-CZ" b="1" smtClean="0"/>
              <a:t>vypočítame aritmetický priemer</a:t>
            </a:r>
            <a:r>
              <a:rPr lang="cs-CZ" smtClean="0"/>
              <a:t>, ktorý sa najviac blíži ku skutočnej hodnote meranej veličiny.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F2F61-6272-4170-A416-B14A6B965455}" type="slidenum">
              <a:rPr lang="cs-CZ"/>
              <a:pPr>
                <a:defRPr/>
              </a:pPr>
              <a:t>38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Opakované 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meranie dĺžky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9155" name="Text Box 7"/>
          <p:cNvSpPr txBox="1">
            <a:spLocks noChangeArrowheads="1"/>
          </p:cNvSpPr>
          <p:nvPr/>
        </p:nvSpPr>
        <p:spPr bwMode="auto">
          <a:xfrm>
            <a:off x="179388" y="692150"/>
            <a:ext cx="30956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0">
                <a:latin typeface="Verdana" pitchFamily="34" charset="0"/>
                <a:sym typeface="Wingdings" pitchFamily="2" charset="2"/>
              </a:rPr>
              <a:t></a:t>
            </a:r>
          </a:p>
        </p:txBody>
      </p:sp>
      <p:sp>
        <p:nvSpPr>
          <p:cNvPr id="49156" name="Text Box 8"/>
          <p:cNvSpPr txBox="1">
            <a:spLocks noChangeArrowheads="1"/>
          </p:cNvSpPr>
          <p:nvPr/>
        </p:nvSpPr>
        <p:spPr bwMode="auto">
          <a:xfrm>
            <a:off x="3203575" y="1268413"/>
            <a:ext cx="4508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Verdana" pitchFamily="34" charset="0"/>
              </a:rPr>
              <a:t>Zmeriame dĺžku obálky.</a:t>
            </a:r>
          </a:p>
        </p:txBody>
      </p:sp>
      <p:sp>
        <p:nvSpPr>
          <p:cNvPr id="49157" name="Text Box 9"/>
          <p:cNvSpPr txBox="1">
            <a:spLocks noChangeArrowheads="1"/>
          </p:cNvSpPr>
          <p:nvPr/>
        </p:nvSpPr>
        <p:spPr bwMode="auto">
          <a:xfrm>
            <a:off x="3203575" y="1773238"/>
            <a:ext cx="55451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Meranie urobíme aspoň päťkrát. Pri meraní dodržujeme pravidlá správneho postupu merania.</a:t>
            </a:r>
          </a:p>
        </p:txBody>
      </p:sp>
      <p:sp>
        <p:nvSpPr>
          <p:cNvPr id="49158" name="Text Box 10"/>
          <p:cNvSpPr txBox="1">
            <a:spLocks noChangeArrowheads="1"/>
          </p:cNvSpPr>
          <p:nvPr/>
        </p:nvSpPr>
        <p:spPr bwMode="auto">
          <a:xfrm>
            <a:off x="395288" y="3500438"/>
            <a:ext cx="83534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Ani pri precíznom meraní správnym dĺžkovým meradlom nenameriame vždy rovnaké hodnoty.</a:t>
            </a:r>
          </a:p>
        </p:txBody>
      </p:sp>
      <p:sp>
        <p:nvSpPr>
          <p:cNvPr id="49159" name="Text Box 12"/>
          <p:cNvSpPr txBox="1">
            <a:spLocks noChangeArrowheads="1"/>
          </p:cNvSpPr>
          <p:nvPr/>
        </p:nvSpPr>
        <p:spPr bwMode="auto">
          <a:xfrm>
            <a:off x="500063" y="4857750"/>
            <a:ext cx="8215312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12,3 cm; 12,4 cm; 12,2 cm; 12,3 cm; 12,4 cm</a:t>
            </a:r>
          </a:p>
        </p:txBody>
      </p:sp>
      <p:sp>
        <p:nvSpPr>
          <p:cNvPr id="49160" name="Text Box 13"/>
          <p:cNvSpPr txBox="1">
            <a:spLocks noChangeArrowheads="1"/>
          </p:cNvSpPr>
          <p:nvPr/>
        </p:nvSpPr>
        <p:spPr bwMode="auto">
          <a:xfrm>
            <a:off x="428625" y="5429250"/>
            <a:ext cx="83518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400">
                <a:latin typeface="Verdana" pitchFamily="34" charset="0"/>
              </a:rPr>
              <a:t>Skutečnej dĺžke sa najviac približuje </a:t>
            </a:r>
            <a:r>
              <a:rPr lang="cs-CZ" sz="2400" b="1">
                <a:latin typeface="Verdana" pitchFamily="34" charset="0"/>
              </a:rPr>
              <a:t>aritmetický priemer z nameraných hodnôt.</a:t>
            </a:r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9F3EB-7114-434B-A3AA-B794917CB42D}" type="slidenum">
              <a:rPr lang="cs-CZ"/>
              <a:pPr>
                <a:defRPr/>
              </a:pPr>
              <a:t>39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19475" y="1196975"/>
            <a:ext cx="4038600" cy="3028950"/>
          </a:xfrm>
        </p:spPr>
      </p:pic>
      <p:pic>
        <p:nvPicPr>
          <p:cNvPr id="13315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84213" y="1125538"/>
            <a:ext cx="1209675" cy="1581150"/>
          </a:xfrm>
        </p:spPr>
      </p:pic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447675" y="588963"/>
            <a:ext cx="3681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0000FF"/>
                </a:solidFill>
                <a:latin typeface="Times New Roman" pitchFamily="18" charset="0"/>
              </a:rPr>
              <a:t>Jednotky v starom Ríme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403350" y="15573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1042988" y="1557338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827088" y="2924175"/>
            <a:ext cx="860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unca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364163" y="350043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3708400" y="350043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192588" y="3541713"/>
            <a:ext cx="105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stopa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19113" y="4405313"/>
            <a:ext cx="369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Jedna stopa = 12 uncí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0" y="5013325"/>
            <a:ext cx="8159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Používali </a:t>
            </a:r>
            <a:r>
              <a:rPr lang="cs-CZ" sz="2800">
                <a:solidFill>
                  <a:srgbClr val="0000FF"/>
                </a:solidFill>
                <a:latin typeface="Times New Roman" pitchFamily="18" charset="0"/>
              </a:rPr>
              <a:t>krok </a:t>
            </a:r>
            <a:r>
              <a:rPr lang="cs-CZ" sz="2800">
                <a:latin typeface="Times New Roman" pitchFamily="18" charset="0"/>
              </a:rPr>
              <a:t> -  dvojkrok – </a:t>
            </a:r>
            <a:r>
              <a:rPr lang="cs-CZ" sz="2800">
                <a:solidFill>
                  <a:srgbClr val="FF0000"/>
                </a:solidFill>
                <a:latin typeface="Times New Roman" pitchFamily="18" charset="0"/>
              </a:rPr>
              <a:t>jeden krok ľavou</a:t>
            </a:r>
            <a:r>
              <a:rPr lang="cs-CZ" sz="2800">
                <a:latin typeface="Times New Roman" pitchFamily="18" charset="0"/>
              </a:rPr>
              <a:t> nohou a </a:t>
            </a:r>
          </a:p>
          <a:p>
            <a:r>
              <a:rPr lang="cs-CZ" sz="2800">
                <a:solidFill>
                  <a:srgbClr val="FF0000"/>
                </a:solidFill>
                <a:latin typeface="Times New Roman" pitchFamily="18" charset="0"/>
              </a:rPr>
              <a:t>jeden krok pravou</a:t>
            </a:r>
            <a:r>
              <a:rPr lang="cs-CZ" sz="2800">
                <a:latin typeface="Times New Roman" pitchFamily="18" charset="0"/>
              </a:rPr>
              <a:t> nohou 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0" y="6092825"/>
            <a:ext cx="4716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800">
                <a:solidFill>
                  <a:srgbClr val="0033CC"/>
                </a:solidFill>
                <a:latin typeface="Times New Roman" pitchFamily="18" charset="0"/>
              </a:rPr>
              <a:t>1000  dvojkrokov  = 1 míľa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nimBg="1"/>
      <p:bldP spid="5132" grpId="0" animBg="1"/>
      <p:bldP spid="5133" grpId="0"/>
      <p:bldP spid="5134" grpId="0" animBg="1"/>
      <p:bldP spid="5135" grpId="0" animBg="1"/>
      <p:bldP spid="5136" grpId="0"/>
      <p:bldP spid="5137" grpId="0"/>
      <p:bldP spid="5139" grpId="0"/>
      <p:bldP spid="51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8625" y="1714500"/>
            <a:ext cx="8286750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 b="1">
                <a:latin typeface="Verdana" pitchFamily="34" charset="0"/>
              </a:rPr>
              <a:t>12,3 cm; 12,4 cm; 12,2 cm; 12,3 cm; 12,4 cm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23850" y="1196975"/>
            <a:ext cx="467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400">
                <a:latin typeface="Verdana" pitchFamily="34" charset="0"/>
              </a:rPr>
              <a:t>Boli namerané tieto hodnoty.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28625" y="2286000"/>
            <a:ext cx="8572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Skutočná dĺžka obálky je medzi 12,2 cm  (dolná medza merania) a 12,4 cm (horná medza merania).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3850" y="3357563"/>
            <a:ext cx="7034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Vypočítame aritmetický priemer: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7188" y="4000500"/>
            <a:ext cx="8501062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 b="1">
                <a:latin typeface="Verdana" pitchFamily="34" charset="0"/>
              </a:rPr>
              <a:t>d = (12,3 + 12,4 + 12,2 + 12,3 + 12,4) : 5 = </a:t>
            </a:r>
            <a:r>
              <a:rPr lang="cs-CZ" sz="2000" b="1" u="sng">
                <a:latin typeface="Verdana" pitchFamily="34" charset="0"/>
              </a:rPr>
              <a:t>12,32 cm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57188" y="4643438"/>
            <a:ext cx="8786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400">
                <a:latin typeface="Verdana" pitchFamily="34" charset="0"/>
              </a:rPr>
              <a:t>Merania boli urobené s presnosťou na jedno desatinné miesto, preto i vypočítanú dĺžku zaokrúhlime na jedno desatinné miesto: d = 12,3 cm.</a:t>
            </a:r>
          </a:p>
        </p:txBody>
      </p:sp>
      <p:sp>
        <p:nvSpPr>
          <p:cNvPr id="14" name="Zástupný symbol čísla snímky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4705D-AC8D-420F-8AB6-727987D14789}" type="slidenum">
              <a:rPr lang="cs-CZ"/>
              <a:pPr>
                <a:defRPr/>
              </a:pPr>
              <a:t>40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/>
      <p:bldP spid="8200" grpId="0"/>
      <p:bldP spid="8201" grpId="0"/>
      <p:bldP spid="8202" grpId="0" animBg="1"/>
      <p:bldP spid="82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2808287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cs-CZ" sz="2600" smtClean="0"/>
              <a:t>Aritmetický priemer </a:t>
            </a:r>
            <a:r>
              <a:rPr lang="cs-CZ" sz="2600" i="1" smtClean="0"/>
              <a:t>d</a:t>
            </a:r>
            <a:r>
              <a:rPr lang="cs-CZ" sz="2600" smtClean="0"/>
              <a:t> vypočítaný z hodnôt opakovaných meraní tej istej dĺžky je správnejší než hodnota dĺžky nameraná raz.</a:t>
            </a:r>
          </a:p>
          <a:p>
            <a:pPr algn="just">
              <a:lnSpc>
                <a:spcPct val="90000"/>
              </a:lnSpc>
            </a:pPr>
            <a:r>
              <a:rPr lang="cs-CZ" sz="2600" smtClean="0"/>
              <a:t>Opakované meranie je veľmi dôležité zvlášť v takých prípadoch, kedy je obtiažné jednoznačne určiť, ako máme meradlo k meranéj dĺžke telesa priložiť.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5000625" y="4071938"/>
            <a:ext cx="36718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Napríklad pri meraní priemeru rúrky.</a:t>
            </a:r>
          </a:p>
        </p:txBody>
      </p:sp>
      <p:sp>
        <p:nvSpPr>
          <p:cNvPr id="51205" name="AutoShape 9"/>
          <p:cNvSpPr>
            <a:spLocks noChangeArrowheads="1"/>
          </p:cNvSpPr>
          <p:nvPr/>
        </p:nvSpPr>
        <p:spPr bwMode="auto">
          <a:xfrm>
            <a:off x="3203575" y="3860800"/>
            <a:ext cx="1439863" cy="1439863"/>
          </a:xfrm>
          <a:custGeom>
            <a:avLst/>
            <a:gdLst>
              <a:gd name="T0" fmla="*/ 719932 w 21600"/>
              <a:gd name="T1" fmla="*/ 0 h 21600"/>
              <a:gd name="T2" fmla="*/ 210847 w 21600"/>
              <a:gd name="T3" fmla="*/ 210847 h 21600"/>
              <a:gd name="T4" fmla="*/ 0 w 21600"/>
              <a:gd name="T5" fmla="*/ 719932 h 21600"/>
              <a:gd name="T6" fmla="*/ 210847 w 21600"/>
              <a:gd name="T7" fmla="*/ 1229016 h 21600"/>
              <a:gd name="T8" fmla="*/ 719932 w 21600"/>
              <a:gd name="T9" fmla="*/ 1439863 h 21600"/>
              <a:gd name="T10" fmla="*/ 1229016 w 21600"/>
              <a:gd name="T11" fmla="*/ 1229016 h 21600"/>
              <a:gd name="T12" fmla="*/ 1439863 w 21600"/>
              <a:gd name="T13" fmla="*/ 719932 h 21600"/>
              <a:gd name="T14" fmla="*/ 1229016 w 21600"/>
              <a:gd name="T15" fmla="*/ 2108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05" y="10800"/>
                </a:moveTo>
                <a:cubicBezTo>
                  <a:pt x="3005" y="15105"/>
                  <a:pt x="6495" y="18595"/>
                  <a:pt x="10800" y="18595"/>
                </a:cubicBezTo>
                <a:cubicBezTo>
                  <a:pt x="15105" y="18595"/>
                  <a:pt x="18595" y="15105"/>
                  <a:pt x="18595" y="10800"/>
                </a:cubicBezTo>
                <a:cubicBezTo>
                  <a:pt x="18595" y="6495"/>
                  <a:pt x="15105" y="3005"/>
                  <a:pt x="10800" y="3005"/>
                </a:cubicBezTo>
                <a:cubicBezTo>
                  <a:pt x="6495" y="3005"/>
                  <a:pt x="3005" y="6495"/>
                  <a:pt x="3005" y="10800"/>
                </a:cubicBez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3132138" y="4005263"/>
            <a:ext cx="71437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sp>
        <p:nvSpPr>
          <p:cNvPr id="51207" name="Rectangle 12"/>
          <p:cNvSpPr>
            <a:spLocks noChangeArrowheads="1"/>
          </p:cNvSpPr>
          <p:nvPr/>
        </p:nvSpPr>
        <p:spPr bwMode="auto">
          <a:xfrm>
            <a:off x="4643438" y="4076700"/>
            <a:ext cx="73025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>
              <a:latin typeface="Verdana" pitchFamily="34" charset="0"/>
            </a:endParaRPr>
          </a:p>
        </p:txBody>
      </p:sp>
      <p:grpSp>
        <p:nvGrpSpPr>
          <p:cNvPr id="51208" name="Group 81"/>
          <p:cNvGrpSpPr>
            <a:grpSpLocks/>
          </p:cNvGrpSpPr>
          <p:nvPr/>
        </p:nvGrpSpPr>
        <p:grpSpPr bwMode="auto">
          <a:xfrm>
            <a:off x="2987675" y="5300663"/>
            <a:ext cx="5761038" cy="850900"/>
            <a:chOff x="1610" y="3339"/>
            <a:chExt cx="3629" cy="536"/>
          </a:xfrm>
        </p:grpSpPr>
        <p:sp>
          <p:nvSpPr>
            <p:cNvPr id="51213" name="Rectangle 26"/>
            <p:cNvSpPr>
              <a:spLocks noChangeArrowheads="1"/>
            </p:cNvSpPr>
            <p:nvPr/>
          </p:nvSpPr>
          <p:spPr bwMode="auto">
            <a:xfrm>
              <a:off x="1610" y="3339"/>
              <a:ext cx="3550" cy="50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>
                <a:latin typeface="Verdana" pitchFamily="34" charset="0"/>
              </a:endParaRPr>
            </a:p>
          </p:txBody>
        </p:sp>
        <p:sp>
          <p:nvSpPr>
            <p:cNvPr id="51214" name="Line 27"/>
            <p:cNvSpPr>
              <a:spLocks noChangeShapeType="1"/>
            </p:cNvSpPr>
            <p:nvPr/>
          </p:nvSpPr>
          <p:spPr bwMode="auto">
            <a:xfrm>
              <a:off x="1742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15" name="Line 28"/>
            <p:cNvSpPr>
              <a:spLocks noChangeShapeType="1"/>
            </p:cNvSpPr>
            <p:nvPr/>
          </p:nvSpPr>
          <p:spPr bwMode="auto">
            <a:xfrm>
              <a:off x="2399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16" name="Text Box 29"/>
            <p:cNvSpPr txBox="1">
              <a:spLocks noChangeArrowheads="1"/>
            </p:cNvSpPr>
            <p:nvPr/>
          </p:nvSpPr>
          <p:spPr bwMode="auto">
            <a:xfrm>
              <a:off x="1610" y="3644"/>
              <a:ext cx="3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cs-CZ">
                  <a:latin typeface="Verdana" pitchFamily="34" charset="0"/>
                </a:rPr>
                <a:t>0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MMMMMI</a:t>
              </a:r>
              <a:r>
                <a:rPr lang="cs-CZ">
                  <a:latin typeface="Verdana" pitchFamily="34" charset="0"/>
                </a:rPr>
                <a:t>1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MMMMII</a:t>
              </a:r>
              <a:r>
                <a:rPr lang="cs-CZ">
                  <a:latin typeface="Verdana" pitchFamily="34" charset="0"/>
                </a:rPr>
                <a:t>2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</a:t>
              </a:r>
              <a:r>
                <a:rPr lang="cs-CZ">
                  <a:latin typeface="Verdana" pitchFamily="34" charset="0"/>
                </a:rPr>
                <a:t>3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MMMMII</a:t>
              </a:r>
              <a:r>
                <a:rPr lang="cs-CZ">
                  <a:latin typeface="Verdana" pitchFamily="34" charset="0"/>
                </a:rPr>
                <a:t>4</a:t>
              </a:r>
              <a:r>
                <a:rPr lang="cs-CZ">
                  <a:solidFill>
                    <a:srgbClr val="C0C0C0"/>
                  </a:solidFill>
                  <a:latin typeface="Verdana" pitchFamily="34" charset="0"/>
                </a:rPr>
                <a:t>MMMMM</a:t>
              </a:r>
              <a:r>
                <a:rPr lang="cs-CZ">
                  <a:latin typeface="Verdana" pitchFamily="34" charset="0"/>
                </a:rPr>
                <a:t>5</a:t>
              </a:r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>
              <a:off x="180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18" name="Line 31"/>
            <p:cNvSpPr>
              <a:spLocks noChangeShapeType="1"/>
            </p:cNvSpPr>
            <p:nvPr/>
          </p:nvSpPr>
          <p:spPr bwMode="auto">
            <a:xfrm>
              <a:off x="1872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19" name="Line 32"/>
            <p:cNvSpPr>
              <a:spLocks noChangeShapeType="1"/>
            </p:cNvSpPr>
            <p:nvPr/>
          </p:nvSpPr>
          <p:spPr bwMode="auto">
            <a:xfrm>
              <a:off x="1939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0" name="Line 33"/>
            <p:cNvSpPr>
              <a:spLocks noChangeShapeType="1"/>
            </p:cNvSpPr>
            <p:nvPr/>
          </p:nvSpPr>
          <p:spPr bwMode="auto">
            <a:xfrm>
              <a:off x="2004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1" name="Line 34"/>
            <p:cNvSpPr>
              <a:spLocks noChangeShapeType="1"/>
            </p:cNvSpPr>
            <p:nvPr/>
          </p:nvSpPr>
          <p:spPr bwMode="auto">
            <a:xfrm>
              <a:off x="2070" y="3339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2" name="Line 35"/>
            <p:cNvSpPr>
              <a:spLocks noChangeShapeType="1"/>
            </p:cNvSpPr>
            <p:nvPr/>
          </p:nvSpPr>
          <p:spPr bwMode="auto">
            <a:xfrm>
              <a:off x="213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3" name="Line 36"/>
            <p:cNvSpPr>
              <a:spLocks noChangeShapeType="1"/>
            </p:cNvSpPr>
            <p:nvPr/>
          </p:nvSpPr>
          <p:spPr bwMode="auto">
            <a:xfrm>
              <a:off x="2201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4" name="Line 37"/>
            <p:cNvSpPr>
              <a:spLocks noChangeShapeType="1"/>
            </p:cNvSpPr>
            <p:nvPr/>
          </p:nvSpPr>
          <p:spPr bwMode="auto">
            <a:xfrm>
              <a:off x="2268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5" name="Line 38"/>
            <p:cNvSpPr>
              <a:spLocks noChangeShapeType="1"/>
            </p:cNvSpPr>
            <p:nvPr/>
          </p:nvSpPr>
          <p:spPr bwMode="auto">
            <a:xfrm>
              <a:off x="2333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6" name="Line 39"/>
            <p:cNvSpPr>
              <a:spLocks noChangeShapeType="1"/>
            </p:cNvSpPr>
            <p:nvPr/>
          </p:nvSpPr>
          <p:spPr bwMode="auto">
            <a:xfrm>
              <a:off x="3057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7" name="Line 40"/>
            <p:cNvSpPr>
              <a:spLocks noChangeShapeType="1"/>
            </p:cNvSpPr>
            <p:nvPr/>
          </p:nvSpPr>
          <p:spPr bwMode="auto">
            <a:xfrm>
              <a:off x="2466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8" name="Line 41"/>
            <p:cNvSpPr>
              <a:spLocks noChangeShapeType="1"/>
            </p:cNvSpPr>
            <p:nvPr/>
          </p:nvSpPr>
          <p:spPr bwMode="auto">
            <a:xfrm>
              <a:off x="2530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29" name="Line 42"/>
            <p:cNvSpPr>
              <a:spLocks noChangeShapeType="1"/>
            </p:cNvSpPr>
            <p:nvPr/>
          </p:nvSpPr>
          <p:spPr bwMode="auto">
            <a:xfrm>
              <a:off x="259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0" name="Line 43"/>
            <p:cNvSpPr>
              <a:spLocks noChangeShapeType="1"/>
            </p:cNvSpPr>
            <p:nvPr/>
          </p:nvSpPr>
          <p:spPr bwMode="auto">
            <a:xfrm>
              <a:off x="2662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1" name="Line 44"/>
            <p:cNvSpPr>
              <a:spLocks noChangeShapeType="1"/>
            </p:cNvSpPr>
            <p:nvPr/>
          </p:nvSpPr>
          <p:spPr bwMode="auto">
            <a:xfrm>
              <a:off x="2728" y="3339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2" name="Line 45"/>
            <p:cNvSpPr>
              <a:spLocks noChangeShapeType="1"/>
            </p:cNvSpPr>
            <p:nvPr/>
          </p:nvSpPr>
          <p:spPr bwMode="auto">
            <a:xfrm>
              <a:off x="2795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3" name="Line 46"/>
            <p:cNvSpPr>
              <a:spLocks noChangeShapeType="1"/>
            </p:cNvSpPr>
            <p:nvPr/>
          </p:nvSpPr>
          <p:spPr bwMode="auto">
            <a:xfrm>
              <a:off x="2860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4" name="Line 47"/>
            <p:cNvSpPr>
              <a:spLocks noChangeShapeType="1"/>
            </p:cNvSpPr>
            <p:nvPr/>
          </p:nvSpPr>
          <p:spPr bwMode="auto">
            <a:xfrm>
              <a:off x="2926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5" name="Line 48"/>
            <p:cNvSpPr>
              <a:spLocks noChangeShapeType="1"/>
            </p:cNvSpPr>
            <p:nvPr/>
          </p:nvSpPr>
          <p:spPr bwMode="auto">
            <a:xfrm>
              <a:off x="2991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6" name="Line 49"/>
            <p:cNvSpPr>
              <a:spLocks noChangeShapeType="1"/>
            </p:cNvSpPr>
            <p:nvPr/>
          </p:nvSpPr>
          <p:spPr bwMode="auto">
            <a:xfrm>
              <a:off x="3714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7" name="Line 50"/>
            <p:cNvSpPr>
              <a:spLocks noChangeShapeType="1"/>
            </p:cNvSpPr>
            <p:nvPr/>
          </p:nvSpPr>
          <p:spPr bwMode="auto">
            <a:xfrm>
              <a:off x="3122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8" name="Line 51"/>
            <p:cNvSpPr>
              <a:spLocks noChangeShapeType="1"/>
            </p:cNvSpPr>
            <p:nvPr/>
          </p:nvSpPr>
          <p:spPr bwMode="auto">
            <a:xfrm>
              <a:off x="318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39" name="Line 52"/>
            <p:cNvSpPr>
              <a:spLocks noChangeShapeType="1"/>
            </p:cNvSpPr>
            <p:nvPr/>
          </p:nvSpPr>
          <p:spPr bwMode="auto">
            <a:xfrm>
              <a:off x="3253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0" name="Line 53"/>
            <p:cNvSpPr>
              <a:spLocks noChangeShapeType="1"/>
            </p:cNvSpPr>
            <p:nvPr/>
          </p:nvSpPr>
          <p:spPr bwMode="auto">
            <a:xfrm>
              <a:off x="3319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1" name="Line 54"/>
            <p:cNvSpPr>
              <a:spLocks noChangeShapeType="1"/>
            </p:cNvSpPr>
            <p:nvPr/>
          </p:nvSpPr>
          <p:spPr bwMode="auto">
            <a:xfrm>
              <a:off x="3385" y="3339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2" name="Line 55"/>
            <p:cNvSpPr>
              <a:spLocks noChangeShapeType="1"/>
            </p:cNvSpPr>
            <p:nvPr/>
          </p:nvSpPr>
          <p:spPr bwMode="auto">
            <a:xfrm>
              <a:off x="3451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3" name="Line 56"/>
            <p:cNvSpPr>
              <a:spLocks noChangeShapeType="1"/>
            </p:cNvSpPr>
            <p:nvPr/>
          </p:nvSpPr>
          <p:spPr bwMode="auto">
            <a:xfrm>
              <a:off x="351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4" name="Line 57"/>
            <p:cNvSpPr>
              <a:spLocks noChangeShapeType="1"/>
            </p:cNvSpPr>
            <p:nvPr/>
          </p:nvSpPr>
          <p:spPr bwMode="auto">
            <a:xfrm>
              <a:off x="3584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5" name="Line 58"/>
            <p:cNvSpPr>
              <a:spLocks noChangeShapeType="1"/>
            </p:cNvSpPr>
            <p:nvPr/>
          </p:nvSpPr>
          <p:spPr bwMode="auto">
            <a:xfrm>
              <a:off x="3648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6" name="Line 59"/>
            <p:cNvSpPr>
              <a:spLocks noChangeShapeType="1"/>
            </p:cNvSpPr>
            <p:nvPr/>
          </p:nvSpPr>
          <p:spPr bwMode="auto">
            <a:xfrm>
              <a:off x="4371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7" name="Line 60"/>
            <p:cNvSpPr>
              <a:spLocks noChangeShapeType="1"/>
            </p:cNvSpPr>
            <p:nvPr/>
          </p:nvSpPr>
          <p:spPr bwMode="auto">
            <a:xfrm>
              <a:off x="3780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8" name="Line 61"/>
            <p:cNvSpPr>
              <a:spLocks noChangeShapeType="1"/>
            </p:cNvSpPr>
            <p:nvPr/>
          </p:nvSpPr>
          <p:spPr bwMode="auto">
            <a:xfrm>
              <a:off x="3846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49" name="Line 62"/>
            <p:cNvSpPr>
              <a:spLocks noChangeShapeType="1"/>
            </p:cNvSpPr>
            <p:nvPr/>
          </p:nvSpPr>
          <p:spPr bwMode="auto">
            <a:xfrm>
              <a:off x="3913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0" name="Line 63"/>
            <p:cNvSpPr>
              <a:spLocks noChangeShapeType="1"/>
            </p:cNvSpPr>
            <p:nvPr/>
          </p:nvSpPr>
          <p:spPr bwMode="auto">
            <a:xfrm>
              <a:off x="397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1" name="Line 64"/>
            <p:cNvSpPr>
              <a:spLocks noChangeShapeType="1"/>
            </p:cNvSpPr>
            <p:nvPr/>
          </p:nvSpPr>
          <p:spPr bwMode="auto">
            <a:xfrm>
              <a:off x="4042" y="3339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2" name="Line 65"/>
            <p:cNvSpPr>
              <a:spLocks noChangeShapeType="1"/>
            </p:cNvSpPr>
            <p:nvPr/>
          </p:nvSpPr>
          <p:spPr bwMode="auto">
            <a:xfrm>
              <a:off x="4109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3" name="Line 66"/>
            <p:cNvSpPr>
              <a:spLocks noChangeShapeType="1"/>
            </p:cNvSpPr>
            <p:nvPr/>
          </p:nvSpPr>
          <p:spPr bwMode="auto">
            <a:xfrm>
              <a:off x="4175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4" name="Line 67"/>
            <p:cNvSpPr>
              <a:spLocks noChangeShapeType="1"/>
            </p:cNvSpPr>
            <p:nvPr/>
          </p:nvSpPr>
          <p:spPr bwMode="auto">
            <a:xfrm>
              <a:off x="4241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5" name="Line 68"/>
            <p:cNvSpPr>
              <a:spLocks noChangeShapeType="1"/>
            </p:cNvSpPr>
            <p:nvPr/>
          </p:nvSpPr>
          <p:spPr bwMode="auto">
            <a:xfrm>
              <a:off x="4306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6" name="Line 69"/>
            <p:cNvSpPr>
              <a:spLocks noChangeShapeType="1"/>
            </p:cNvSpPr>
            <p:nvPr/>
          </p:nvSpPr>
          <p:spPr bwMode="auto">
            <a:xfrm>
              <a:off x="5029" y="333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7" name="Line 70"/>
            <p:cNvSpPr>
              <a:spLocks noChangeShapeType="1"/>
            </p:cNvSpPr>
            <p:nvPr/>
          </p:nvSpPr>
          <p:spPr bwMode="auto">
            <a:xfrm>
              <a:off x="4438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8" name="Line 71"/>
            <p:cNvSpPr>
              <a:spLocks noChangeShapeType="1"/>
            </p:cNvSpPr>
            <p:nvPr/>
          </p:nvSpPr>
          <p:spPr bwMode="auto">
            <a:xfrm>
              <a:off x="4504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59" name="Line 72"/>
            <p:cNvSpPr>
              <a:spLocks noChangeShapeType="1"/>
            </p:cNvSpPr>
            <p:nvPr/>
          </p:nvSpPr>
          <p:spPr bwMode="auto">
            <a:xfrm>
              <a:off x="4570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0" name="Line 73"/>
            <p:cNvSpPr>
              <a:spLocks noChangeShapeType="1"/>
            </p:cNvSpPr>
            <p:nvPr/>
          </p:nvSpPr>
          <p:spPr bwMode="auto">
            <a:xfrm>
              <a:off x="4636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1" name="Line 74"/>
            <p:cNvSpPr>
              <a:spLocks noChangeShapeType="1"/>
            </p:cNvSpPr>
            <p:nvPr/>
          </p:nvSpPr>
          <p:spPr bwMode="auto">
            <a:xfrm>
              <a:off x="4700" y="3339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2" name="Line 75"/>
            <p:cNvSpPr>
              <a:spLocks noChangeShapeType="1"/>
            </p:cNvSpPr>
            <p:nvPr/>
          </p:nvSpPr>
          <p:spPr bwMode="auto">
            <a:xfrm>
              <a:off x="4767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3" name="Line 76"/>
            <p:cNvSpPr>
              <a:spLocks noChangeShapeType="1"/>
            </p:cNvSpPr>
            <p:nvPr/>
          </p:nvSpPr>
          <p:spPr bwMode="auto">
            <a:xfrm>
              <a:off x="4833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4" name="Line 77"/>
            <p:cNvSpPr>
              <a:spLocks noChangeShapeType="1"/>
            </p:cNvSpPr>
            <p:nvPr/>
          </p:nvSpPr>
          <p:spPr bwMode="auto">
            <a:xfrm>
              <a:off x="4899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65" name="Line 78"/>
            <p:cNvSpPr>
              <a:spLocks noChangeShapeType="1"/>
            </p:cNvSpPr>
            <p:nvPr/>
          </p:nvSpPr>
          <p:spPr bwMode="auto">
            <a:xfrm>
              <a:off x="4965" y="33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68" name="Zástupný symbol čísla snímky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65C6D-776C-41D5-A838-63B285D636B7}" type="slidenum">
              <a:rPr lang="cs-CZ"/>
              <a:pPr>
                <a:defRPr/>
              </a:pPr>
              <a:t>41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00063" y="571500"/>
            <a:ext cx="74295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cs-CZ" sz="2800">
                <a:latin typeface="Verdana" pitchFamily="34" charset="0"/>
              </a:rPr>
              <a:t>Zmeraj šírku palca, meranie opakuj päťkrát, zapíš výsledky, urči aritmetický priemer nameraných šírok a výsledok vhodne zaokrúhli.</a:t>
            </a:r>
          </a:p>
        </p:txBody>
      </p:sp>
      <p:grpSp>
        <p:nvGrpSpPr>
          <p:cNvPr id="1028" name="Group 15"/>
          <p:cNvGrpSpPr>
            <a:grpSpLocks/>
          </p:cNvGrpSpPr>
          <p:nvPr/>
        </p:nvGrpSpPr>
        <p:grpSpPr bwMode="auto">
          <a:xfrm>
            <a:off x="468313" y="2276475"/>
            <a:ext cx="1871662" cy="3889375"/>
            <a:chOff x="612" y="1298"/>
            <a:chExt cx="919" cy="213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612" y="1842"/>
            <a:ext cx="919" cy="1587"/>
          </p:xfrm>
          <a:graphic>
            <a:graphicData uri="http://schemas.openxmlformats.org/presentationml/2006/ole">
              <p:oleObj spid="_x0000_s1026" name="Rastrový obrázek" r:id="rId3" imgW="695238" imgH="1200318" progId="PBrush">
                <p:embed/>
              </p:oleObj>
            </a:graphicData>
          </a:graphic>
        </p:graphicFrame>
        <p:sp>
          <p:nvSpPr>
            <p:cNvPr id="1037" name="Line 9"/>
            <p:cNvSpPr>
              <a:spLocks noChangeShapeType="1"/>
            </p:cNvSpPr>
            <p:nvPr/>
          </p:nvSpPr>
          <p:spPr bwMode="auto">
            <a:xfrm flipV="1">
              <a:off x="793" y="1479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Line 10"/>
            <p:cNvSpPr>
              <a:spLocks noChangeShapeType="1"/>
            </p:cNvSpPr>
            <p:nvPr/>
          </p:nvSpPr>
          <p:spPr bwMode="auto">
            <a:xfrm flipV="1">
              <a:off x="1474" y="1479"/>
              <a:ext cx="0" cy="10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39" name="Line 11"/>
            <p:cNvSpPr>
              <a:spLocks noChangeShapeType="1"/>
            </p:cNvSpPr>
            <p:nvPr/>
          </p:nvSpPr>
          <p:spPr bwMode="auto">
            <a:xfrm flipH="1">
              <a:off x="793" y="1570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40" name="Text Box 12"/>
            <p:cNvSpPr txBox="1">
              <a:spLocks noChangeArrowheads="1"/>
            </p:cNvSpPr>
            <p:nvPr/>
          </p:nvSpPr>
          <p:spPr bwMode="auto">
            <a:xfrm>
              <a:off x="970" y="1298"/>
              <a:ext cx="32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cs-CZ" sz="2400" i="1">
                  <a:latin typeface="Verdana" pitchFamily="34" charset="0"/>
                </a:rPr>
                <a:t>d</a:t>
              </a:r>
            </a:p>
          </p:txBody>
        </p:sp>
      </p:grp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700338" y="2636838"/>
            <a:ext cx="3284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400">
                <a:latin typeface="Verdana" pitchFamily="34" charset="0"/>
              </a:rPr>
              <a:t>Namerané hodnoty: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86000" y="3071813"/>
            <a:ext cx="66579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2,3 cm; 2,2 cm; 2,4 cm; 2,3 cm; 2,5 cm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000250" y="3714750"/>
            <a:ext cx="8001000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d = (2,3 + 2,2 + 2,4 + 2,3 + 2,5) : 5 = 2,34 cm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700338" y="4437063"/>
            <a:ext cx="4014787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>
                <a:latin typeface="Verdana" pitchFamily="34" charset="0"/>
              </a:rPr>
              <a:t>d = 2,34 cm = </a:t>
            </a:r>
            <a:r>
              <a:rPr lang="cs-CZ" sz="2400" u="sng">
                <a:latin typeface="Verdana" pitchFamily="34" charset="0"/>
              </a:rPr>
              <a:t>2,3 cm</a:t>
            </a:r>
          </a:p>
        </p:txBody>
      </p:sp>
      <p:sp>
        <p:nvSpPr>
          <p:cNvPr id="19" name="Zástupný symbol čísla snímky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4A2F-F2E9-40D2-9E30-2EA66CBE1FD3}" type="slidenum">
              <a:rPr lang="cs-CZ"/>
              <a:pPr>
                <a:defRPr/>
              </a:pPr>
              <a:t>42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9" grpId="0"/>
      <p:bldP spid="10260" grpId="0" animBg="1"/>
      <p:bldP spid="10263" grpId="0" animBg="1"/>
      <p:bldP spid="102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571500" y="642938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Postup 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merenia dĺžky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286000"/>
            <a:ext cx="7704138" cy="5099050"/>
          </a:xfrm>
        </p:spPr>
        <p:txBody>
          <a:bodyPr>
            <a:normAutofit lnSpcReduction="10000"/>
          </a:bodyPr>
          <a:lstStyle/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sz="1800" b="1" smtClean="0"/>
              <a:t>Potreby</a:t>
            </a:r>
            <a:r>
              <a:rPr lang="cs-CZ" sz="1800" b="1"/>
              <a:t>:</a:t>
            </a:r>
            <a:r>
              <a:rPr lang="cs-CZ" sz="1800"/>
              <a:t> </a:t>
            </a:r>
            <a:r>
              <a:rPr lang="cs-CZ" sz="1800" smtClean="0"/>
              <a:t>vhodne </a:t>
            </a:r>
            <a:r>
              <a:rPr lang="cs-CZ" sz="1800"/>
              <a:t>zvolené </a:t>
            </a:r>
            <a:r>
              <a:rPr lang="cs-CZ" sz="1800" smtClean="0"/>
              <a:t>meradlo, papier</a:t>
            </a:r>
            <a:r>
              <a:rPr lang="cs-CZ" sz="1800"/>
              <a:t>, </a:t>
            </a:r>
            <a:r>
              <a:rPr lang="cs-CZ" sz="1800" smtClean="0"/>
              <a:t>ceruzka, prípadne </a:t>
            </a:r>
            <a:r>
              <a:rPr lang="cs-CZ" sz="1800"/>
              <a:t>kalkulačka</a:t>
            </a: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sz="1800" b="1" smtClean="0"/>
              <a:t>Príprava </a:t>
            </a:r>
            <a:r>
              <a:rPr lang="cs-CZ" sz="1800" b="1"/>
              <a:t>a </a:t>
            </a:r>
            <a:r>
              <a:rPr lang="cs-CZ" sz="1800" b="1" smtClean="0"/>
              <a:t>prevedenie: </a:t>
            </a:r>
            <a:r>
              <a:rPr lang="cs-CZ" sz="1800"/>
              <a:t>Výšku stolu </a:t>
            </a:r>
            <a:r>
              <a:rPr lang="cs-CZ" sz="1800" smtClean="0"/>
              <a:t>zmeriame päťkrát </a:t>
            </a:r>
            <a:r>
              <a:rPr lang="cs-CZ" sz="1800"/>
              <a:t>s </a:t>
            </a:r>
            <a:r>
              <a:rPr lang="cs-CZ" sz="1800" smtClean="0"/>
              <a:t>dodržaním všetkých </a:t>
            </a:r>
            <a:r>
              <a:rPr lang="cs-CZ" sz="1800"/>
              <a:t>zásad správného </a:t>
            </a:r>
            <a:r>
              <a:rPr lang="cs-CZ" sz="1800" smtClean="0"/>
              <a:t>merania. </a:t>
            </a:r>
            <a:r>
              <a:rPr lang="cs-CZ" sz="1800"/>
              <a:t>Hodnoty si zapisujeme do </a:t>
            </a:r>
            <a:r>
              <a:rPr lang="cs-CZ" sz="1800" smtClean="0"/>
              <a:t>tabuľky</a:t>
            </a:r>
            <a:r>
              <a:rPr lang="cs-CZ" sz="1800"/>
              <a:t>. Určíme aritmetický </a:t>
            </a:r>
            <a:r>
              <a:rPr lang="cs-CZ" sz="1800" smtClean="0"/>
              <a:t>priemer </a:t>
            </a:r>
            <a:r>
              <a:rPr lang="cs-CZ" sz="1800"/>
              <a:t>d</a:t>
            </a:r>
            <a:r>
              <a:rPr lang="cs-CZ" sz="1800" baseline="-25000"/>
              <a:t>p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cs-CZ" sz="1800" b="1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cs-CZ" sz="1800" b="1"/>
              <a:t>Výpočet: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1800" b="1"/>
              <a:t>                       </a:t>
            </a:r>
            <a:r>
              <a:rPr lang="cs-CZ" sz="1800"/>
              <a:t>d</a:t>
            </a:r>
            <a:r>
              <a:rPr lang="cs-CZ" sz="1800" baseline="-25000"/>
              <a:t>p</a:t>
            </a:r>
            <a:r>
              <a:rPr lang="cs-CZ" sz="1800"/>
              <a:t> = (25 +26 + 24 + 25 + 26) : 5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1800"/>
              <a:t>                       d</a:t>
            </a:r>
            <a:r>
              <a:rPr lang="cs-CZ" sz="1800" baseline="-25000"/>
              <a:t>p </a:t>
            </a:r>
            <a:r>
              <a:rPr lang="cs-CZ" sz="1800"/>
              <a:t>= 126 : 5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1800"/>
              <a:t>                       d</a:t>
            </a:r>
            <a:r>
              <a:rPr lang="cs-CZ" sz="1800" baseline="-25000"/>
              <a:t>p </a:t>
            </a:r>
            <a:r>
              <a:rPr lang="cs-CZ" sz="1800"/>
              <a:t>= 25,2 cm 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1800"/>
              <a:t>                       d</a:t>
            </a:r>
            <a:r>
              <a:rPr lang="cs-CZ" sz="1800" baseline="-25000"/>
              <a:t>p </a:t>
            </a:r>
            <a:r>
              <a:rPr lang="cs-CZ" sz="1800"/>
              <a:t>= 25 cm 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cs-CZ" sz="1800"/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1800"/>
              <a:t> </a:t>
            </a:r>
          </a:p>
          <a:p>
            <a:pPr marL="265176" indent="-26517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cs-CZ" sz="1800"/>
          </a:p>
        </p:txBody>
      </p:sp>
      <p:graphicFrame>
        <p:nvGraphicFramePr>
          <p:cNvPr id="20522" name="Group 42"/>
          <p:cNvGraphicFramePr>
            <a:graphicFrameLocks noGrp="1"/>
          </p:cNvGraphicFramePr>
          <p:nvPr/>
        </p:nvGraphicFramePr>
        <p:xfrm>
          <a:off x="1331913" y="3644900"/>
          <a:ext cx="6096000" cy="1335024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Číslo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merení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Namerená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 (cm)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F06DC-55DD-420B-9A72-FD7D898A56DD}" type="slidenum">
              <a:rPr lang="cs-CZ"/>
              <a:pPr>
                <a:defRPr/>
              </a:pPr>
              <a:t>43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63" y="785813"/>
            <a:ext cx="8183562" cy="1050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Praktické 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cvičenie </a:t>
            </a:r>
            <a:r>
              <a:rPr lang="cs-CZ">
                <a:solidFill>
                  <a:schemeClr val="accent1">
                    <a:tint val="88000"/>
                    <a:satMod val="150000"/>
                  </a:schemeClr>
                </a:solidFill>
              </a:rPr>
              <a:t>– </a:t>
            </a:r>
            <a:r>
              <a:rPr lang="cs-CZ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domáca úloha</a:t>
            </a:r>
            <a:endParaRPr lang="cs-CZ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492375"/>
            <a:ext cx="8358188" cy="3594100"/>
          </a:xfrm>
        </p:spPr>
        <p:txBody>
          <a:bodyPr>
            <a:normAutofit lnSpcReduction="10000"/>
          </a:bodyPr>
          <a:lstStyle/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3200"/>
              <a:t>   </a:t>
            </a:r>
            <a:r>
              <a:rPr lang="cs-CZ" sz="3200" smtClean="0"/>
              <a:t>Zmeraj rozmery svojej </a:t>
            </a:r>
            <a:r>
              <a:rPr lang="cs-CZ" sz="3200"/>
              <a:t>učebnice fyziky.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cs-CZ" sz="32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/>
              <a:t>   Pracuj </a:t>
            </a:r>
            <a:r>
              <a:rPr lang="cs-CZ" smtClean="0"/>
              <a:t>podľa pravidiel</a:t>
            </a:r>
            <a:r>
              <a:rPr lang="cs-CZ"/>
              <a:t>, </a:t>
            </a:r>
            <a:r>
              <a:rPr lang="cs-CZ" smtClean="0"/>
              <a:t>ktoré sú uvedené vyššie </a:t>
            </a:r>
            <a:r>
              <a:rPr lang="cs-CZ"/>
              <a:t>a </a:t>
            </a:r>
            <a:r>
              <a:rPr lang="cs-CZ" smtClean="0"/>
              <a:t>všetko zapíš </a:t>
            </a:r>
            <a:r>
              <a:rPr lang="cs-CZ"/>
              <a:t>do </a:t>
            </a:r>
            <a:r>
              <a:rPr lang="cs-CZ" smtClean="0"/>
              <a:t>zošita . Ako </a:t>
            </a:r>
            <a:r>
              <a:rPr lang="cs-CZ"/>
              <a:t>vzor </a:t>
            </a:r>
            <a:r>
              <a:rPr lang="cs-CZ" smtClean="0"/>
              <a:t>na </a:t>
            </a:r>
            <a:r>
              <a:rPr lang="cs-CZ"/>
              <a:t>zápis práce </a:t>
            </a:r>
            <a:r>
              <a:rPr lang="cs-CZ" smtClean="0"/>
              <a:t>využi predchádzajúcu </a:t>
            </a:r>
            <a:r>
              <a:rPr lang="cs-CZ"/>
              <a:t>stranu. Nadpis bude </a:t>
            </a:r>
            <a:r>
              <a:rPr lang="cs-CZ" b="1" smtClean="0"/>
              <a:t>Určenie rozmerov </a:t>
            </a:r>
            <a:r>
              <a:rPr lang="cs-CZ" b="1"/>
              <a:t>učebnice fyziky</a:t>
            </a:r>
            <a:r>
              <a:rPr lang="cs-CZ"/>
              <a:t>.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E7BE6-1CDD-41E3-9584-7359D9C6DA21}" type="slidenum">
              <a:rPr lang="cs-CZ"/>
              <a:pPr>
                <a:defRPr/>
              </a:pPr>
              <a:t>44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92138" y="1000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>
              <a:latin typeface="Times New Roman" pitchFamily="18" charset="0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47675" y="588963"/>
            <a:ext cx="6327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0000FF"/>
                </a:solidFill>
                <a:latin typeface="Times New Roman" pitchFamily="18" charset="0"/>
              </a:rPr>
              <a:t> Ďaľšie jednotky, ktoré využívali časti tela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11188" y="1412875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FF0000"/>
                </a:solidFill>
                <a:latin typeface="Times New Roman" pitchFamily="18" charset="0"/>
              </a:rPr>
              <a:t>Yard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35013" y="3541713"/>
            <a:ext cx="92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u="sng">
                <a:solidFill>
                  <a:srgbClr val="FF0000"/>
                </a:solidFill>
                <a:latin typeface="Times New Roman" pitchFamily="18" charset="0"/>
              </a:rPr>
              <a:t>siaha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39750" y="1989138"/>
            <a:ext cx="1519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>
                <a:latin typeface="Times New Roman" pitchFamily="18" charset="0"/>
              </a:rPr>
              <a:t>Anglicko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39750" y="4149725"/>
            <a:ext cx="1384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b="1">
                <a:latin typeface="Times New Roman" pitchFamily="18" charset="0"/>
              </a:rPr>
              <a:t>aj u nás</a:t>
            </a:r>
          </a:p>
        </p:txBody>
      </p:sp>
      <p:pic>
        <p:nvPicPr>
          <p:cNvPr id="10250" name="Picture 10" descr="MCj023359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096963"/>
            <a:ext cx="5667375" cy="5761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64163" y="3284538"/>
            <a:ext cx="1728787" cy="0"/>
            <a:chOff x="3379" y="2069"/>
            <a:chExt cx="1089" cy="0"/>
          </a:xfrm>
        </p:grpSpPr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>
              <a:off x="3470" y="2069"/>
              <a:ext cx="998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54" name="Line 12"/>
            <p:cNvSpPr>
              <a:spLocks noChangeShapeType="1"/>
            </p:cNvSpPr>
            <p:nvPr/>
          </p:nvSpPr>
          <p:spPr bwMode="auto">
            <a:xfrm flipH="1">
              <a:off x="3379" y="2069"/>
              <a:ext cx="726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508625" y="1844675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800" b="1" u="sng">
                <a:latin typeface="Times New Roman" pitchFamily="18" charset="0"/>
              </a:rPr>
              <a:t>Yard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 flipV="1">
            <a:off x="3779838" y="3644900"/>
            <a:ext cx="3529012" cy="212725"/>
            <a:chOff x="3379" y="2069"/>
            <a:chExt cx="1089" cy="0"/>
          </a:xfrm>
        </p:grpSpPr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3470" y="2069"/>
              <a:ext cx="998" cy="0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flipH="1">
              <a:off x="3379" y="2069"/>
              <a:ext cx="726" cy="0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5867400" y="2349500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148263" y="4005263"/>
            <a:ext cx="1096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3200" b="1" u="sng">
                <a:solidFill>
                  <a:srgbClr val="0000FF"/>
                </a:solidFill>
                <a:latin typeface="Times New Roman" pitchFamily="18" charset="0"/>
              </a:rPr>
              <a:t>siaha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 flipV="1">
            <a:off x="5508625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7" grpId="0"/>
      <p:bldP spid="10248" grpId="0"/>
      <p:bldP spid="10249" grpId="0"/>
      <p:bldP spid="10255" grpId="0"/>
      <p:bldP spid="10260" grpId="0" animBg="1"/>
      <p:bldP spid="10261" grpId="0"/>
      <p:bldP spid="102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Rozmery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teles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  <a:solidFill>
            <a:schemeClr val="accent1"/>
          </a:solidFill>
        </p:spPr>
        <p:txBody>
          <a:bodyPr/>
          <a:lstStyle/>
          <a:p>
            <a:r>
              <a:rPr lang="cs-CZ" smtClean="0"/>
              <a:t>Ako môžeme popísať rozmery kapra?</a:t>
            </a:r>
          </a:p>
        </p:txBody>
      </p:sp>
      <p:pic>
        <p:nvPicPr>
          <p:cNvPr id="4100" name="Picture 4" descr="kap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852738"/>
            <a:ext cx="7272337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484438" y="5876925"/>
            <a:ext cx="1820862" cy="369888"/>
          </a:xfrm>
          <a:prstGeom prst="rect">
            <a:avLst/>
          </a:prstGeom>
          <a:solidFill>
            <a:srgbClr val="98D0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dĺžka – 55 cm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443663" y="5876925"/>
            <a:ext cx="1809750" cy="369888"/>
          </a:xfrm>
          <a:prstGeom prst="rect">
            <a:avLst/>
          </a:prstGeom>
          <a:solidFill>
            <a:srgbClr val="98D0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Šírka – 10 cm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272088" y="2439988"/>
            <a:ext cx="1682750" cy="366712"/>
          </a:xfrm>
          <a:prstGeom prst="rect">
            <a:avLst/>
          </a:prstGeom>
          <a:solidFill>
            <a:srgbClr val="98D0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Výška – 18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  <p:bldP spid="4101" grpId="0" animBg="1"/>
      <p:bldP spid="4102" grpId="0" animBg="1"/>
      <p:bldP spid="4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Rozmery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automobilu</a:t>
            </a:r>
          </a:p>
        </p:txBody>
      </p:sp>
      <p:pic>
        <p:nvPicPr>
          <p:cNvPr id="7172" name="Picture 4" descr="for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793875"/>
            <a:ext cx="58324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840288" y="4600575"/>
            <a:ext cx="230187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dĺžka – 4 333 mm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927850" y="3089275"/>
            <a:ext cx="2076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Výška – 1 595 mm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9750" y="5157788"/>
            <a:ext cx="2290763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Šírka – 1825 mm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3" grpId="0" animBg="1"/>
      <p:bldP spid="7174" grpId="0" animBg="1"/>
      <p:bldP spid="71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  <a:solidFill>
            <a:srgbClr val="98D0D4"/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Rozmery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geometerických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telies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cs-CZ" smtClean="0"/>
              <a:t>kváder</a:t>
            </a:r>
          </a:p>
          <a:p>
            <a:pPr>
              <a:buFontTx/>
              <a:buNone/>
            </a:pPr>
            <a:endParaRPr lang="cs-CZ" smtClean="0"/>
          </a:p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kocka</a:t>
            </a:r>
          </a:p>
          <a:p>
            <a:endParaRPr lang="cs-CZ" smtClean="0"/>
          </a:p>
          <a:p>
            <a:endParaRPr lang="cs-CZ" smtClean="0"/>
          </a:p>
          <a:p>
            <a:endParaRPr lang="cs-CZ" smtClean="0"/>
          </a:p>
        </p:txBody>
      </p:sp>
      <p:pic>
        <p:nvPicPr>
          <p:cNvPr id="5124" name="Picture 4" descr="kvad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95" r="35576" b="32979"/>
          <a:stretch>
            <a:fillRect/>
          </a:stretch>
        </p:blipFill>
        <p:spPr bwMode="auto">
          <a:xfrm>
            <a:off x="2051050" y="1412875"/>
            <a:ext cx="2520950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krych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4643438"/>
            <a:ext cx="2592387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84438" y="3357563"/>
            <a:ext cx="788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dĺžka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84663" y="2781300"/>
            <a:ext cx="741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šírka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500563" y="206057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výška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208713" y="4456113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všetky 3 rozmery</a:t>
            </a:r>
          </a:p>
          <a:p>
            <a:r>
              <a:rPr lang="cs-CZ">
                <a:latin typeface="Verdana" pitchFamily="34" charset="0"/>
              </a:rPr>
              <a:t>sú rovnaké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164388" y="3573463"/>
            <a:ext cx="788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dĺžka</a:t>
            </a:r>
          </a:p>
        </p:txBody>
      </p:sp>
      <p:pic>
        <p:nvPicPr>
          <p:cNvPr id="5132" name="Picture 12" descr="kvadr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412" r="29445" b="12091"/>
          <a:stretch>
            <a:fillRect/>
          </a:stretch>
        </p:blipFill>
        <p:spPr bwMode="auto">
          <a:xfrm>
            <a:off x="6156325" y="1412875"/>
            <a:ext cx="195262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156325" y="3141663"/>
            <a:ext cx="915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>
                <a:latin typeface="Verdana" pitchFamily="34" charset="0"/>
              </a:rPr>
              <a:t>šírka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7956550" y="242093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latin typeface="Verdana" pitchFamily="34" charset="0"/>
              </a:rPr>
              <a:t>výška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  <p:bldP spid="5126" grpId="0"/>
      <p:bldP spid="5127" grpId="0"/>
      <p:bldP spid="5128" grpId="0"/>
      <p:bldP spid="5129" grpId="0"/>
      <p:bldP spid="5131" grpId="0"/>
      <p:bldP spid="5133" grpId="0"/>
      <p:bldP spid="5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  <a:solidFill>
            <a:srgbClr val="98D0D4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Rozmery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teles</a:t>
            </a:r>
            <a:r>
              <a:rPr lang="cs-CZ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s-CZ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človek</a:t>
            </a:r>
            <a:endParaRPr lang="cs-CZ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23975"/>
          </a:xfrm>
          <a:solidFill>
            <a:schemeClr val="bg1"/>
          </a:solidFill>
        </p:spPr>
        <p:txBody>
          <a:bodyPr/>
          <a:lstStyle/>
          <a:p>
            <a:r>
              <a:rPr lang="cs-CZ" smtClean="0"/>
              <a:t>Akú máš výšku? Čo je dĺžka a šírka?</a:t>
            </a:r>
          </a:p>
          <a:p>
            <a:r>
              <a:rPr lang="cs-CZ" smtClean="0"/>
              <a:t>Aké sú tieto rozmery, keď si ľahneš?</a:t>
            </a:r>
          </a:p>
        </p:txBody>
      </p:sp>
      <p:pic>
        <p:nvPicPr>
          <p:cNvPr id="6148" name="Picture 4" descr="postava1"/>
          <p:cNvPicPr>
            <a:picLocks noChangeAspect="1" noChangeArrowheads="1"/>
          </p:cNvPicPr>
          <p:nvPr/>
        </p:nvPicPr>
        <p:blipFill>
          <a:blip r:embed="rId2"/>
          <a:srcRect l="32579" t="10164" r="22308" b="8482"/>
          <a:stretch>
            <a:fillRect/>
          </a:stretch>
        </p:blipFill>
        <p:spPr bwMode="auto">
          <a:xfrm>
            <a:off x="1763713" y="2997200"/>
            <a:ext cx="14430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postava2"/>
          <p:cNvPicPr>
            <a:picLocks noChangeAspect="1" noChangeArrowheads="1"/>
          </p:cNvPicPr>
          <p:nvPr/>
        </p:nvPicPr>
        <p:blipFill>
          <a:blip r:embed="rId3"/>
          <a:srcRect t="25708" b="10080"/>
          <a:stretch>
            <a:fillRect/>
          </a:stretch>
        </p:blipFill>
        <p:spPr bwMode="auto">
          <a:xfrm>
            <a:off x="4211638" y="3933825"/>
            <a:ext cx="37449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310</TotalTime>
  <Words>1446</Words>
  <Application>Microsoft Office PowerPoint</Application>
  <PresentationFormat>Prezentácia na obrazovke (4:3)</PresentationFormat>
  <Paragraphs>331</Paragraphs>
  <Slides>44</Slides>
  <Notes>6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44</vt:i4>
      </vt:variant>
    </vt:vector>
  </HeadingPairs>
  <TitlesOfParts>
    <vt:vector size="53" baseType="lpstr">
      <vt:lpstr>Verdana</vt:lpstr>
      <vt:lpstr>Arial</vt:lpstr>
      <vt:lpstr>Wingdings 2</vt:lpstr>
      <vt:lpstr>Calibri</vt:lpstr>
      <vt:lpstr>Times New Roman</vt:lpstr>
      <vt:lpstr>Wingdings</vt:lpstr>
      <vt:lpstr>Aspekt</vt:lpstr>
      <vt:lpstr>Default Design</vt:lpstr>
      <vt:lpstr>Rastrový obrázek</vt:lpstr>
      <vt:lpstr>Meranie dĺžky</vt:lpstr>
      <vt:lpstr>Snímka 2</vt:lpstr>
      <vt:lpstr>Snímka 3</vt:lpstr>
      <vt:lpstr>Snímka 4</vt:lpstr>
      <vt:lpstr>Snímka 5</vt:lpstr>
      <vt:lpstr>Rozmery teles</vt:lpstr>
      <vt:lpstr>Rozmery automobilu</vt:lpstr>
      <vt:lpstr>Rozmery geometerických telies</vt:lpstr>
      <vt:lpstr>Rozmery teles - človek</vt:lpstr>
      <vt:lpstr>dĺžka </vt:lpstr>
      <vt:lpstr>dĺžka</vt:lpstr>
      <vt:lpstr>Snímka 12</vt:lpstr>
      <vt:lpstr>Snímka 13</vt:lpstr>
      <vt:lpstr>Snímka 14</vt:lpstr>
      <vt:lpstr>Snímka 15</vt:lpstr>
      <vt:lpstr>Snímka 16</vt:lpstr>
      <vt:lpstr>Další jednotky dĺžky</vt:lpstr>
      <vt:lpstr>Prevody jednotiek dĺžky</vt:lpstr>
      <vt:lpstr>Ďaľšie (i historické) dĺžkové jednotky</vt:lpstr>
      <vt:lpstr>Jednotky </vt:lpstr>
      <vt:lpstr>dĺžkové meradlá</vt:lpstr>
      <vt:lpstr>Snímka 22</vt:lpstr>
      <vt:lpstr>Snímka 23</vt:lpstr>
      <vt:lpstr>Snímka 24</vt:lpstr>
      <vt:lpstr>Snímka 25</vt:lpstr>
      <vt:lpstr>Snímka 26</vt:lpstr>
      <vt:lpstr>Ako meriame dĺžku</vt:lpstr>
      <vt:lpstr>Snímka 28</vt:lpstr>
      <vt:lpstr>Snímka 29</vt:lpstr>
      <vt:lpstr>Snímka 30</vt:lpstr>
      <vt:lpstr>Snímka 31</vt:lpstr>
      <vt:lpstr>Snímka 32</vt:lpstr>
      <vt:lpstr>Snímka 33</vt:lpstr>
      <vt:lpstr>Snímka 34</vt:lpstr>
      <vt:lpstr>Snímka 35</vt:lpstr>
      <vt:lpstr>Presnosť merania</vt:lpstr>
      <vt:lpstr>Snímka 37</vt:lpstr>
      <vt:lpstr>Opakované meranie</vt:lpstr>
      <vt:lpstr>Opakované meranie dĺžky</vt:lpstr>
      <vt:lpstr>Snímka 40</vt:lpstr>
      <vt:lpstr>Snímka 41</vt:lpstr>
      <vt:lpstr>Snímka 42</vt:lpstr>
      <vt:lpstr>Postup merenia dĺžky</vt:lpstr>
      <vt:lpstr>Praktické cvičenie – domáca úloha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Jaroslava Vitazkova</cp:lastModifiedBy>
  <cp:revision>138</cp:revision>
  <dcterms:created xsi:type="dcterms:W3CDTF">2007-12-07T03:42:46Z</dcterms:created>
  <dcterms:modified xsi:type="dcterms:W3CDTF">2016-12-18T11:49:07Z</dcterms:modified>
</cp:coreProperties>
</file>