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61" r:id="rId5"/>
    <p:sldId id="257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ournals.sagepub.com/doi/abs/10.1111/j.1467-9280.2006.01750.x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428309" y="2246811"/>
            <a:ext cx="6731816" cy="2138920"/>
          </a:xfrm>
        </p:spPr>
        <p:txBody>
          <a:bodyPr>
            <a:noAutofit/>
          </a:bodyPr>
          <a:lstStyle/>
          <a:p>
            <a:r>
              <a:rPr lang="sk-SK" sz="9600" b="1" dirty="0" smtClean="0"/>
              <a:t>Prvý   dojem</a:t>
            </a:r>
            <a:endParaRPr lang="sk-SK" sz="96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8. ročník</a:t>
            </a:r>
            <a:endParaRPr lang="sk-SK" sz="3200" dirty="0"/>
          </a:p>
        </p:txBody>
      </p:sp>
      <p:pic>
        <p:nvPicPr>
          <p:cNvPr id="2050" name="Picture 2" descr="VÃ½sledok vyhÄ¾adÃ¡vania obrÃ¡zkov pre dopyt prvÃ½ doj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08" y="1210268"/>
            <a:ext cx="6715382" cy="448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67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s dvoma zaoblenými rohmi na rovnakej strane 2"/>
          <p:cNvSpPr/>
          <p:nvPr/>
        </p:nvSpPr>
        <p:spPr>
          <a:xfrm>
            <a:off x="849087" y="352699"/>
            <a:ext cx="10097589" cy="5499462"/>
          </a:xfrm>
          <a:prstGeom prst="round2Diag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800" b="1" dirty="0" smtClean="0">
                <a:solidFill>
                  <a:schemeClr val="tx1"/>
                </a:solidFill>
              </a:rPr>
              <a:t> primárny dojem: človek si ho vytvára o inom pri prvom stretnutí a môže v nás     pretrvávať roky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1" dirty="0" smtClean="0">
                <a:solidFill>
                  <a:schemeClr val="tx1"/>
                </a:solidFill>
              </a:rPr>
              <a:t> pozitívny, negatívny, málokedy neutrálny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1" dirty="0" smtClean="0">
                <a:solidFill>
                  <a:schemeClr val="tx1"/>
                </a:solidFill>
              </a:rPr>
              <a:t> dá sa urobiť alebo získať len raz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1" dirty="0" smtClean="0">
                <a:solidFill>
                  <a:schemeClr val="tx1"/>
                </a:solidFill>
              </a:rPr>
              <a:t> vytvára  sa v prvých sekundách stretnutia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1" dirty="0" smtClean="0">
                <a:solidFill>
                  <a:schemeClr val="tx1"/>
                </a:solidFill>
              </a:rPr>
              <a:t>Spolieha sa na nekonkrétne skutočnosti: úsmev, stisk ruky, vôňa, vzhľad.</a:t>
            </a:r>
            <a:endParaRPr lang="sk-SK" sz="2800" b="1" dirty="0">
              <a:solidFill>
                <a:schemeClr val="tx1"/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894115" y="731520"/>
            <a:ext cx="2490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i="1" dirty="0" smtClean="0"/>
              <a:t>PRVÝ  DOJEM</a:t>
            </a:r>
            <a:endParaRPr lang="sk-SK" sz="3200" b="1" i="1" dirty="0"/>
          </a:p>
        </p:txBody>
      </p:sp>
      <p:pic>
        <p:nvPicPr>
          <p:cNvPr id="5122" name="Picture 2" descr="VÃ½sledok vyhÄ¾adÃ¡vania obrÃ¡zkov pre dopyt prvÃ½ doje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5" t="22663" r="9222"/>
          <a:stretch/>
        </p:blipFill>
        <p:spPr bwMode="auto">
          <a:xfrm>
            <a:off x="7628708" y="4275117"/>
            <a:ext cx="4402183" cy="258288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80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4715691" y="1097280"/>
            <a:ext cx="7093131" cy="475488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600" b="1" dirty="0" smtClean="0"/>
              <a:t>Dať na prvý dojem je jedna z najčasnejších chýb, ktorých sa dopúšťame pri hodnotení druhých. Napriek tomu hrá dôležitú úlohu pri stretnutí ľudí, ktorí sa nepoznajú  a spolu komunikujú po prvý raz.</a:t>
            </a:r>
            <a:endParaRPr lang="sk-SK" sz="3600" b="1" dirty="0"/>
          </a:p>
        </p:txBody>
      </p:sp>
      <p:pic>
        <p:nvPicPr>
          <p:cNvPr id="4098" name="Picture 2" descr="VÃ½sledok vyhÄ¾adÃ¡vania obrÃ¡zkov pre dopyt prvÃ½ doje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7" t="3633" r="7592"/>
          <a:stretch/>
        </p:blipFill>
        <p:spPr bwMode="auto">
          <a:xfrm>
            <a:off x="352698" y="2062685"/>
            <a:ext cx="4180114" cy="282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04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s dvoma zaoblenými rohmi na rovnakej strane 1"/>
          <p:cNvSpPr/>
          <p:nvPr/>
        </p:nvSpPr>
        <p:spPr>
          <a:xfrm>
            <a:off x="1672046" y="522516"/>
            <a:ext cx="10162903" cy="5643154"/>
          </a:xfrm>
          <a:prstGeom prst="round2Diag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sk-SK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sk-SK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4000" dirty="0" smtClean="0"/>
              <a:t>Halo efekt – </a:t>
            </a:r>
            <a:r>
              <a:rPr lang="sk-SK" sz="2400" dirty="0" smtClean="0"/>
              <a:t>spadá medzi najznámejšie a najbežnejšie omyly.</a:t>
            </a:r>
          </a:p>
          <a:p>
            <a:r>
              <a:rPr lang="sk-SK" sz="2400" dirty="0" smtClean="0"/>
              <a:t>Sympatickým, pekným a milým ľuďom máme tendenciu automaticky prisudzovať kladné vlastnosti, dokonca i vyššiu inteligenciu.</a:t>
            </a:r>
            <a:endParaRPr lang="sk-SK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4000" dirty="0" smtClean="0"/>
              <a:t>Diablov efekt – </a:t>
            </a:r>
            <a:r>
              <a:rPr lang="sk-SK" sz="2400" dirty="0" smtClean="0"/>
              <a:t>je presný opak Halo efektu: nesympatickým </a:t>
            </a:r>
          </a:p>
          <a:p>
            <a:r>
              <a:rPr lang="sk-SK" sz="2400" dirty="0" smtClean="0"/>
              <a:t>a neupraveným ľuďom máme tendenciu prisudzovať horšie vlastnosti a inteligenciu.</a:t>
            </a:r>
            <a:endParaRPr lang="sk-SK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4000" dirty="0" smtClean="0"/>
              <a:t>Efekt miernosti - </a:t>
            </a:r>
            <a:r>
              <a:rPr lang="sk-SK" sz="2400" dirty="0" smtClean="0"/>
              <a:t> stalo sa ti niekedy, že si stretol niekoho,</a:t>
            </a:r>
          </a:p>
          <a:p>
            <a:r>
              <a:rPr lang="sk-SK" sz="2400" dirty="0" smtClean="0"/>
              <a:t>kto ti bol na prvý pohľad sympatický? Pozor na to(efekt miernosti)! Má podobný štýl obliekania, usmial sa na teba, zaujal ťa... V tom prípade budeš mať tendenciu vidieť ho v „prívetivejšom“ svetle. Keď ťa sklame, alebo urobí nejakú chybu, budeš pravdepodobne medzi tými, ktorí ho budú brániť.</a:t>
            </a:r>
            <a:endParaRPr lang="sk-SK" sz="4000" dirty="0" smtClean="0"/>
          </a:p>
          <a:p>
            <a:pPr algn="ctr"/>
            <a:endParaRPr lang="sk-SK" sz="4000" dirty="0"/>
          </a:p>
          <a:p>
            <a:pPr algn="ctr"/>
            <a:endParaRPr lang="sk-SK" sz="4000" dirty="0" smtClean="0"/>
          </a:p>
          <a:p>
            <a:pPr algn="ctr"/>
            <a:endParaRPr lang="sk-SK" sz="4000" dirty="0"/>
          </a:p>
        </p:txBody>
      </p:sp>
      <p:sp>
        <p:nvSpPr>
          <p:cNvPr id="3" name="BlokTextu 2"/>
          <p:cNvSpPr txBox="1"/>
          <p:nvPr/>
        </p:nvSpPr>
        <p:spPr>
          <a:xfrm>
            <a:off x="366320" y="772604"/>
            <a:ext cx="1415772" cy="550817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sk-SK" sz="4000" b="1" dirty="0">
                <a:solidFill>
                  <a:srgbClr val="FF0000"/>
                </a:solidFill>
              </a:rPr>
              <a:t>Chyby pri hodnotení ľudí:</a:t>
            </a:r>
          </a:p>
          <a:p>
            <a:endParaRPr lang="sk-SK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01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303213" y="8991600"/>
            <a:ext cx="12192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 smtClean="0">
                <a:ln>
                  <a:noFill/>
                </a:ln>
                <a:solidFill>
                  <a:srgbClr val="424242"/>
                </a:solidFill>
                <a:effectLst/>
                <a:latin typeface="Open Sans"/>
              </a:rPr>
              <a:t> hovorí jeden z najznámejších citátov. </a:t>
            </a:r>
            <a:r>
              <a:rPr kumimoji="0" lang="sk-SK" altLang="sk-SK" sz="1200" b="0" i="0" u="none" strike="noStrike" cap="none" normalizeH="0" baseline="0" dirty="0" smtClean="0">
                <a:ln>
                  <a:noFill/>
                </a:ln>
                <a:solidFill>
                  <a:srgbClr val="4494ED"/>
                </a:solidFill>
                <a:effectLst/>
                <a:latin typeface="Open Sans"/>
                <a:hlinkClick r:id="rId2"/>
              </a:rPr>
              <a:t>Štúdia</a:t>
            </a:r>
            <a:r>
              <a:rPr kumimoji="0" lang="sk-SK" altLang="sk-SK" sz="1200" b="0" i="0" u="none" strike="noStrike" cap="none" normalizeH="0" baseline="0" dirty="0" smtClean="0">
                <a:ln>
                  <a:noFill/>
                </a:ln>
                <a:solidFill>
                  <a:srgbClr val="424242"/>
                </a:solidFill>
                <a:effectLst/>
                <a:latin typeface="Open Sans"/>
              </a:rPr>
              <a:t> o prvom dojme hovorí, že na základe prvého dojmu si jeden človek o druhom vytvorí názor, ktorý sa veľmi ťažko mení. A stačí na to len desatina sekundy. Názor si ľudia vytvoria na základe výrazu tváre, hovoreného slova, ale hlavne podľa reči tela. Na základe prieskumov práve reč tela tvorí až 58% z celkovej správy, ktorú chceme odkomunikovať. Slová, ktoré hovoríme, tvoria len 7%. Zvyšných 35% je tvorených tónom hlasu, a intonáciou. Nie je teda až také dôležité čo chceme povedať, ale to, ako to povieme a čo hovoríme rečou tela. Rovnako to platí aj pri prvom dojme. Najväčšia časť je tvorená tým, čo hovorí naše telo.</a:t>
            </a: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k-SK" alt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aoblený obdĺžnik 7"/>
          <p:cNvSpPr/>
          <p:nvPr/>
        </p:nvSpPr>
        <p:spPr>
          <a:xfrm>
            <a:off x="981636" y="1304364"/>
            <a:ext cx="10340788" cy="447787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400" b="1" dirty="0">
                <a:solidFill>
                  <a:schemeClr val="bg2"/>
                </a:solidFill>
              </a:rPr>
              <a:t>hovorí jeden z najznámejších citátov. </a:t>
            </a:r>
            <a:r>
              <a:rPr lang="sk-SK" sz="2400" b="1" dirty="0" smtClean="0">
                <a:solidFill>
                  <a:schemeClr val="bg2"/>
                </a:solidFill>
              </a:rPr>
              <a:t>Štúdia</a:t>
            </a:r>
            <a:r>
              <a:rPr lang="sk-SK" sz="2400" b="1" dirty="0">
                <a:solidFill>
                  <a:schemeClr val="bg2"/>
                </a:solidFill>
              </a:rPr>
              <a:t> o prvom dojme hovorí, že na základe prvého dojmu si jeden človek o druhom vytvorí názor, ktorý sa veľmi ťažko mení. A stačí na to len desatina sekundy. </a:t>
            </a:r>
            <a:r>
              <a:rPr lang="sk-SK" sz="2400" b="1" u="sng" dirty="0">
                <a:solidFill>
                  <a:schemeClr val="bg2"/>
                </a:solidFill>
              </a:rPr>
              <a:t>Názor si ľudia vytvoria na základe výrazu tváre, hovoreného slova, ale hlavne podľa reči tela</a:t>
            </a:r>
            <a:r>
              <a:rPr lang="sk-SK" sz="2400" b="1" dirty="0">
                <a:solidFill>
                  <a:schemeClr val="bg2"/>
                </a:solidFill>
              </a:rPr>
              <a:t>. Na základe prieskumov práve reč tela tvorí až 58% z celkovej správy, ktorú chceme odkomunikovať. Slová, ktoré hovoríme, tvoria len 7%. Zvyšných 35% je tvorených tónom hlasu, a intonáciou. Nie je teda až také dôležité čo chceme povedať, ale to, ako to povieme a čo hovoríme rečou tela. Rovnako to platí aj pri prvom dojme. Najväčšia časť je tvorená tým, čo hovorí naše telo.</a:t>
            </a:r>
            <a:endParaRPr lang="sk-SK" sz="2400" b="1" dirty="0">
              <a:solidFill>
                <a:schemeClr val="bg2"/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322730" y="416860"/>
            <a:ext cx="8243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i="1" dirty="0">
                <a:solidFill>
                  <a:schemeClr val="bg2"/>
                </a:solidFill>
              </a:rPr>
              <a:t>,Nikdy nedostaneš druhú šancu zanechať prvý dojem,‘‘</a:t>
            </a:r>
            <a:endParaRPr lang="sk-SK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1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496389" y="470263"/>
            <a:ext cx="8412480" cy="544721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bg2"/>
                </a:solidFill>
              </a:rPr>
              <a:t>Ako teda zanechať skvelý prvý dojem</a:t>
            </a:r>
            <a:r>
              <a:rPr lang="sk-SK" sz="2400" b="1" dirty="0" smtClean="0">
                <a:solidFill>
                  <a:schemeClr val="bg2"/>
                </a:solidFill>
              </a:rPr>
              <a:t>?</a:t>
            </a:r>
          </a:p>
          <a:p>
            <a:pPr algn="ctr"/>
            <a:endParaRPr lang="sk-SK" sz="2400" b="1" dirty="0">
              <a:solidFill>
                <a:schemeClr val="bg2"/>
              </a:solidFill>
            </a:endParaRPr>
          </a:p>
          <a:p>
            <a:pPr algn="ctr"/>
            <a:r>
              <a:rPr lang="sk-SK" sz="2400" b="1" dirty="0">
                <a:solidFill>
                  <a:srgbClr val="FF0000"/>
                </a:solidFill>
              </a:rPr>
              <a:t>1. Dbajte o svoj výzor</a:t>
            </a:r>
          </a:p>
          <a:p>
            <a:pPr algn="ctr"/>
            <a:r>
              <a:rPr lang="sk-SK" sz="2400" b="1" dirty="0">
                <a:solidFill>
                  <a:srgbClr val="FF0000"/>
                </a:solidFill>
              </a:rPr>
              <a:t>2. Nemeškajte</a:t>
            </a:r>
          </a:p>
          <a:p>
            <a:pPr algn="ctr"/>
            <a:r>
              <a:rPr lang="sk-SK" sz="2400" b="1" dirty="0">
                <a:solidFill>
                  <a:srgbClr val="FF0000"/>
                </a:solidFill>
              </a:rPr>
              <a:t>3. Darujte úsmev</a:t>
            </a:r>
          </a:p>
          <a:p>
            <a:pPr algn="ctr"/>
            <a:r>
              <a:rPr lang="sk-SK" sz="2400" b="1" dirty="0">
                <a:solidFill>
                  <a:srgbClr val="FF0000"/>
                </a:solidFill>
              </a:rPr>
              <a:t>4. Podávajte ruky</a:t>
            </a:r>
          </a:p>
          <a:p>
            <a:pPr algn="ctr"/>
            <a:r>
              <a:rPr lang="sk-SK" sz="2400" b="1" dirty="0">
                <a:solidFill>
                  <a:srgbClr val="FF0000"/>
                </a:solidFill>
              </a:rPr>
              <a:t>5. Pokiaľ to situácia dovoľuje, používajte krstné mená</a:t>
            </a:r>
          </a:p>
          <a:p>
            <a:pPr algn="ctr"/>
            <a:r>
              <a:rPr lang="sk-SK" sz="2400" b="1" dirty="0">
                <a:solidFill>
                  <a:srgbClr val="FF0000"/>
                </a:solidFill>
              </a:rPr>
              <a:t>6. Buďte sami sebou</a:t>
            </a:r>
          </a:p>
          <a:p>
            <a:pPr algn="ctr"/>
            <a:r>
              <a:rPr lang="sk-SK" sz="2400" b="1" dirty="0">
                <a:solidFill>
                  <a:srgbClr val="FF0000"/>
                </a:solidFill>
              </a:rPr>
              <a:t>7. Vyberajte si slová</a:t>
            </a:r>
          </a:p>
          <a:p>
            <a:pPr algn="ctr"/>
            <a:r>
              <a:rPr lang="sk-SK" sz="2400" b="1" dirty="0">
                <a:solidFill>
                  <a:srgbClr val="FF0000"/>
                </a:solidFill>
              </a:rPr>
              <a:t>8. Venujte svoju pozornosť osobe oproti vám</a:t>
            </a:r>
          </a:p>
          <a:p>
            <a:pPr algn="ctr"/>
            <a:r>
              <a:rPr lang="sk-SK" sz="2400" b="1" dirty="0">
                <a:solidFill>
                  <a:srgbClr val="FF0000"/>
                </a:solidFill>
              </a:rPr>
              <a:t>9. Pýtajte sa a buďte zvedaví</a:t>
            </a:r>
          </a:p>
          <a:p>
            <a:pPr algn="ctr"/>
            <a:r>
              <a:rPr lang="pl-PL" sz="2400" b="1" dirty="0">
                <a:solidFill>
                  <a:srgbClr val="FF0000"/>
                </a:solidFill>
              </a:rPr>
              <a:t>10. Pozor na reč tela</a:t>
            </a:r>
          </a:p>
          <a:p>
            <a:pPr algn="ctr"/>
            <a:endParaRPr lang="sk-SK" sz="2400" dirty="0">
              <a:solidFill>
                <a:schemeClr val="bg2"/>
              </a:solidFill>
            </a:endParaRPr>
          </a:p>
        </p:txBody>
      </p:sp>
      <p:pic>
        <p:nvPicPr>
          <p:cNvPr id="3074" name="Picture 2" descr="VÃ½sledok vyhÄ¾adÃ¡vania obrÃ¡zkov pre dopyt prvÃ½ doj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709" y="2011679"/>
            <a:ext cx="3544835" cy="236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69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992777" y="744583"/>
            <a:ext cx="11121763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Zapamätaj si:</a:t>
            </a:r>
          </a:p>
          <a:p>
            <a:endParaRPr lang="sk-SK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800" b="1" dirty="0" smtClean="0">
                <a:solidFill>
                  <a:srgbClr val="FF0000"/>
                </a:solidFill>
              </a:rPr>
              <a:t>Prvý dojem si ľudia vytvárajú na základe toho, čo v daný moment na </a:t>
            </a:r>
          </a:p>
          <a:p>
            <a:r>
              <a:rPr lang="sk-SK" sz="2800" b="1" dirty="0" smtClean="0">
                <a:solidFill>
                  <a:srgbClr val="FF0000"/>
                </a:solidFill>
              </a:rPr>
              <a:t>danom človeku vidia.</a:t>
            </a:r>
          </a:p>
          <a:p>
            <a:endParaRPr lang="sk-SK" sz="2800" b="1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800" b="1" dirty="0" smtClean="0">
                <a:solidFill>
                  <a:srgbClr val="FF0000"/>
                </a:solidFill>
              </a:rPr>
              <a:t>Všímajme si: ako je oblečený, jeho tvár, jeho úsmev, ako rozpráva </a:t>
            </a:r>
          </a:p>
          <a:p>
            <a:r>
              <a:rPr lang="sk-SK" sz="2800" b="1" dirty="0" smtClean="0">
                <a:solidFill>
                  <a:srgbClr val="FF0000"/>
                </a:solidFill>
              </a:rPr>
              <a:t>a čo si myslí.</a:t>
            </a:r>
          </a:p>
          <a:p>
            <a:endParaRPr lang="sk-SK" sz="2800" b="1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800" b="1" dirty="0" smtClean="0">
                <a:solidFill>
                  <a:srgbClr val="FF0000"/>
                </a:solidFill>
              </a:rPr>
              <a:t>Vyvarujme sa omylom pri vnímaní a posudzovaní druhých ( Halo efekt,</a:t>
            </a:r>
          </a:p>
          <a:p>
            <a:r>
              <a:rPr lang="sk-SK" sz="2800" b="1" dirty="0" smtClean="0">
                <a:solidFill>
                  <a:srgbClr val="FF0000"/>
                </a:solidFill>
              </a:rPr>
              <a:t> Diablov efekt,  Efekt miernosti)</a:t>
            </a:r>
          </a:p>
          <a:p>
            <a:endParaRPr lang="sk-SK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800" b="1" dirty="0" smtClean="0">
                <a:solidFill>
                  <a:srgbClr val="FF0000"/>
                </a:solidFill>
              </a:rPr>
              <a:t>Boh dokáže vidieť pod povrch! On pozná, čo sa skrýva v našom srdci.</a:t>
            </a:r>
          </a:p>
          <a:p>
            <a:r>
              <a:rPr lang="sk-SK" sz="2800" b="1" dirty="0" smtClean="0">
                <a:solidFill>
                  <a:srgbClr val="FF0000"/>
                </a:solidFill>
              </a:rPr>
              <a:t>Ako večný optimista vidí v našej duši nekonečné možnosti.</a:t>
            </a:r>
            <a:endParaRPr lang="sk-SK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80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VÃ½sledok vyhÄ¾adÃ¡vania obrÃ¡zkov pre dopyt velebnosÅ¥ Boh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38" y="676277"/>
            <a:ext cx="6010094" cy="392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lokTextu 1"/>
          <p:cNvSpPr txBox="1"/>
          <p:nvPr/>
        </p:nvSpPr>
        <p:spPr>
          <a:xfrm>
            <a:off x="5848118" y="1595021"/>
            <a:ext cx="593893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0"/>
            <a:r>
              <a:rPr lang="sk-SK" sz="2400" dirty="0" smtClean="0"/>
              <a:t>       Pane</a:t>
            </a:r>
            <a:r>
              <a:rPr lang="sk-SK" sz="2400" dirty="0"/>
              <a:t>, ty ma skúmaš a vieš o mne všetko;</a:t>
            </a:r>
          </a:p>
          <a:p>
            <a:pPr hangingPunct="0"/>
            <a:r>
              <a:rPr lang="sk-SK" sz="2400" dirty="0"/>
              <a:t>	</a:t>
            </a:r>
            <a:r>
              <a:rPr lang="sk-SK" sz="2400" baseline="30000" dirty="0"/>
              <a:t>2</a:t>
            </a:r>
            <a:r>
              <a:rPr lang="sk-SK" sz="2400" dirty="0"/>
              <a:t> ty vieš, či sedím a či stojím.</a:t>
            </a:r>
          </a:p>
          <a:p>
            <a:pPr hangingPunct="0"/>
            <a:r>
              <a:rPr lang="sk-SK" sz="2400" dirty="0"/>
              <a:t>	Už zďaleka vnímaš moje myšlienky:</a:t>
            </a:r>
          </a:p>
          <a:p>
            <a:pPr hangingPunct="0"/>
            <a:r>
              <a:rPr lang="sk-SK" sz="2400" dirty="0"/>
              <a:t>	</a:t>
            </a:r>
            <a:r>
              <a:rPr lang="sk-SK" sz="2400" baseline="30000" dirty="0"/>
              <a:t>3</a:t>
            </a:r>
            <a:r>
              <a:rPr lang="sk-SK" sz="2400" dirty="0"/>
              <a:t> či kráčam a či odpočívam, ty ma sleduješ.</a:t>
            </a:r>
          </a:p>
          <a:p>
            <a:pPr hangingPunct="0"/>
            <a:r>
              <a:rPr lang="sk-SK" sz="2400" dirty="0"/>
              <a:t>	A všetky moje cesty sú ti známe.</a:t>
            </a:r>
          </a:p>
          <a:p>
            <a:pPr hangingPunct="0"/>
            <a:r>
              <a:rPr lang="sk-SK" sz="2400" dirty="0"/>
              <a:t>	</a:t>
            </a:r>
            <a:r>
              <a:rPr lang="sk-SK" sz="2400" baseline="30000" dirty="0"/>
              <a:t>4</a:t>
            </a:r>
            <a:r>
              <a:rPr lang="sk-SK" sz="2400" dirty="0"/>
              <a:t> Hoci ešte slovo nemám ani na jazyku,</a:t>
            </a:r>
          </a:p>
          <a:p>
            <a:pPr hangingPunct="0"/>
            <a:r>
              <a:rPr lang="sk-SK" sz="2400" dirty="0"/>
              <a:t>	ty, Pane, už vieš, čo chcem povedať</a:t>
            </a:r>
            <a:r>
              <a:rPr lang="sk-SK" sz="2400" dirty="0" smtClean="0"/>
              <a:t>...</a:t>
            </a:r>
          </a:p>
          <a:p>
            <a:pPr hangingPunct="0"/>
            <a:r>
              <a:rPr lang="sk-SK" sz="2400" baseline="30000" dirty="0" smtClean="0"/>
              <a:t>          23</a:t>
            </a:r>
            <a:r>
              <a:rPr lang="sk-SK" sz="2400" dirty="0" smtClean="0"/>
              <a:t> </a:t>
            </a:r>
            <a:r>
              <a:rPr lang="sk-SK" sz="2400" dirty="0"/>
              <a:t>Skúmaj ma, Bože, a poznaj moje srdce;</a:t>
            </a:r>
          </a:p>
          <a:p>
            <a:pPr hangingPunct="0"/>
            <a:r>
              <a:rPr lang="sk-SK" sz="2400" dirty="0"/>
              <a:t>	skúmaj ma a všímaj si moje cesty.</a:t>
            </a:r>
          </a:p>
          <a:p>
            <a:pPr hangingPunct="0"/>
            <a:r>
              <a:rPr lang="sk-SK" sz="2400" dirty="0"/>
              <a:t>	</a:t>
            </a:r>
            <a:r>
              <a:rPr lang="sk-SK" sz="2400" baseline="30000" dirty="0"/>
              <a:t>24</a:t>
            </a:r>
            <a:r>
              <a:rPr lang="sk-SK" sz="2400" dirty="0"/>
              <a:t> Pozri, či nejdem bludnou cestou,</a:t>
            </a:r>
          </a:p>
          <a:p>
            <a:pPr hangingPunct="0"/>
            <a:r>
              <a:rPr lang="sk-SK" sz="2400" dirty="0"/>
              <a:t>	a veď ma po ceste k večnosti</a:t>
            </a:r>
            <a:r>
              <a:rPr lang="sk-SK" sz="2400" dirty="0" smtClean="0"/>
              <a:t>.</a:t>
            </a:r>
          </a:p>
          <a:p>
            <a:pPr hangingPunct="0"/>
            <a:endParaRPr lang="sk-SK" dirty="0" smtClean="0"/>
          </a:p>
          <a:p>
            <a:pPr hangingPunct="0"/>
            <a:r>
              <a:rPr lang="sk-SK" i="1" dirty="0"/>
              <a:t> </a:t>
            </a:r>
            <a:r>
              <a:rPr lang="sk-SK" i="1" dirty="0" smtClean="0"/>
              <a:t>                                                 ( Ž 139, 1 – 4.;23 – 24)</a:t>
            </a:r>
            <a:endParaRPr lang="sk-SK" i="1" dirty="0"/>
          </a:p>
          <a:p>
            <a:pPr hangingPunct="0"/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33072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beský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TM03457452[[fn=Nadpozemské]]</Template>
  <TotalTime>76</TotalTime>
  <Words>392</Words>
  <Application>Microsoft Office PowerPoint</Application>
  <PresentationFormat>Širokouhlá</PresentationFormat>
  <Paragraphs>60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Nebeský</vt:lpstr>
      <vt:lpstr>Prvý   dojem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Prvý   dojem</dc:title>
  <dc:creator>Anna Mikulová</dc:creator>
  <cp:lastModifiedBy>Anna Mikulová</cp:lastModifiedBy>
  <cp:revision>11</cp:revision>
  <dcterms:created xsi:type="dcterms:W3CDTF">2018-09-15T17:18:15Z</dcterms:created>
  <dcterms:modified xsi:type="dcterms:W3CDTF">2018-09-15T18:35:02Z</dcterms:modified>
</cp:coreProperties>
</file>