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60" r:id="rId3"/>
    <p:sldId id="265" r:id="rId4"/>
    <p:sldId id="259" r:id="rId5"/>
    <p:sldId id="264" r:id="rId6"/>
    <p:sldId id="267" r:id="rId7"/>
    <p:sldId id="269" r:id="rId8"/>
    <p:sldId id="268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46" autoAdjust="0"/>
  </p:normalViewPr>
  <p:slideViewPr>
    <p:cSldViewPr>
      <p:cViewPr>
        <p:scale>
          <a:sx n="90" d="100"/>
          <a:sy n="90" d="100"/>
        </p:scale>
        <p:origin x="12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DF5377-66BB-474C-B873-193B4F31D57D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728" y="4714884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chemeClr val="tx1"/>
                </a:solidFill>
                <a:latin typeface="Algerian" pitchFamily="82" charset="0"/>
              </a:rPr>
              <a:t>11. február</a:t>
            </a:r>
            <a:endParaRPr lang="sk-SK" sz="40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35696" y="5085184"/>
            <a:ext cx="5486400" cy="1071570"/>
          </a:xfrm>
        </p:spPr>
        <p:txBody>
          <a:bodyPr>
            <a:normAutofit/>
          </a:bodyPr>
          <a:lstStyle/>
          <a:p>
            <a:pPr algn="ctr"/>
            <a:endParaRPr lang="sk-SK" sz="2000" dirty="0" smtClean="0">
              <a:latin typeface="Arial Black" pitchFamily="34" charset="0"/>
            </a:endParaRPr>
          </a:p>
          <a:p>
            <a:r>
              <a:rPr lang="sk-SK" sz="2600" dirty="0" smtClean="0">
                <a:latin typeface="Arial Black" pitchFamily="34" charset="0"/>
              </a:rPr>
              <a:t>Európsky deň tiesňovej linky</a:t>
            </a:r>
            <a:endParaRPr lang="sk-SK" sz="2600" dirty="0">
              <a:latin typeface="Arial Black" pitchFamily="34" charset="0"/>
            </a:endParaRPr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3621" r="3621"/>
          <a:stretch>
            <a:fillRect/>
          </a:stretch>
        </p:blipFill>
        <p:spPr bwMode="auto">
          <a:xfrm>
            <a:off x="1785918" y="500042"/>
            <a:ext cx="5486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57158" y="714356"/>
            <a:ext cx="8786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Jednotné európske číslo tiesňového volania 112 má oproti starším číslam 150, 155 a 158 viacero výhod.</a:t>
            </a:r>
          </a:p>
          <a:p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Zjednocuje všetky zložky integrovaného záchranného systému: </a:t>
            </a:r>
          </a:p>
          <a:p>
            <a:endParaRPr lang="sk-SK" dirty="0" smtClean="0">
              <a:solidFill>
                <a:srgbClr val="C00000"/>
              </a:solidFill>
            </a:endParaRPr>
          </a:p>
          <a:p>
            <a:r>
              <a:rPr lang="sk-SK" sz="2400" b="1" dirty="0" smtClean="0"/>
              <a:t>Hasičský a záchranný zbor</a:t>
            </a:r>
          </a:p>
          <a:p>
            <a:r>
              <a:rPr lang="sk-SK" sz="2400" b="1" dirty="0" smtClean="0"/>
              <a:t>Polícia </a:t>
            </a:r>
          </a:p>
          <a:p>
            <a:r>
              <a:rPr lang="sk-SK" sz="2400" b="1" dirty="0" smtClean="0"/>
              <a:t>Záchranná zdravotná služba </a:t>
            </a:r>
          </a:p>
          <a:p>
            <a:r>
              <a:rPr lang="sk-SK" sz="2400" b="1" dirty="0" smtClean="0"/>
              <a:t>Kontrolné chemické laboratóriá </a:t>
            </a:r>
          </a:p>
          <a:p>
            <a:r>
              <a:rPr lang="sk-SK" sz="2400" b="1" dirty="0" smtClean="0"/>
              <a:t>civilnej ochrany </a:t>
            </a:r>
          </a:p>
          <a:p>
            <a:r>
              <a:rPr lang="sk-SK" sz="2400" b="1" dirty="0" smtClean="0"/>
              <a:t>Banská záchranná služba </a:t>
            </a:r>
          </a:p>
          <a:p>
            <a:r>
              <a:rPr lang="sk-SK" sz="2400" b="1" dirty="0" smtClean="0"/>
              <a:t>Horská  záchranná služba</a:t>
            </a:r>
          </a:p>
          <a:p>
            <a:r>
              <a:rPr lang="sk-SK" sz="2400" b="1" dirty="0" smtClean="0"/>
              <a:t>Železničná polícia </a:t>
            </a:r>
            <a:endParaRPr lang="sk-SK" sz="2400" b="1" dirty="0"/>
          </a:p>
        </p:txBody>
      </p:sp>
      <p:sp>
        <p:nvSpPr>
          <p:cNvPr id="3" name="Obdĺžnik 2"/>
          <p:cNvSpPr/>
          <p:nvPr/>
        </p:nvSpPr>
        <p:spPr>
          <a:xfrm>
            <a:off x="357158" y="4786322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pPr algn="just"/>
            <a:r>
              <a:rPr lang="sk-SK" dirty="0" smtClean="0"/>
              <a:t>Umožňuje rýchle vyhodnotenie situácie </a:t>
            </a:r>
          </a:p>
          <a:p>
            <a:pPr algn="just"/>
            <a:r>
              <a:rPr lang="sk-SK" dirty="0" smtClean="0"/>
              <a:t>okamžitú reakciu záchranných zložiek</a:t>
            </a:r>
          </a:p>
          <a:p>
            <a:pPr algn="just"/>
            <a:r>
              <a:rPr lang="sk-SK" dirty="0" smtClean="0"/>
              <a:t>v praxi to znamená </a:t>
            </a:r>
            <a:r>
              <a:rPr lang="sk-SK" b="1" dirty="0" smtClean="0"/>
              <a:t>jednoduchšiu, rýchlejšiu a pružnejšiu pomoc</a:t>
            </a:r>
            <a:r>
              <a:rPr lang="sk-SK" dirty="0" smtClean="0"/>
              <a:t> najmä v situáciách, keď je potrebná spolupráca viacerých zložiek integrovaného záchranného systému alebo keď si volajúci nie je istý, ktorú zložku treba kontaktovať. 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9231" y="1857364"/>
            <a:ext cx="314327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>
                <a:solidFill>
                  <a:srgbClr val="FF0000"/>
                </a:solidFill>
              </a:rPr>
              <a:t>Tiesňové telefónne číslo 112 nikdy nezneužívajte, aby ste neodopreli pomoc tým, ktorí ju skutočne potrebujú!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6572296" cy="33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Linka tiesňového volania - 112 bola zavedená v EÚ od roku 1991</a:t>
            </a:r>
            <a:endParaRPr lang="sk-SK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25224" y="1417638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/>
              <a:t>Na číslo sa dá dovolať </a:t>
            </a:r>
            <a:r>
              <a:rPr lang="sk-SK" sz="2800" b="1" u="sng" dirty="0" smtClean="0"/>
              <a:t>bezplatne</a:t>
            </a:r>
            <a:r>
              <a:rPr lang="sk-SK" sz="2800" dirty="0" smtClean="0"/>
              <a:t> z mobilu aj pevnej linky </a:t>
            </a:r>
            <a:r>
              <a:rPr lang="sk-SK" sz="2800" b="1" u="sng" dirty="0" smtClean="0"/>
              <a:t>24 hodín denne.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421280" y="2700301"/>
            <a:ext cx="5590880" cy="39703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chemeClr val="accent5">
                    <a:lumMod val="50000"/>
                  </a:schemeClr>
                </a:solidFill>
              </a:rPr>
              <a:t>Linka 112 - jednotné európske číslo tiesňového volania slúži na privolanie záchranných zložiek integrovaného záchranného systému </a:t>
            </a:r>
          </a:p>
          <a:p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v prípade, keď je </a:t>
            </a:r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ohrozený:</a:t>
            </a:r>
          </a:p>
          <a:p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ľudský život,</a:t>
            </a:r>
          </a:p>
          <a:p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2. zdravie, 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    3.majetok 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alebo </a:t>
            </a:r>
          </a:p>
          <a:p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4. životné prostredie</a:t>
            </a:r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sk-SK" sz="28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6608" y="3789040"/>
            <a:ext cx="3121651" cy="179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50" y="908720"/>
            <a:ext cx="6552728" cy="172819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6000" dirty="0" smtClean="0"/>
              <a:t>Problémová úloha:</a:t>
            </a:r>
            <a:endParaRPr lang="sk-SK" sz="60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0" y="2132856"/>
            <a:ext cx="8820472" cy="38164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b="1" dirty="0" smtClean="0"/>
              <a:t>Prečo práve 112?</a:t>
            </a:r>
            <a:endParaRPr lang="sk-SK" sz="6000" b="1" dirty="0"/>
          </a:p>
        </p:txBody>
      </p:sp>
    </p:spTree>
    <p:extLst>
      <p:ext uri="{BB962C8B-B14F-4D97-AF65-F5344CB8AC3E}">
        <p14:creationId xmlns:p14="http://schemas.microsoft.com/office/powerpoint/2010/main" val="496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285852" y="714356"/>
            <a:ext cx="707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27" y="714356"/>
            <a:ext cx="8841195" cy="50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3568" y="1166786"/>
            <a:ext cx="8064896" cy="521454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voľba 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čísel 1-1-2 je </a:t>
            </a:r>
            <a:r>
              <a:rPr lang="sk-SK" sz="3200" b="1" u="sng" dirty="0">
                <a:solidFill>
                  <a:schemeClr val="accent5">
                    <a:lumMod val="50000"/>
                  </a:schemeClr>
                </a:solidFill>
              </a:rPr>
              <a:t>jednoduchšia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 v </a:t>
            </a:r>
            <a:r>
              <a:rPr lang="sk-SK" sz="3200" dirty="0" err="1">
                <a:solidFill>
                  <a:schemeClr val="accent5">
                    <a:lumMod val="50000"/>
                  </a:schemeClr>
                </a:solidFill>
              </a:rPr>
              <a:t>obtiažnych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 situáciách, napríklad v tme alebo v miestnosti plnej dymu. </a:t>
            </a:r>
            <a:endParaRPr lang="sk-SK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číslo 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112 je číslom tiesňového volania takmer v celej Európe, čím sa nielen približujeme vyspelým krajinám Európy, ale </a:t>
            </a:r>
            <a:endParaRPr lang="sk-SK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zároveň 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vychádzame v ústrety cudzincom na Slovensku, ktorí si už nemusia v núdzi zisťovať staršie čísla tiesňového volania</a:t>
            </a:r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 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20688"/>
            <a:ext cx="6559624" cy="522288"/>
          </a:xfrm>
        </p:spPr>
        <p:txBody>
          <a:bodyPr>
            <a:normAutofit fontScale="90000"/>
          </a:bodyPr>
          <a:lstStyle/>
          <a:p>
            <a:r>
              <a:rPr lang="sk-SK" dirty="0"/>
              <a:t>https://izs.estranky.sk/clanky/tiesnove-cislo-112</a:t>
            </a:r>
            <a:r>
              <a:rPr lang="sk-SK" dirty="0" smtClean="0"/>
              <a:t>/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0" y="908720"/>
            <a:ext cx="6696744" cy="79208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chemeClr val="accent5">
                    <a:lumMod val="50000"/>
                  </a:schemeClr>
                </a:solidFill>
              </a:rPr>
              <a:t>Na linku 112 sa nesmie volať v prípade:</a:t>
            </a:r>
          </a:p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95536" y="1916832"/>
            <a:ext cx="8568952" cy="39703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-ak </a:t>
            </a:r>
            <a:r>
              <a:rPr lang="sk-SK" sz="3600" b="1" dirty="0">
                <a:solidFill>
                  <a:schemeClr val="accent5">
                    <a:lumMod val="50000"/>
                  </a:schemeClr>
                </a:solidFill>
              </a:rPr>
              <a:t>chcete zistiť, či tiesňové volanie funguje,</a:t>
            </a:r>
          </a:p>
          <a:p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-ak </a:t>
            </a:r>
            <a:r>
              <a:rPr lang="sk-SK" sz="3600" b="1" dirty="0">
                <a:solidFill>
                  <a:schemeClr val="accent5">
                    <a:lumMod val="50000"/>
                  </a:schemeClr>
                </a:solidFill>
              </a:rPr>
              <a:t>chcete ohlásiť vymyslenú udalosť,</a:t>
            </a:r>
          </a:p>
          <a:p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-ak </a:t>
            </a:r>
            <a:r>
              <a:rPr lang="sk-SK" sz="3600" b="1" dirty="0">
                <a:solidFill>
                  <a:schemeClr val="accent5">
                    <a:lumMod val="50000"/>
                  </a:schemeClr>
                </a:solidFill>
              </a:rPr>
              <a:t>sa chcete pobaviť,</a:t>
            </a:r>
          </a:p>
          <a:p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-ak </a:t>
            </a:r>
            <a:r>
              <a:rPr lang="sk-SK" sz="3600" b="1" dirty="0">
                <a:solidFill>
                  <a:schemeClr val="accent5">
                    <a:lumMod val="50000"/>
                  </a:schemeClr>
                </a:solidFill>
              </a:rPr>
              <a:t>sa chcete o niečom informovať (napr. o telefónnych číslach, cestovnom poriadku, predpovedi počasia, apod.)</a:t>
            </a:r>
          </a:p>
        </p:txBody>
      </p:sp>
      <p:sp>
        <p:nvSpPr>
          <p:cNvPr id="3" name="Obdĺžnik 2"/>
          <p:cNvSpPr/>
          <p:nvPr/>
        </p:nvSpPr>
        <p:spPr>
          <a:xfrm>
            <a:off x="7125282" y="0"/>
            <a:ext cx="185383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3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!!!</a:t>
            </a:r>
            <a:endParaRPr lang="sk-SK" sz="1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0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50" y="908720"/>
            <a:ext cx="6552728" cy="172819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6000" dirty="0" smtClean="0"/>
              <a:t>Problémová úloha:</a:t>
            </a:r>
            <a:endParaRPr lang="sk-SK" sz="60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107504" y="2132856"/>
            <a:ext cx="8820472" cy="38164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Prečo nesmieme na tiesňové linky volať bezdôvodne?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20651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772816"/>
            <a:ext cx="8229600" cy="3672408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sk-SK" sz="4400" dirty="0" smtClean="0"/>
              <a:t>má to za </a:t>
            </a:r>
            <a:r>
              <a:rPr lang="sk-SK" sz="4400" dirty="0"/>
              <a:t>následok preťaženie liniek a operátorov, čím klesá šanca na záchranu života pre tých, ktorí pomoc skutočne </a:t>
            </a:r>
            <a:r>
              <a:rPr lang="sk-SK" sz="4400" dirty="0" smtClean="0"/>
              <a:t>potrebujú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41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0"/>
            <a:ext cx="5839544" cy="1131888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2800" dirty="0"/>
              <a:t>Zneužitie linky 112</a:t>
            </a:r>
            <a:br>
              <a:rPr lang="sk-SK" sz="2800" dirty="0"/>
            </a:br>
            <a:endParaRPr lang="sk-SK" sz="28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95536" y="908720"/>
            <a:ext cx="8568952" cy="5472608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2400" dirty="0" smtClean="0"/>
              <a:t>Zneužitie </a:t>
            </a:r>
            <a:r>
              <a:rPr lang="sk-SK" sz="2400" dirty="0"/>
              <a:t>linky 112 sa trestá finančnou pokutou až do výšky </a:t>
            </a:r>
            <a:r>
              <a:rPr lang="sk-SK" sz="2400" u="sng" dirty="0"/>
              <a:t>1659 €</a:t>
            </a:r>
            <a:r>
              <a:rPr lang="sk-SK" sz="2400" dirty="0"/>
              <a:t>, </a:t>
            </a:r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prípade šírenia poplašnej správy hrozí trest odňatia slobody na 1 až 5 rokov. </a:t>
            </a:r>
            <a:endParaRPr lang="sk-SK" sz="2400" dirty="0" smtClean="0"/>
          </a:p>
          <a:p>
            <a:r>
              <a:rPr lang="sk-SK" sz="2400" dirty="0" smtClean="0"/>
              <a:t>Na </a:t>
            </a:r>
            <a:r>
              <a:rPr lang="sk-SK" sz="2400" dirty="0"/>
              <a:t>Slovensku je až 90% všetkých hovorov na linku 112 neoprávnených. </a:t>
            </a:r>
            <a:endParaRPr lang="sk-SK" sz="2400" dirty="0" smtClean="0"/>
          </a:p>
          <a:p>
            <a:r>
              <a:rPr lang="sk-SK" sz="2400" dirty="0" smtClean="0"/>
              <a:t>Ak </a:t>
            </a:r>
            <a:r>
              <a:rPr lang="sk-SK" sz="2400" dirty="0"/>
              <a:t>volajúca osoba presne nevie kde sa nachádza, pomôže operátorovi lokalizácia tiesňového volania.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0985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119</TotalTime>
  <Words>376</Words>
  <Application>Microsoft Office PowerPoint</Application>
  <PresentationFormat>Prezentácia na obrazovke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9" baseType="lpstr">
      <vt:lpstr>Algerian</vt:lpstr>
      <vt:lpstr>Arial Black</vt:lpstr>
      <vt:lpstr>Book Antiqua</vt:lpstr>
      <vt:lpstr>Lucida Sans</vt:lpstr>
      <vt:lpstr>Wingdings</vt:lpstr>
      <vt:lpstr>Wingdings 2</vt:lpstr>
      <vt:lpstr>Wingdings 3</vt:lpstr>
      <vt:lpstr>Špička</vt:lpstr>
      <vt:lpstr>11. február</vt:lpstr>
      <vt:lpstr>Linka tiesňového volania - 112 bola zavedená v EÚ od roku 1991</vt:lpstr>
      <vt:lpstr>Problémová úloha:</vt:lpstr>
      <vt:lpstr>Prezentácia programu PowerPoint</vt:lpstr>
      <vt:lpstr>Prezentácia programu PowerPoint</vt:lpstr>
      <vt:lpstr>https://izs.estranky.sk/clanky/tiesnove-cislo-112/ </vt:lpstr>
      <vt:lpstr>Problémová úloha:</vt:lpstr>
      <vt:lpstr>má to za následok preťaženie liniek a operátorov, čím klesá šanca na záchranu života pre tých, ktorí pomoc skutočne potrebujú</vt:lpstr>
      <vt:lpstr>Zneužitie linky 112 </vt:lpstr>
      <vt:lpstr>Prezentácia programu PowerPoint</vt:lpstr>
      <vt:lpstr>   Tiesňové telefónne číslo 112 nikdy nezneužívajte, aby ste neodopreli pomoc tým, ktorí ju skutočne potrebujú!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      11. február</dc:title>
  <dc:creator>HP-PC</dc:creator>
  <cp:lastModifiedBy>ucitel</cp:lastModifiedBy>
  <cp:revision>19</cp:revision>
  <dcterms:created xsi:type="dcterms:W3CDTF">2011-12-27T22:01:42Z</dcterms:created>
  <dcterms:modified xsi:type="dcterms:W3CDTF">2022-02-02T10:43:24Z</dcterms:modified>
</cp:coreProperties>
</file>