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72" r:id="rId7"/>
    <p:sldId id="257" r:id="rId8"/>
    <p:sldId id="261" r:id="rId9"/>
    <p:sldId id="270" r:id="rId10"/>
    <p:sldId id="260" r:id="rId11"/>
    <p:sldId id="262" r:id="rId12"/>
    <p:sldId id="263" r:id="rId13"/>
    <p:sldId id="265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A0FEACA6-755C-49ED-8816-40B000652D13}">
          <p14:sldIdLst>
            <p14:sldId id="256"/>
            <p14:sldId id="267"/>
            <p14:sldId id="268"/>
            <p14:sldId id="269"/>
            <p14:sldId id="271"/>
          </p14:sldIdLst>
        </p14:section>
        <p14:section name="Sekcia bez názvu" id="{B3050D0D-E286-49DF-8B5F-038ABFAC4022}">
          <p14:sldIdLst>
            <p14:sldId id="272"/>
            <p14:sldId id="257"/>
            <p14:sldId id="261"/>
            <p14:sldId id="270"/>
            <p14:sldId id="260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6380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189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9E50D-D3A9-41B6-9CA7-266073C270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EB2E00DD-C9C1-406D-91A8-B9D1F18E9D7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1. baktérie</a:t>
          </a:r>
          <a:endParaRPr lang="sk-SK" b="1" dirty="0">
            <a:solidFill>
              <a:schemeClr val="tx1"/>
            </a:solidFill>
          </a:endParaRPr>
        </a:p>
      </dgm:t>
    </dgm:pt>
    <dgm:pt modelId="{E1345C99-2D53-4C80-B235-F8320B49BD79}" type="parTrans" cxnId="{FF573F05-8E51-4EA7-8CE8-0E73BFEB91BD}">
      <dgm:prSet/>
      <dgm:spPr/>
      <dgm:t>
        <a:bodyPr/>
        <a:lstStyle/>
        <a:p>
          <a:endParaRPr lang="sk-SK"/>
        </a:p>
      </dgm:t>
    </dgm:pt>
    <dgm:pt modelId="{38BBE9F8-DB64-4E63-AF6F-A4495A2AB2F6}" type="sibTrans" cxnId="{FF573F05-8E51-4EA7-8CE8-0E73BFEB91BD}">
      <dgm:prSet/>
      <dgm:spPr/>
      <dgm:t>
        <a:bodyPr/>
        <a:lstStyle/>
        <a:p>
          <a:endParaRPr lang="sk-SK"/>
        </a:p>
      </dgm:t>
    </dgm:pt>
    <dgm:pt modelId="{E91BBBC0-390E-40D1-BEC4-842CAD98D646}">
      <dgm:prSet phldrT="[Text]"/>
      <dgm:spPr>
        <a:solidFill>
          <a:srgbClr val="92D050"/>
        </a:solidFill>
      </dgm:spPr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2. huby</a:t>
          </a:r>
          <a:endParaRPr lang="sk-SK" b="1" dirty="0">
            <a:solidFill>
              <a:schemeClr val="tx1"/>
            </a:solidFill>
          </a:endParaRPr>
        </a:p>
      </dgm:t>
    </dgm:pt>
    <dgm:pt modelId="{F8B01986-E92A-4E3C-95F9-86A5A1A5F423}" type="parTrans" cxnId="{7E6A174A-6157-49B5-B513-813D1B46E0A4}">
      <dgm:prSet/>
      <dgm:spPr/>
      <dgm:t>
        <a:bodyPr/>
        <a:lstStyle/>
        <a:p>
          <a:endParaRPr lang="sk-SK"/>
        </a:p>
      </dgm:t>
    </dgm:pt>
    <dgm:pt modelId="{9B287F1E-C67C-46E7-BC65-C68D51AB4228}" type="sibTrans" cxnId="{7E6A174A-6157-49B5-B513-813D1B46E0A4}">
      <dgm:prSet/>
      <dgm:spPr/>
      <dgm:t>
        <a:bodyPr/>
        <a:lstStyle/>
        <a:p>
          <a:endParaRPr lang="sk-SK"/>
        </a:p>
      </dgm:t>
    </dgm:pt>
    <dgm:pt modelId="{830717AC-F182-4739-AE79-B765E1310F73}" type="pres">
      <dgm:prSet presAssocID="{9949E50D-D3A9-41B6-9CA7-266073C270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CAF5E2B0-ED62-4993-A77C-7C71A9FD595B}" type="pres">
      <dgm:prSet presAssocID="{EB2E00DD-C9C1-406D-91A8-B9D1F18E9D7D}" presName="parentLin" presStyleCnt="0"/>
      <dgm:spPr/>
    </dgm:pt>
    <dgm:pt modelId="{2EC1698A-08C5-4ED4-9E1F-F6774D3B10C5}" type="pres">
      <dgm:prSet presAssocID="{EB2E00DD-C9C1-406D-91A8-B9D1F18E9D7D}" presName="parentLeftMargin" presStyleLbl="node1" presStyleIdx="0" presStyleCnt="2"/>
      <dgm:spPr/>
      <dgm:t>
        <a:bodyPr/>
        <a:lstStyle/>
        <a:p>
          <a:endParaRPr lang="sk-SK"/>
        </a:p>
      </dgm:t>
    </dgm:pt>
    <dgm:pt modelId="{BC6FE283-8B41-4DF9-9BB9-F5489BD28547}" type="pres">
      <dgm:prSet presAssocID="{EB2E00DD-C9C1-406D-91A8-B9D1F18E9D7D}" presName="parentText" presStyleLbl="node1" presStyleIdx="0" presStyleCnt="2" custLinFactNeighborX="-97486" custLinFactNeighborY="630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D0B011C-A2BF-45CC-9340-69F5254F56C6}" type="pres">
      <dgm:prSet presAssocID="{EB2E00DD-C9C1-406D-91A8-B9D1F18E9D7D}" presName="negativeSpace" presStyleCnt="0"/>
      <dgm:spPr/>
    </dgm:pt>
    <dgm:pt modelId="{6073E520-A39E-4E37-B5AC-09328DA64D05}" type="pres">
      <dgm:prSet presAssocID="{EB2E00DD-C9C1-406D-91A8-B9D1F18E9D7D}" presName="childText" presStyleLbl="conFgAcc1" presStyleIdx="0" presStyleCnt="2">
        <dgm:presLayoutVars>
          <dgm:bulletEnabled val="1"/>
        </dgm:presLayoutVars>
      </dgm:prSet>
      <dgm:spPr/>
    </dgm:pt>
    <dgm:pt modelId="{6B0E7ED5-F386-4B93-9880-6756AB8DAF49}" type="pres">
      <dgm:prSet presAssocID="{38BBE9F8-DB64-4E63-AF6F-A4495A2AB2F6}" presName="spaceBetweenRectangles" presStyleCnt="0"/>
      <dgm:spPr/>
    </dgm:pt>
    <dgm:pt modelId="{2380BA9D-7CEE-47D3-B42B-87DC0FA1ECA7}" type="pres">
      <dgm:prSet presAssocID="{E91BBBC0-390E-40D1-BEC4-842CAD98D646}" presName="parentLin" presStyleCnt="0"/>
      <dgm:spPr/>
    </dgm:pt>
    <dgm:pt modelId="{00FC5AA4-E2F9-4538-A92B-8DFE0C84121B}" type="pres">
      <dgm:prSet presAssocID="{E91BBBC0-390E-40D1-BEC4-842CAD98D646}" presName="parentLeftMargin" presStyleLbl="node1" presStyleIdx="0" presStyleCnt="2"/>
      <dgm:spPr/>
      <dgm:t>
        <a:bodyPr/>
        <a:lstStyle/>
        <a:p>
          <a:endParaRPr lang="sk-SK"/>
        </a:p>
      </dgm:t>
    </dgm:pt>
    <dgm:pt modelId="{3CDA36DA-DB2E-4A9B-B7B0-71072241BC0F}" type="pres">
      <dgm:prSet presAssocID="{E91BBBC0-390E-40D1-BEC4-842CAD98D646}" presName="parentText" presStyleLbl="node1" presStyleIdx="1" presStyleCnt="2" custLinFactNeighborX="-97486" custLinFactNeighborY="3213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34730DB-E0EA-49EA-A247-CE743D6D3A1A}" type="pres">
      <dgm:prSet presAssocID="{E91BBBC0-390E-40D1-BEC4-842CAD98D646}" presName="negativeSpace" presStyleCnt="0"/>
      <dgm:spPr/>
    </dgm:pt>
    <dgm:pt modelId="{92942CB3-0160-42ED-94A8-E22A7C79A7DB}" type="pres">
      <dgm:prSet presAssocID="{E91BBBC0-390E-40D1-BEC4-842CAD98D6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4B7E131-0FFF-43CB-A6D7-043230F1B7D0}" type="presOf" srcId="{EB2E00DD-C9C1-406D-91A8-B9D1F18E9D7D}" destId="{BC6FE283-8B41-4DF9-9BB9-F5489BD28547}" srcOrd="1" destOrd="0" presId="urn:microsoft.com/office/officeart/2005/8/layout/list1"/>
    <dgm:cxn modelId="{7E6A174A-6157-49B5-B513-813D1B46E0A4}" srcId="{9949E50D-D3A9-41B6-9CA7-266073C2708F}" destId="{E91BBBC0-390E-40D1-BEC4-842CAD98D646}" srcOrd="1" destOrd="0" parTransId="{F8B01986-E92A-4E3C-95F9-86A5A1A5F423}" sibTransId="{9B287F1E-C67C-46E7-BC65-C68D51AB4228}"/>
    <dgm:cxn modelId="{90F77B71-24C0-4277-B524-AECC68542E34}" type="presOf" srcId="{EB2E00DD-C9C1-406D-91A8-B9D1F18E9D7D}" destId="{2EC1698A-08C5-4ED4-9E1F-F6774D3B10C5}" srcOrd="0" destOrd="0" presId="urn:microsoft.com/office/officeart/2005/8/layout/list1"/>
    <dgm:cxn modelId="{C205A117-03EC-4E3B-80DB-5B099A21F98F}" type="presOf" srcId="{9949E50D-D3A9-41B6-9CA7-266073C2708F}" destId="{830717AC-F182-4739-AE79-B765E1310F73}" srcOrd="0" destOrd="0" presId="urn:microsoft.com/office/officeart/2005/8/layout/list1"/>
    <dgm:cxn modelId="{FF573F05-8E51-4EA7-8CE8-0E73BFEB91BD}" srcId="{9949E50D-D3A9-41B6-9CA7-266073C2708F}" destId="{EB2E00DD-C9C1-406D-91A8-B9D1F18E9D7D}" srcOrd="0" destOrd="0" parTransId="{E1345C99-2D53-4C80-B235-F8320B49BD79}" sibTransId="{38BBE9F8-DB64-4E63-AF6F-A4495A2AB2F6}"/>
    <dgm:cxn modelId="{E97980D7-2CBB-4BEA-A19B-65CB2B398034}" type="presOf" srcId="{E91BBBC0-390E-40D1-BEC4-842CAD98D646}" destId="{00FC5AA4-E2F9-4538-A92B-8DFE0C84121B}" srcOrd="0" destOrd="0" presId="urn:microsoft.com/office/officeart/2005/8/layout/list1"/>
    <dgm:cxn modelId="{C6677446-9C75-439B-9B51-9BB7F8323780}" type="presOf" srcId="{E91BBBC0-390E-40D1-BEC4-842CAD98D646}" destId="{3CDA36DA-DB2E-4A9B-B7B0-71072241BC0F}" srcOrd="1" destOrd="0" presId="urn:microsoft.com/office/officeart/2005/8/layout/list1"/>
    <dgm:cxn modelId="{16EEB1EE-8846-4E94-BD3A-8B6E38539158}" type="presParOf" srcId="{830717AC-F182-4739-AE79-B765E1310F73}" destId="{CAF5E2B0-ED62-4993-A77C-7C71A9FD595B}" srcOrd="0" destOrd="0" presId="urn:microsoft.com/office/officeart/2005/8/layout/list1"/>
    <dgm:cxn modelId="{EE20A8B8-FA03-460B-A2A8-27A26147FCEB}" type="presParOf" srcId="{CAF5E2B0-ED62-4993-A77C-7C71A9FD595B}" destId="{2EC1698A-08C5-4ED4-9E1F-F6774D3B10C5}" srcOrd="0" destOrd="0" presId="urn:microsoft.com/office/officeart/2005/8/layout/list1"/>
    <dgm:cxn modelId="{FE97CE2D-48DE-4197-8A79-3B0F1769B512}" type="presParOf" srcId="{CAF5E2B0-ED62-4993-A77C-7C71A9FD595B}" destId="{BC6FE283-8B41-4DF9-9BB9-F5489BD28547}" srcOrd="1" destOrd="0" presId="urn:microsoft.com/office/officeart/2005/8/layout/list1"/>
    <dgm:cxn modelId="{E55F6BFD-8DF5-4020-8DCB-8DC28E18E2FF}" type="presParOf" srcId="{830717AC-F182-4739-AE79-B765E1310F73}" destId="{5D0B011C-A2BF-45CC-9340-69F5254F56C6}" srcOrd="1" destOrd="0" presId="urn:microsoft.com/office/officeart/2005/8/layout/list1"/>
    <dgm:cxn modelId="{FD6C91BF-5D8E-459B-8C40-5985F7E0A29C}" type="presParOf" srcId="{830717AC-F182-4739-AE79-B765E1310F73}" destId="{6073E520-A39E-4E37-B5AC-09328DA64D05}" srcOrd="2" destOrd="0" presId="urn:microsoft.com/office/officeart/2005/8/layout/list1"/>
    <dgm:cxn modelId="{F0EC5805-FE97-464F-A7E6-9CA169A34C95}" type="presParOf" srcId="{830717AC-F182-4739-AE79-B765E1310F73}" destId="{6B0E7ED5-F386-4B93-9880-6756AB8DAF49}" srcOrd="3" destOrd="0" presId="urn:microsoft.com/office/officeart/2005/8/layout/list1"/>
    <dgm:cxn modelId="{BCB1DEBF-40FD-491E-9DF8-6F34372005EA}" type="presParOf" srcId="{830717AC-F182-4739-AE79-B765E1310F73}" destId="{2380BA9D-7CEE-47D3-B42B-87DC0FA1ECA7}" srcOrd="4" destOrd="0" presId="urn:microsoft.com/office/officeart/2005/8/layout/list1"/>
    <dgm:cxn modelId="{9B4598A0-EBAE-445B-838D-DC01ED94281B}" type="presParOf" srcId="{2380BA9D-7CEE-47D3-B42B-87DC0FA1ECA7}" destId="{00FC5AA4-E2F9-4538-A92B-8DFE0C84121B}" srcOrd="0" destOrd="0" presId="urn:microsoft.com/office/officeart/2005/8/layout/list1"/>
    <dgm:cxn modelId="{AC69D54B-D009-4494-A067-60F357A3716E}" type="presParOf" srcId="{2380BA9D-7CEE-47D3-B42B-87DC0FA1ECA7}" destId="{3CDA36DA-DB2E-4A9B-B7B0-71072241BC0F}" srcOrd="1" destOrd="0" presId="urn:microsoft.com/office/officeart/2005/8/layout/list1"/>
    <dgm:cxn modelId="{70A3198D-98EE-4D98-AD7B-3E1A737C5E72}" type="presParOf" srcId="{830717AC-F182-4739-AE79-B765E1310F73}" destId="{B34730DB-E0EA-49EA-A247-CE743D6D3A1A}" srcOrd="5" destOrd="0" presId="urn:microsoft.com/office/officeart/2005/8/layout/list1"/>
    <dgm:cxn modelId="{C00C1283-69E0-4517-9186-042DB8243B1B}" type="presParOf" srcId="{830717AC-F182-4739-AE79-B765E1310F73}" destId="{92942CB3-0160-42ED-94A8-E22A7C79A7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E520-A39E-4E37-B5AC-09328DA64D05}">
      <dsp:nvSpPr>
        <dsp:cNvPr id="0" name=""/>
        <dsp:cNvSpPr/>
      </dsp:nvSpPr>
      <dsp:spPr>
        <a:xfrm>
          <a:off x="0" y="784281"/>
          <a:ext cx="8229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FE283-8B41-4DF9-9BB9-F5489BD28547}">
      <dsp:nvSpPr>
        <dsp:cNvPr id="0" name=""/>
        <dsp:cNvSpPr/>
      </dsp:nvSpPr>
      <dsp:spPr>
        <a:xfrm>
          <a:off x="10344" y="100615"/>
          <a:ext cx="5760720" cy="15645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300" b="1" kern="1200" dirty="0" smtClean="0">
              <a:solidFill>
                <a:schemeClr val="tx1"/>
              </a:solidFill>
            </a:rPr>
            <a:t>1. baktérie</a:t>
          </a:r>
          <a:endParaRPr lang="sk-SK" sz="5300" b="1" kern="1200" dirty="0">
            <a:solidFill>
              <a:schemeClr val="tx1"/>
            </a:solidFill>
          </a:endParaRPr>
        </a:p>
      </dsp:txBody>
      <dsp:txXfrm>
        <a:off x="86720" y="176991"/>
        <a:ext cx="5607968" cy="1411808"/>
      </dsp:txXfrm>
    </dsp:sp>
    <dsp:sp modelId="{92942CB3-0160-42ED-94A8-E22A7C79A7DB}">
      <dsp:nvSpPr>
        <dsp:cNvPr id="0" name=""/>
        <dsp:cNvSpPr/>
      </dsp:nvSpPr>
      <dsp:spPr>
        <a:xfrm>
          <a:off x="0" y="3188361"/>
          <a:ext cx="8229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A36DA-DB2E-4A9B-B7B0-71072241BC0F}">
      <dsp:nvSpPr>
        <dsp:cNvPr id="0" name=""/>
        <dsp:cNvSpPr/>
      </dsp:nvSpPr>
      <dsp:spPr>
        <a:xfrm>
          <a:off x="10344" y="2908915"/>
          <a:ext cx="5760720" cy="156456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300" b="1" kern="1200" dirty="0" smtClean="0">
              <a:solidFill>
                <a:schemeClr val="tx1"/>
              </a:solidFill>
            </a:rPr>
            <a:t>2. huby</a:t>
          </a:r>
          <a:endParaRPr lang="sk-SK" sz="5300" b="1" kern="1200" dirty="0">
            <a:solidFill>
              <a:schemeClr val="tx1"/>
            </a:solidFill>
          </a:endParaRPr>
        </a:p>
      </dsp:txBody>
      <dsp:txXfrm>
        <a:off x="86720" y="2985291"/>
        <a:ext cx="5607968" cy="14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78FD-6E96-4702-9D85-7ABE3DA8A80F}" type="datetimeFigureOut">
              <a:rPr lang="sk-SK" smtClean="0"/>
              <a:pPr/>
              <a:t>9. 10. 2023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jevideo.sk/video/12ce4/plesen_zrychlene_a_priblizene.html" TargetMode="Externa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youtube.com/watch?v=ShnYMnyEQR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youtube.com/watch?v=ShnYMnyEQR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Mikroorganizmy žijúce s človekom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FFC000"/>
                </a:solidFill>
              </a:rPr>
              <a:t>Baktérie a huby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Papleseň</a:t>
            </a:r>
            <a:r>
              <a:rPr lang="sk-SK" b="1" dirty="0" smtClean="0"/>
              <a:t> </a:t>
            </a:r>
            <a:r>
              <a:rPr lang="sk-SK" b="1" dirty="0" err="1" smtClean="0"/>
              <a:t>štetkovitá</a:t>
            </a:r>
            <a:endParaRPr lang="sk-SK" b="1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4281518" cy="4840303"/>
          </a:xfrm>
        </p:spPr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ytvára  </a:t>
            </a:r>
            <a:r>
              <a:rPr lang="sk-SK" b="1" dirty="0" smtClean="0">
                <a:solidFill>
                  <a:srgbClr val="00B050"/>
                </a:solidFill>
              </a:rPr>
              <a:t>zelené povlaky </a:t>
            </a:r>
            <a:r>
              <a:rPr lang="sk-SK" dirty="0" smtClean="0"/>
              <a:t>na nevhodne uskladnených potravinách.</a:t>
            </a:r>
          </a:p>
          <a:p>
            <a:r>
              <a:rPr lang="sk-SK" dirty="0" smtClean="0"/>
              <a:t>Používa sa na výrobu </a:t>
            </a:r>
            <a:r>
              <a:rPr lang="sk-SK" b="1" dirty="0" smtClean="0"/>
              <a:t>liekov (penicilín).</a:t>
            </a:r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aspergillus niger on fo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14488"/>
            <a:ext cx="4929190" cy="4000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VÃ½sledok vyhÄ¾adÃ¡vania obrÃ¡zkov pre dopyt aspergillus niger on foo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191045"/>
            <a:ext cx="3143272" cy="2666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Pleseň hlavičkatá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1121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9458" name="Picture 2" descr="VÃ½sledok vyhÄ¾adÃ¡vania obrÃ¡zkov pre dopyt pleseÅ hlaviÄkat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3598" y="1345136"/>
            <a:ext cx="3693754" cy="258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460" name="Picture 4" descr="SÃºvisiaci obrÃ¡zok"/>
          <p:cNvPicPr>
            <a:picLocks noChangeAspect="1" noChangeArrowheads="1"/>
          </p:cNvPicPr>
          <p:nvPr/>
        </p:nvPicPr>
        <p:blipFill rotWithShape="1">
          <a:blip r:embed="rId3"/>
          <a:srcRect t="22550"/>
          <a:stretch/>
        </p:blipFill>
        <p:spPr bwMode="auto">
          <a:xfrm>
            <a:off x="14827" y="1421092"/>
            <a:ext cx="4714876" cy="2432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http://www.oskole.sk/userfiles/image/Zofia/apr%C3%ADl%20-%202012/Pr%C3%ADrodoveda/Pr%C3%ADrodoveda%206%20-%20Mikroorganizmy%20%C5%BEij%C3%BAce%20s%20%C4%8Dlovekom_Huby_html_7c3a2be6.jpg"/>
          <p:cNvPicPr>
            <a:picLocks noChangeAspect="1" noChangeArrowheads="1"/>
          </p:cNvPicPr>
          <p:nvPr/>
        </p:nvPicPr>
        <p:blipFill rotWithShape="1">
          <a:blip r:embed="rId4"/>
          <a:srcRect t="8387"/>
          <a:stretch/>
        </p:blipFill>
        <p:spPr bwMode="auto">
          <a:xfrm>
            <a:off x="-7270" y="3955833"/>
            <a:ext cx="4736973" cy="290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ľava 4"/>
          <p:cNvSpPr/>
          <p:nvPr/>
        </p:nvSpPr>
        <p:spPr>
          <a:xfrm>
            <a:off x="4120195" y="4175465"/>
            <a:ext cx="5040560" cy="230425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</a:rPr>
              <a:t>Vytvára </a:t>
            </a:r>
            <a:r>
              <a:rPr lang="sk-SK" sz="2800" b="1" dirty="0">
                <a:solidFill>
                  <a:schemeClr val="tx1"/>
                </a:solidFill>
                <a:hlinkClick r:id="rId5"/>
              </a:rPr>
              <a:t>biele povlaky </a:t>
            </a:r>
            <a:r>
              <a:rPr lang="sk-SK" sz="2800" b="1" dirty="0">
                <a:solidFill>
                  <a:schemeClr val="tx1"/>
                </a:solidFill>
              </a:rPr>
              <a:t>na zle uskladnených potravinách.</a:t>
            </a:r>
          </a:p>
          <a:p>
            <a:pPr algn="ctr"/>
            <a:endParaRPr lang="sk-SK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hlinkClick r:id="rId2"/>
              </a:rPr>
              <a:t>Kvasinky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</a:t>
            </a:r>
            <a:r>
              <a:rPr lang="sk-SK" b="1" dirty="0" smtClean="0"/>
              <a:t>jednobunkové</a:t>
            </a:r>
            <a:r>
              <a:rPr lang="sk-SK" dirty="0" smtClean="0"/>
              <a:t> huby, </a:t>
            </a:r>
            <a:r>
              <a:rPr lang="sk-SK" b="1" u="sng" dirty="0" smtClean="0"/>
              <a:t>kvasinka pivná</a:t>
            </a:r>
          </a:p>
          <a:p>
            <a:r>
              <a:rPr lang="sk-SK" dirty="0" smtClean="0"/>
              <a:t>Energiu získavajú </a:t>
            </a:r>
            <a:r>
              <a:rPr lang="sk-SK" b="1" dirty="0" smtClean="0"/>
              <a:t>kvasením</a:t>
            </a:r>
            <a:r>
              <a:rPr lang="sk-SK" dirty="0" smtClean="0"/>
              <a:t>, </a:t>
            </a:r>
          </a:p>
          <a:p>
            <a:r>
              <a:rPr lang="sk-SK" dirty="0" smtClean="0"/>
              <a:t>využíva sa to na výrobu vína, piva a pekárenských kvasníc</a:t>
            </a:r>
          </a:p>
          <a:p>
            <a:r>
              <a:rPr lang="sk-SK" dirty="0" smtClean="0"/>
              <a:t>Sú užitočné aj škodlivé.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0482" name="Picture 2" descr="Cesto kysne vÄaka kvasinkÃ¡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4523595"/>
            <a:ext cx="3751409" cy="2286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484" name="Picture 4" descr="PeÄivo je vlÃ¡Äne a nadÃ½chanÃ© vÄaka kvasinkÃ¡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7635" y="4005064"/>
            <a:ext cx="3992324" cy="2644916"/>
          </a:xfrm>
          <a:prstGeom prst="rect">
            <a:avLst/>
          </a:prstGeom>
          <a:noFill/>
        </p:spPr>
      </p:pic>
      <p:sp>
        <p:nvSpPr>
          <p:cNvPr id="4" name="Obláčik 3"/>
          <p:cNvSpPr/>
          <p:nvPr/>
        </p:nvSpPr>
        <p:spPr>
          <a:xfrm>
            <a:off x="6732240" y="1984714"/>
            <a:ext cx="2520280" cy="2016224"/>
          </a:xfrm>
          <a:prstGeom prst="cloudCallout">
            <a:avLst>
              <a:gd name="adj1" fmla="val -106934"/>
              <a:gd name="adj2" fmla="val 293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Vitamíny skupiny B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hlinkClick r:id="rId2"/>
              </a:rPr>
              <a:t>Kvasinky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Rozmnožujú sa _______________ </a:t>
            </a:r>
            <a:r>
              <a:rPr lang="sk-SK" b="1" dirty="0" smtClean="0"/>
              <a:t>v teplom prostredí, pri dostatku živín (cukor)</a:t>
            </a:r>
            <a:r>
              <a:rPr lang="sk-SK" dirty="0" smtClean="0"/>
              <a:t>.</a:t>
            </a:r>
          </a:p>
          <a:p>
            <a:r>
              <a:rPr lang="sk-SK" dirty="0" smtClean="0"/>
              <a:t>Kvasenie=_______________________</a:t>
            </a:r>
          </a:p>
          <a:p>
            <a:r>
              <a:rPr lang="sk-SK" dirty="0" smtClean="0"/>
              <a:t>Kvasením cukru vzniká: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_________________</a:t>
            </a:r>
          </a:p>
          <a:p>
            <a:pPr marL="0" indent="0">
              <a:buNone/>
            </a:pPr>
            <a:endParaRPr lang="sk-SK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_________________</a:t>
            </a:r>
            <a:endParaRPr lang="sk-SK" dirty="0"/>
          </a:p>
        </p:txBody>
      </p:sp>
      <p:pic>
        <p:nvPicPr>
          <p:cNvPr id="23554" name="Picture 2" descr="Zdroj: http://cs.wikipedia.org/wiki/Kvasin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112" y="3284398"/>
            <a:ext cx="3429024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544616"/>
          </a:xfrm>
        </p:spPr>
        <p:txBody>
          <a:bodyPr>
            <a:normAutofit fontScale="77500" lnSpcReduction="20000"/>
          </a:bodyPr>
          <a:lstStyle/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 mikroorganizmom patria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baktérie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 jednobunkové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huby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Sú menšie ako 0,1 mm a vidieť ich iba pod mikroskopom. </a:t>
            </a:r>
          </a:p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Baktérie sú všade, rozmnožujú sa delením. Majú pozitívny význam v potravinárstve, farmácii, zelenom hnojení, tvorbe humusu a pri trávení potravy v žalúdku (mikroflóra). Spôsobujú aj vážne ochorenia, ktoré sa liečia antibiotikami.</a:t>
            </a:r>
          </a:p>
          <a:p>
            <a:pPr lvl="0" algn="just">
              <a:buNone/>
            </a:pPr>
            <a:r>
              <a:rPr lang="sk-SK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Papleseň</a:t>
            </a: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štetkovitá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tvorí zelenkavé povlaky na zaváraninách, ovocí, chlebe, výroba liekov</a:t>
            </a:r>
          </a:p>
          <a:p>
            <a:pPr lvl="0" algn="just">
              <a:buNone/>
            </a:pP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Pleseň hlavičkatá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tvorí biele povlaky na zelenine a ovocí</a:t>
            </a:r>
          </a:p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Plesnivé potraviny nekonzumujeme.</a:t>
            </a:r>
          </a:p>
          <a:p>
            <a:pPr lvl="0" algn="just">
              <a:buNone/>
            </a:pP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Kvasinky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jednobunkové huby, rozkladajú = kvasia cukor na alkohol a CO2, rozmnožujú sa pučaním. Nájdeme ich v droždí. Používajú sa na výrobu piva a vína, pečiva. Produkujú vitamíny skupiny B.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Mikroorganizmy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rganizmy s veľkosťou &lt;0,1 mm a viditeľné iba</a:t>
            </a:r>
          </a:p>
          <a:p>
            <a:pPr marL="0" indent="0">
              <a:buNone/>
            </a:pPr>
            <a:r>
              <a:rPr lang="sk-SK" dirty="0" smtClean="0"/>
              <a:t>    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_____________________________ </a:t>
            </a:r>
            <a:endParaRPr lang="sk-SK" dirty="0"/>
          </a:p>
        </p:txBody>
      </p:sp>
      <p:pic>
        <p:nvPicPr>
          <p:cNvPr id="4" name="Obrázok 3" descr="Mikroskop 40-400x kovový biologický školský laboratórny žiacky HUT HMI-4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28999"/>
            <a:ext cx="2931795" cy="2931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4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u="sng" dirty="0" smtClean="0"/>
              <a:t>Skupiny:</a:t>
            </a:r>
            <a:endParaRPr lang="sk-SK" sz="6600" b="1" u="sng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2474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Vedci zistili, že o tučnote rozhodujú dve baktéri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61" y="1412776"/>
            <a:ext cx="4960268" cy="29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43300" r="20167" b="7354"/>
          <a:stretch/>
        </p:blipFill>
        <p:spPr bwMode="auto">
          <a:xfrm>
            <a:off x="4283968" y="4488010"/>
            <a:ext cx="4860031" cy="235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5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Baktérie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31204"/>
            <a:ext cx="8229600" cy="4525963"/>
          </a:xfrm>
        </p:spPr>
        <p:txBody>
          <a:bodyPr/>
          <a:lstStyle/>
          <a:p>
            <a:r>
              <a:rPr lang="sk-SK" dirty="0"/>
              <a:t>s</a:t>
            </a:r>
            <a:r>
              <a:rPr lang="sk-SK" dirty="0" smtClean="0"/>
              <a:t>ú všade, rozmnožujú sa delením, potrebujú pre život:</a:t>
            </a:r>
          </a:p>
          <a:p>
            <a:r>
              <a:rPr lang="sk-SK" dirty="0" smtClean="0"/>
              <a:t>1._______________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2.________________</a:t>
            </a:r>
          </a:p>
          <a:p>
            <a:endParaRPr lang="sk-SK" dirty="0"/>
          </a:p>
          <a:p>
            <a:r>
              <a:rPr lang="sk-SK" dirty="0" smtClean="0"/>
              <a:t>3.________________</a:t>
            </a:r>
            <a:endParaRPr lang="sk-SK" dirty="0"/>
          </a:p>
        </p:txBody>
      </p:sp>
      <p:pic>
        <p:nvPicPr>
          <p:cNvPr id="2050" name="Picture 2" descr="Baktérie pod lupou - Ženské vec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t="10838" b="11539"/>
          <a:stretch/>
        </p:blipFill>
        <p:spPr bwMode="auto">
          <a:xfrm>
            <a:off x="1043608" y="5117910"/>
            <a:ext cx="3360191" cy="15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kterie pod lupo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36" y="5298499"/>
            <a:ext cx="2411760" cy="159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llustration of many types of bacteria - cartoon style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0"/>
          <a:stretch/>
        </p:blipFill>
        <p:spPr bwMode="auto">
          <a:xfrm>
            <a:off x="5251024" y="1737001"/>
            <a:ext cx="3854202" cy="35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Typy baktérií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A) </a:t>
            </a:r>
            <a:r>
              <a:rPr lang="sk-SK" b="1" u="sng" dirty="0" smtClean="0"/>
              <a:t>rozkladné – </a:t>
            </a:r>
            <a:r>
              <a:rPr lang="sk-SK" dirty="0" smtClean="0"/>
              <a:t>tvorba humusu</a:t>
            </a:r>
          </a:p>
          <a:p>
            <a:r>
              <a:rPr lang="sk-SK" dirty="0" smtClean="0"/>
              <a:t>B) </a:t>
            </a:r>
            <a:r>
              <a:rPr lang="sk-SK" b="1" u="sng" dirty="0" smtClean="0"/>
              <a:t>Kvasné</a:t>
            </a:r>
            <a:r>
              <a:rPr lang="sk-SK" dirty="0" smtClean="0"/>
              <a:t> – potrebné pre výrobu octu, mliečnych výrobkov</a:t>
            </a:r>
          </a:p>
          <a:p>
            <a:r>
              <a:rPr lang="sk-SK" dirty="0" smtClean="0"/>
              <a:t>C) </a:t>
            </a:r>
            <a:r>
              <a:rPr lang="sk-SK" b="1" u="sng" dirty="0" err="1" smtClean="0"/>
              <a:t>Hľúzkové</a:t>
            </a:r>
            <a:r>
              <a:rPr lang="sk-SK" dirty="0" smtClean="0"/>
              <a:t> – ma koreňoch____________, viažu zo vzduchu ____________</a:t>
            </a:r>
          </a:p>
          <a:p>
            <a:r>
              <a:rPr lang="sk-SK" dirty="0" smtClean="0"/>
              <a:t>D) </a:t>
            </a:r>
            <a:r>
              <a:rPr lang="sk-SK" b="1" u="sng" dirty="0" smtClean="0"/>
              <a:t>Parazitické</a:t>
            </a:r>
            <a:r>
              <a:rPr lang="sk-SK" dirty="0" smtClean="0"/>
              <a:t> – pôvodcovia _______________</a:t>
            </a:r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259632" y="5013176"/>
            <a:ext cx="5040560" cy="184482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Význam pozitívny alebo negatívny????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Baktérie a huby žijúce s človek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44919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300192" y="4509120"/>
            <a:ext cx="284380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???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5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Mikroskopické huby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sk-SK" dirty="0" smtClean="0"/>
              <a:t>ich telo tvorí </a:t>
            </a:r>
            <a:r>
              <a:rPr lang="sk-SK" b="1" dirty="0" smtClean="0"/>
              <a:t>1 bunka</a:t>
            </a:r>
            <a:r>
              <a:rPr lang="sk-SK" dirty="0" smtClean="0"/>
              <a:t>, </a:t>
            </a:r>
          </a:p>
          <a:p>
            <a:r>
              <a:rPr lang="sk-SK" dirty="0" smtClean="0"/>
              <a:t>pozor (kozák, hríb a podobne nie sú mikroorganizmy)</a:t>
            </a:r>
            <a:r>
              <a:rPr lang="sk-SK" dirty="0" err="1" smtClean="0"/>
              <a:t>telo=plodnica</a:t>
            </a:r>
            <a:r>
              <a:rPr lang="sk-SK" dirty="0" smtClean="0"/>
              <a:t>, je zložené z</a:t>
            </a:r>
            <a:r>
              <a:rPr lang="sk-SK" b="1" dirty="0" smtClean="0"/>
              <a:t> </a:t>
            </a:r>
            <a:r>
              <a:rPr lang="sk-SK" b="1" dirty="0"/>
              <a:t>mnohých buniek </a:t>
            </a:r>
            <a:endParaRPr lang="sk-SK" b="1" dirty="0" smtClean="0"/>
          </a:p>
          <a:p>
            <a:pPr marL="0" indent="0">
              <a:buNone/>
            </a:pPr>
            <a:r>
              <a:rPr lang="sk-SK" b="1" u="sng" dirty="0" smtClean="0"/>
              <a:t>Patria tu:</a:t>
            </a:r>
          </a:p>
          <a:p>
            <a:r>
              <a:rPr lang="sk-SK" b="1" dirty="0" smtClean="0"/>
              <a:t>kvasinky</a:t>
            </a:r>
          </a:p>
          <a:p>
            <a:r>
              <a:rPr lang="sk-SK" b="1" dirty="0"/>
              <a:t>p</a:t>
            </a:r>
            <a:r>
              <a:rPr lang="sk-SK" b="1" dirty="0" smtClean="0"/>
              <a:t>lesne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4100" name="Picture 4" descr="VÃ½sledok vyhÄ¾adÃ¡vania obrÃ¡zkov pre dopyt kvasin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2877141"/>
            <a:ext cx="3643338" cy="3643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dirty="0" smtClean="0"/>
              <a:t>Plesniam sa darí:</a:t>
            </a:r>
          </a:p>
          <a:p>
            <a:r>
              <a:rPr lang="sk-SK" sz="3000" b="1" dirty="0"/>
              <a:t>v</a:t>
            </a:r>
            <a:r>
              <a:rPr lang="sk-SK" sz="3000" b="1" dirty="0" smtClean="0"/>
              <a:t>o prostredí, kde je ________________a_____________</a:t>
            </a:r>
          </a:p>
          <a:p>
            <a:r>
              <a:rPr lang="sk-SK" sz="3000" b="1" dirty="0" smtClean="0"/>
              <a:t>a kde sa nedostatočne vetrá</a:t>
            </a:r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r>
              <a:rPr lang="sk-SK" sz="2800" dirty="0" smtClean="0"/>
              <a:t>      -p</a:t>
            </a:r>
            <a:r>
              <a:rPr lang="sk-SK" sz="3000" dirty="0" smtClean="0"/>
              <a:t>lesne sa rozmnožujú SPÓRAMI </a:t>
            </a:r>
          </a:p>
          <a:p>
            <a:pPr>
              <a:buNone/>
            </a:pPr>
            <a:r>
              <a:rPr lang="sk-SK" sz="3000" dirty="0"/>
              <a:t> </a:t>
            </a:r>
            <a:r>
              <a:rPr lang="sk-SK" sz="3000" dirty="0" smtClean="0"/>
              <a:t>    -sú </a:t>
            </a:r>
            <a:r>
              <a:rPr lang="sk-SK" sz="3000" b="1" dirty="0" smtClean="0">
                <a:solidFill>
                  <a:srgbClr val="00B050"/>
                </a:solidFill>
              </a:rPr>
              <a:t>užitočné</a:t>
            </a:r>
            <a:r>
              <a:rPr lang="sk-SK" sz="3000" dirty="0" smtClean="0"/>
              <a:t> (enzýmy, antibiotiká) a </a:t>
            </a:r>
            <a:r>
              <a:rPr lang="sk-SK" sz="3000" b="1" dirty="0" smtClean="0">
                <a:solidFill>
                  <a:srgbClr val="00B050"/>
                </a:solidFill>
              </a:rPr>
              <a:t>škodlivé</a:t>
            </a:r>
            <a:r>
              <a:rPr lang="sk-SK" sz="3000" dirty="0" smtClean="0"/>
              <a:t> (rozklad materiálov)</a:t>
            </a:r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Konzumujeme plesnivé </a:t>
            </a:r>
            <a:r>
              <a:rPr lang="sk-SK" b="1" dirty="0">
                <a:solidFill>
                  <a:srgbClr val="FF0000"/>
                </a:solidFill>
              </a:rPr>
              <a:t>potraviny </a:t>
            </a:r>
            <a:r>
              <a:rPr lang="sk-SK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sk-SK" dirty="0" smtClean="0"/>
              <a:t>	</a:t>
            </a:r>
          </a:p>
          <a:p>
            <a:pPr>
              <a:buNone/>
            </a:pPr>
            <a:r>
              <a:rPr lang="sk-SK" b="1" dirty="0" smtClean="0"/>
              <a:t>Ako sa chránime pred vznikom plesní???</a:t>
            </a:r>
          </a:p>
          <a:p>
            <a:endParaRPr lang="sk-SK" dirty="0"/>
          </a:p>
        </p:txBody>
      </p:sp>
      <p:pic>
        <p:nvPicPr>
          <p:cNvPr id="4098" name="Picture 2" descr="SÃºvisiaci obrÃ¡zok"/>
          <p:cNvPicPr>
            <a:picLocks noChangeAspect="1" noChangeArrowheads="1"/>
          </p:cNvPicPr>
          <p:nvPr/>
        </p:nvPicPr>
        <p:blipFill rotWithShape="1">
          <a:blip r:embed="rId2" cstate="print"/>
          <a:srcRect l="21534" r="16682"/>
          <a:stretch/>
        </p:blipFill>
        <p:spPr bwMode="auto">
          <a:xfrm>
            <a:off x="7440619" y="4869160"/>
            <a:ext cx="1514901" cy="1840822"/>
          </a:xfrm>
          <a:prstGeom prst="rect">
            <a:avLst/>
          </a:prstGeom>
          <a:noFill/>
        </p:spPr>
      </p:pic>
      <p:pic>
        <p:nvPicPr>
          <p:cNvPr id="4" name="Picture 4" descr="VÃ½sledok vyhÄ¾adÃ¡vania obrÃ¡zkov pre dopyt ples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5005" y="404665"/>
            <a:ext cx="2518995" cy="1679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45617" r="42325" b="14367"/>
          <a:stretch/>
        </p:blipFill>
        <p:spPr bwMode="auto">
          <a:xfrm>
            <a:off x="179512" y="548680"/>
            <a:ext cx="8755489" cy="52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ípka doprava 4"/>
          <p:cNvSpPr/>
          <p:nvPr/>
        </p:nvSpPr>
        <p:spPr>
          <a:xfrm>
            <a:off x="539552" y="4149080"/>
            <a:ext cx="7272808" cy="27089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sk-SK" sz="2400" b="1" dirty="0">
                <a:solidFill>
                  <a:schemeClr val="tx1"/>
                </a:solidFill>
              </a:rPr>
              <a:t>- produkujú jedovaté látky (</a:t>
            </a:r>
            <a:r>
              <a:rPr lang="sk-SK" sz="2400" b="1" dirty="0" err="1">
                <a:solidFill>
                  <a:schemeClr val="tx1"/>
                </a:solidFill>
              </a:rPr>
              <a:t>mykotoxíny</a:t>
            </a:r>
            <a:r>
              <a:rPr lang="sk-SK" sz="2400" b="1" dirty="0">
                <a:solidFill>
                  <a:schemeClr val="tx1"/>
                </a:solidFill>
              </a:rPr>
              <a:t>), </a:t>
            </a:r>
          </a:p>
          <a:p>
            <a:pPr>
              <a:buNone/>
            </a:pPr>
            <a:r>
              <a:rPr lang="sk-SK" sz="2400" b="1" dirty="0" smtClean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spôsobujú ochorenia dýchacej sústavy, kožné </a:t>
            </a:r>
            <a:r>
              <a:rPr lang="sk-SK" sz="2400" b="1" dirty="0" smtClean="0">
                <a:solidFill>
                  <a:schemeClr val="tx1"/>
                </a:solidFill>
              </a:rPr>
              <a:t>ochorenia, </a:t>
            </a:r>
            <a:r>
              <a:rPr lang="sk-SK" sz="2400" b="1" dirty="0">
                <a:solidFill>
                  <a:schemeClr val="tx1"/>
                </a:solidFill>
              </a:rPr>
              <a:t>alergie, oslabujú imunitu</a:t>
            </a:r>
          </a:p>
          <a:p>
            <a:pPr algn="ctr"/>
            <a:endParaRPr lang="sk-SK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12472" r="19844" b="5609"/>
          <a:stretch/>
        </p:blipFill>
        <p:spPr bwMode="auto">
          <a:xfrm>
            <a:off x="0" y="0"/>
            <a:ext cx="2088937" cy="318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2366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378</Words>
  <Application>Microsoft Office PowerPoint</Application>
  <PresentationFormat>Prezentácia na obrazovke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Motiv sady Office</vt:lpstr>
      <vt:lpstr>Mikroorganizmy žijúce s človekom</vt:lpstr>
      <vt:lpstr>Mikroorganizmy</vt:lpstr>
      <vt:lpstr>Skupiny:</vt:lpstr>
      <vt:lpstr>Baktérie</vt:lpstr>
      <vt:lpstr>Typy baktérií</vt:lpstr>
      <vt:lpstr>Prezentácia programu PowerPoint</vt:lpstr>
      <vt:lpstr>Mikroskopické huby</vt:lpstr>
      <vt:lpstr>Prezentácia programu PowerPoint</vt:lpstr>
      <vt:lpstr>Prezentácia programu PowerPoint</vt:lpstr>
      <vt:lpstr>Papleseň štetkovitá</vt:lpstr>
      <vt:lpstr>Pleseň hlavičkatá</vt:lpstr>
      <vt:lpstr>Kvasinky</vt:lpstr>
      <vt:lpstr>Kvasinky</vt:lpstr>
      <vt:lpstr>Zhrnutie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Mikroorganizmy žijúce s človekom</dc:title>
  <dc:creator>Lenovo</dc:creator>
  <cp:lastModifiedBy>ucitel</cp:lastModifiedBy>
  <cp:revision>26</cp:revision>
  <dcterms:created xsi:type="dcterms:W3CDTF">2018-09-16T17:33:01Z</dcterms:created>
  <dcterms:modified xsi:type="dcterms:W3CDTF">2023-10-09T10:08:02Z</dcterms:modified>
</cp:coreProperties>
</file>